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9"/>
  </p:notesMasterIdLst>
  <p:handoutMasterIdLst>
    <p:handoutMasterId r:id="rId20"/>
  </p:handoutMasterIdLst>
  <p:sldIdLst>
    <p:sldId id="256" r:id="rId6"/>
    <p:sldId id="271" r:id="rId7"/>
    <p:sldId id="272" r:id="rId8"/>
    <p:sldId id="273" r:id="rId9"/>
    <p:sldId id="283" r:id="rId10"/>
    <p:sldId id="274" r:id="rId11"/>
    <p:sldId id="275" r:id="rId12"/>
    <p:sldId id="277" r:id="rId13"/>
    <p:sldId id="279" r:id="rId14"/>
    <p:sldId id="280" r:id="rId15"/>
    <p:sldId id="281" r:id="rId16"/>
    <p:sldId id="282" r:id="rId17"/>
    <p:sldId id="284" r:id="rId18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napToObjects="1">
      <p:cViewPr>
        <p:scale>
          <a:sx n="97" d="100"/>
          <a:sy n="97" d="100"/>
        </p:scale>
        <p:origin x="-2022" y="-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153086560262131E-2"/>
          <c:y val="0.15010903327858988"/>
          <c:w val="0.76201028503996904"/>
          <c:h val="0.728017029593097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huhtikuu 2015</c:v>
                </c:pt>
              </c:strCache>
            </c:strRef>
          </c:tx>
          <c:invertIfNegative val="0"/>
          <c:cat>
            <c:strRef>
              <c:f>Taul1!$A$2:$A$3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Taul1!$B$2:$B$3</c:f>
              <c:numCache>
                <c:formatCode>0</c:formatCode>
                <c:ptCount val="2"/>
                <c:pt idx="0">
                  <c:v>23</c:v>
                </c:pt>
                <c:pt idx="1">
                  <c:v>77</c:v>
                </c:pt>
              </c:numCache>
            </c:numRef>
          </c:val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huhtikuu 2016</c:v>
                </c:pt>
              </c:strCache>
            </c:strRef>
          </c:tx>
          <c:invertIfNegative val="0"/>
          <c:cat>
            <c:strRef>
              <c:f>Taul1!$A$2:$A$3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Taul1!$C$2:$C$3</c:f>
              <c:numCache>
                <c:formatCode>0</c:formatCode>
                <c:ptCount val="2"/>
                <c:pt idx="0">
                  <c:v>22</c:v>
                </c:pt>
                <c:pt idx="1">
                  <c:v>78</c:v>
                </c:pt>
              </c:numCache>
            </c:numRef>
          </c:val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huhtikuu 2017</c:v>
                </c:pt>
              </c:strCache>
            </c:strRef>
          </c:tx>
          <c:invertIfNegative val="0"/>
          <c:cat>
            <c:strRef>
              <c:f>Taul1!$A$2:$A$3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Taul1!$D$2:$D$3</c:f>
              <c:numCache>
                <c:formatCode>0</c:formatCode>
                <c:ptCount val="2"/>
                <c:pt idx="0">
                  <c:v>29</c:v>
                </c:pt>
                <c:pt idx="1">
                  <c:v>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809792"/>
        <c:axId val="43823872"/>
      </c:barChart>
      <c:catAx>
        <c:axId val="43809792"/>
        <c:scaling>
          <c:orientation val="minMax"/>
        </c:scaling>
        <c:delete val="0"/>
        <c:axPos val="b"/>
        <c:majorTickMark val="out"/>
        <c:minorTickMark val="none"/>
        <c:tickLblPos val="nextTo"/>
        <c:crossAx val="43823872"/>
        <c:crosses val="autoZero"/>
        <c:auto val="1"/>
        <c:lblAlgn val="ctr"/>
        <c:lblOffset val="100"/>
        <c:noMultiLvlLbl val="0"/>
      </c:catAx>
      <c:valAx>
        <c:axId val="4382387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438097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0.03991</cdr:x>
      <cdr:y>0.03931</cdr:y>
    </cdr:from>
    <cdr:to>
      <cdr:x>0.14945</cdr:x>
      <cdr:y>0.29073</cdr:y>
    </cdr:to>
    <cdr:sp macro="" textlink="">
      <cdr:nvSpPr>
        <cdr:cNvPr id="2" name="Tekstiruutu 1"/>
        <cdr:cNvSpPr txBox="1"/>
      </cdr:nvSpPr>
      <cdr:spPr>
        <a:xfrm xmlns:a="http://schemas.openxmlformats.org/drawingml/2006/main">
          <a:off x="333103" y="14296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i-FI" sz="1800" dirty="0" smtClean="0"/>
            <a:t>%</a:t>
          </a:r>
          <a:endParaRPr lang="fi-FI" sz="18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BCC04-048D-6D4A-AD40-9B6A955AB856}" type="datetimeFigureOut">
              <a:rPr lang="en-US" smtClean="0"/>
              <a:t>6/22/2017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F38B7C-0E60-3047-899F-D0001EE57D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4750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D574A-F54E-4642-9404-C2D8D61D0CAE}" type="datetimeFigureOut">
              <a:rPr lang="en-US" smtClean="0"/>
              <a:t>6/22/2017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4399"/>
            <a:ext cx="5438140" cy="44662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79BB3-F650-DC4D-A978-A5C0A3C2AF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5057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0007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subtitle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126026" y="6356350"/>
            <a:ext cx="560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572C9-1685-854F-9818-C767E6BAB69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Date Placeholder 10"/>
          <p:cNvSpPr>
            <a:spLocks noGrp="1"/>
          </p:cNvSpPr>
          <p:nvPr>
            <p:ph type="dt" sz="half" idx="2"/>
          </p:nvPr>
        </p:nvSpPr>
        <p:spPr>
          <a:xfrm>
            <a:off x="599242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12EC1-AC9A-4BFB-A039-CD12F6F2BE70}" type="datetime1">
              <a:rPr lang="fi-FI" smtClean="0"/>
              <a:t>22.6.2017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241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9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126026" y="6356350"/>
            <a:ext cx="560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572C9-1685-854F-9818-C767E6BAB69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Date Placeholder 10"/>
          <p:cNvSpPr>
            <a:spLocks noGrp="1"/>
          </p:cNvSpPr>
          <p:nvPr>
            <p:ph type="dt" sz="half" idx="2"/>
          </p:nvPr>
        </p:nvSpPr>
        <p:spPr>
          <a:xfrm>
            <a:off x="599242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AB175-11D9-4CB3-B184-88B57A3F9CDF}" type="datetime1">
              <a:rPr lang="fi-FI" smtClean="0"/>
              <a:t>22.6.2017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47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126026" y="6356350"/>
            <a:ext cx="560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572C9-1685-854F-9818-C767E6BAB69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2"/>
          </p:nvPr>
        </p:nvSpPr>
        <p:spPr>
          <a:xfrm>
            <a:off x="599242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F0000-FE47-4A97-9C11-A2332DB6C22A}" type="datetime1">
              <a:rPr lang="fi-FI" smtClean="0"/>
              <a:t>22.6.2017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324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126026" y="6356350"/>
            <a:ext cx="560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572C9-1685-854F-9818-C767E6BAB69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Date Placeholder 10"/>
          <p:cNvSpPr>
            <a:spLocks noGrp="1"/>
          </p:cNvSpPr>
          <p:nvPr>
            <p:ph type="dt" sz="half" idx="2"/>
          </p:nvPr>
        </p:nvSpPr>
        <p:spPr>
          <a:xfrm>
            <a:off x="599242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62194-7A72-4A6A-B747-2357D4C67780}" type="datetime1">
              <a:rPr lang="fi-FI" smtClean="0"/>
              <a:t>22.6.2017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222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text</a:t>
            </a:r>
            <a:r>
              <a:rPr lang="fi-FI" dirty="0" smtClean="0"/>
              <a:t> </a:t>
            </a:r>
            <a:r>
              <a:rPr lang="fi-FI" dirty="0" err="1" smtClean="0"/>
              <a:t>styles</a:t>
            </a:r>
            <a:endParaRPr lang="fi-FI" dirty="0" smtClean="0"/>
          </a:p>
          <a:p>
            <a:pPr lvl="1"/>
            <a:r>
              <a:rPr lang="fi-FI" dirty="0" smtClean="0"/>
              <a:t>Second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2"/>
            <a:r>
              <a:rPr lang="fi-FI" dirty="0" smtClean="0"/>
              <a:t>Third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3"/>
            <a:r>
              <a:rPr lang="fi-FI" dirty="0" err="1" smtClean="0"/>
              <a:t>Fourth</a:t>
            </a:r>
            <a:r>
              <a:rPr lang="fi-FI" dirty="0" smtClean="0"/>
              <a:t>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4"/>
            <a:r>
              <a:rPr lang="fi-FI" dirty="0" err="1" smtClean="0"/>
              <a:t>Fifth</a:t>
            </a:r>
            <a:r>
              <a:rPr lang="fi-FI" dirty="0" smtClean="0"/>
              <a:t> </a:t>
            </a:r>
            <a:r>
              <a:rPr lang="fi-FI" dirty="0" err="1" smtClean="0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text</a:t>
            </a:r>
            <a:r>
              <a:rPr lang="fi-FI" dirty="0" smtClean="0"/>
              <a:t> </a:t>
            </a:r>
            <a:r>
              <a:rPr lang="fi-FI" dirty="0" err="1" smtClean="0"/>
              <a:t>styles</a:t>
            </a:r>
            <a:endParaRPr lang="fi-FI" dirty="0" smtClean="0"/>
          </a:p>
          <a:p>
            <a:pPr lvl="1"/>
            <a:r>
              <a:rPr lang="fi-FI" dirty="0" smtClean="0"/>
              <a:t>Second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2"/>
            <a:r>
              <a:rPr lang="fi-FI" dirty="0" smtClean="0"/>
              <a:t>Third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3"/>
            <a:r>
              <a:rPr lang="fi-FI" dirty="0" err="1" smtClean="0"/>
              <a:t>Fourth</a:t>
            </a:r>
            <a:r>
              <a:rPr lang="fi-FI" dirty="0" smtClean="0"/>
              <a:t>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4"/>
            <a:r>
              <a:rPr lang="fi-FI" dirty="0" err="1" smtClean="0"/>
              <a:t>Fifth</a:t>
            </a:r>
            <a:r>
              <a:rPr lang="fi-FI" dirty="0" smtClean="0"/>
              <a:t> </a:t>
            </a:r>
            <a:r>
              <a:rPr lang="fi-FI" dirty="0" err="1" smtClean="0"/>
              <a:t>level</a:t>
            </a:r>
            <a:endParaRPr lang="en-US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126026" y="6356350"/>
            <a:ext cx="560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572C9-1685-854F-9818-C767E6BAB69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Date Placeholder 10"/>
          <p:cNvSpPr>
            <a:spLocks noGrp="1"/>
          </p:cNvSpPr>
          <p:nvPr>
            <p:ph type="dt" sz="half" idx="10"/>
          </p:nvPr>
        </p:nvSpPr>
        <p:spPr>
          <a:xfrm>
            <a:off x="599242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559AB-6DF8-46C4-9832-27B16B14C26A}" type="datetime1">
              <a:rPr lang="fi-FI" smtClean="0"/>
              <a:t>22.6.2017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547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text</a:t>
            </a:r>
            <a:r>
              <a:rPr lang="fi-FI" dirty="0" smtClean="0"/>
              <a:t> </a:t>
            </a:r>
            <a:r>
              <a:rPr lang="fi-FI" dirty="0" err="1" smtClean="0"/>
              <a:t>styles</a:t>
            </a:r>
            <a:endParaRPr lang="fi-FI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text</a:t>
            </a:r>
            <a:r>
              <a:rPr lang="fi-FI" dirty="0" smtClean="0"/>
              <a:t> </a:t>
            </a:r>
            <a:r>
              <a:rPr lang="fi-FI" dirty="0" err="1" smtClean="0"/>
              <a:t>styles</a:t>
            </a:r>
            <a:endParaRPr lang="fi-FI" dirty="0" smtClean="0"/>
          </a:p>
          <a:p>
            <a:pPr lvl="1"/>
            <a:r>
              <a:rPr lang="fi-FI" dirty="0" smtClean="0"/>
              <a:t>Second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2"/>
            <a:r>
              <a:rPr lang="fi-FI" dirty="0" smtClean="0"/>
              <a:t>Third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3"/>
            <a:r>
              <a:rPr lang="fi-FI" dirty="0" err="1" smtClean="0"/>
              <a:t>Fourth</a:t>
            </a:r>
            <a:r>
              <a:rPr lang="fi-FI" dirty="0" smtClean="0"/>
              <a:t>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4"/>
            <a:r>
              <a:rPr lang="fi-FI" dirty="0" err="1" smtClean="0"/>
              <a:t>Fifth</a:t>
            </a:r>
            <a:r>
              <a:rPr lang="fi-FI" dirty="0" smtClean="0"/>
              <a:t> </a:t>
            </a:r>
            <a:r>
              <a:rPr lang="fi-FI" dirty="0" err="1" smtClean="0"/>
              <a:t>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text</a:t>
            </a:r>
            <a:r>
              <a:rPr lang="fi-FI" dirty="0" smtClean="0"/>
              <a:t> </a:t>
            </a:r>
            <a:r>
              <a:rPr lang="fi-FI" dirty="0" err="1" smtClean="0"/>
              <a:t>styles</a:t>
            </a:r>
            <a:endParaRPr lang="fi-FI" dirty="0" smtClean="0"/>
          </a:p>
          <a:p>
            <a:pPr lvl="1"/>
            <a:r>
              <a:rPr lang="fi-FI" dirty="0" smtClean="0"/>
              <a:t>Second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2"/>
            <a:r>
              <a:rPr lang="fi-FI" dirty="0" smtClean="0"/>
              <a:t>Third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3"/>
            <a:r>
              <a:rPr lang="fi-FI" dirty="0" err="1" smtClean="0"/>
              <a:t>Fourth</a:t>
            </a:r>
            <a:r>
              <a:rPr lang="fi-FI" dirty="0" smtClean="0"/>
              <a:t>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4"/>
            <a:r>
              <a:rPr lang="fi-FI" dirty="0" err="1" smtClean="0"/>
              <a:t>Fifth</a:t>
            </a:r>
            <a:r>
              <a:rPr lang="fi-FI" dirty="0" smtClean="0"/>
              <a:t> </a:t>
            </a:r>
            <a:r>
              <a:rPr lang="fi-FI" dirty="0" err="1" smtClean="0"/>
              <a:t>level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>
          <a:xfrm>
            <a:off x="8126026" y="6356350"/>
            <a:ext cx="560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572C9-1685-854F-9818-C767E6BAB69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1"/>
          </p:nvPr>
        </p:nvSpPr>
        <p:spPr>
          <a:xfrm>
            <a:off x="599242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D0A7B-E53B-44A5-A812-E155C3093AA0}" type="datetime1">
              <a:rPr lang="fi-FI" smtClean="0"/>
              <a:t>22.6.2017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16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SN_logoelement2.png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0" t="-18590" r="3877"/>
          <a:stretch/>
        </p:blipFill>
        <p:spPr>
          <a:xfrm>
            <a:off x="0" y="419663"/>
            <a:ext cx="9144000" cy="100281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321"/>
            <a:ext cx="7274560" cy="86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91934"/>
            <a:ext cx="8229600" cy="4520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text</a:t>
            </a:r>
            <a:r>
              <a:rPr lang="fi-FI" dirty="0" smtClean="0"/>
              <a:t> </a:t>
            </a:r>
            <a:r>
              <a:rPr lang="fi-FI" dirty="0" err="1" smtClean="0"/>
              <a:t>styles</a:t>
            </a:r>
            <a:endParaRPr lang="fi-FI" dirty="0" smtClean="0"/>
          </a:p>
          <a:p>
            <a:pPr lvl="1"/>
            <a:r>
              <a:rPr lang="fi-FI" dirty="0" smtClean="0"/>
              <a:t>Second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2"/>
            <a:r>
              <a:rPr lang="fi-FI" dirty="0" smtClean="0"/>
              <a:t>Third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3"/>
            <a:r>
              <a:rPr lang="fi-FI" dirty="0" err="1" smtClean="0"/>
              <a:t>Fourth</a:t>
            </a:r>
            <a:r>
              <a:rPr lang="fi-FI" dirty="0" smtClean="0"/>
              <a:t>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4"/>
            <a:r>
              <a:rPr lang="fi-FI" dirty="0" err="1" smtClean="0"/>
              <a:t>Fifth</a:t>
            </a:r>
            <a:r>
              <a:rPr lang="fi-FI" dirty="0" smtClean="0"/>
              <a:t> </a:t>
            </a:r>
            <a:r>
              <a:rPr lang="fi-FI" dirty="0" err="1" smtClean="0"/>
              <a:t>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457200" y="6202321"/>
            <a:ext cx="2031178" cy="465867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126026" y="6356350"/>
            <a:ext cx="560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572C9-1685-854F-9818-C767E6BAB69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599242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E62D0-B11D-49D6-845D-F1020FF0CBC5}" type="datetime1">
              <a:rPr lang="fi-FI" smtClean="0"/>
              <a:t>22.6.2017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416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1" r:id="rId4"/>
    <p:sldLayoutId id="2147483652" r:id="rId5"/>
    <p:sldLayoutId id="2147483653" r:id="rId6"/>
  </p:sldLayoutIdLst>
  <p:hf hdr="0" ftr="0"/>
  <p:txStyles>
    <p:titleStyle>
      <a:lvl1pPr marL="0" indent="0" algn="l" defTabSz="457200" rtl="0" eaLnBrk="1" latinLnBrk="0" hangingPunct="1">
        <a:spcBef>
          <a:spcPct val="0"/>
        </a:spcBef>
        <a:buFont typeface="Arial"/>
        <a:buNone/>
        <a:defRPr sz="3600" kern="1200">
          <a:solidFill>
            <a:srgbClr val="00745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Säästötoimikysely </a:t>
            </a:r>
            <a:br>
              <a:rPr lang="en-US" dirty="0" smtClean="0"/>
            </a:br>
            <a:r>
              <a:rPr lang="en-US" dirty="0" smtClean="0"/>
              <a:t>huhtikuu 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19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Yksityisen sosiaalipalvelualan työehtosopimus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199" y="2305594"/>
            <a:ext cx="8033657" cy="3820569"/>
          </a:xfrm>
        </p:spPr>
        <p:txBody>
          <a:bodyPr>
            <a:normAutofit lnSpcReduction="10000"/>
          </a:bodyPr>
          <a:lstStyle/>
          <a:p>
            <a:r>
              <a:rPr lang="fi-FI" sz="1400" dirty="0"/>
              <a:t>Yt:t parhaillaan menossa, vastaavien sairaanhoitajien töihin liittyen ja heidän toimenkuvansa muuttamiseksi </a:t>
            </a:r>
            <a:r>
              <a:rPr lang="fi-FI" sz="1400" dirty="0" smtClean="0"/>
              <a:t>enemmän </a:t>
            </a:r>
            <a:r>
              <a:rPr lang="fi-FI" sz="1400" dirty="0"/>
              <a:t>ohjaajien toimenkuvaa vastaavaksi ja heidän töitänsä siirretään osaksi johtajille, </a:t>
            </a:r>
            <a:r>
              <a:rPr lang="fi-FI" sz="1400" dirty="0" smtClean="0"/>
              <a:t>esim. lääkkeenhoidosta </a:t>
            </a:r>
            <a:r>
              <a:rPr lang="fi-FI" sz="1400" dirty="0"/>
              <a:t>vastaaminen jne. Todellisuudessa tuskin vastaavien sairaanhoitajien työt </a:t>
            </a:r>
            <a:r>
              <a:rPr lang="fi-FI" sz="1400" dirty="0" smtClean="0"/>
              <a:t>muuttuvat juurikaan</a:t>
            </a:r>
            <a:r>
              <a:rPr lang="fi-FI" sz="1400" dirty="0"/>
              <a:t>, mutta palkka pienenisi huomattavasti. </a:t>
            </a:r>
            <a:endParaRPr lang="fi-FI" sz="1400" dirty="0" smtClean="0"/>
          </a:p>
          <a:p>
            <a:r>
              <a:rPr lang="fi-FI" sz="1400" dirty="0" smtClean="0"/>
              <a:t>Viikonloput </a:t>
            </a:r>
            <a:r>
              <a:rPr lang="fi-FI" sz="1400" dirty="0"/>
              <a:t>minimimitoitus henkilökunnassa ja tunnit aikaisempaa vähemmän. Ennen 7 tuntia ja </a:t>
            </a:r>
            <a:r>
              <a:rPr lang="fi-FI" sz="1400" dirty="0" smtClean="0"/>
              <a:t>nyt     6 </a:t>
            </a:r>
            <a:r>
              <a:rPr lang="fi-FI" sz="1400" dirty="0"/>
              <a:t>1/2 tuntia. </a:t>
            </a:r>
            <a:endParaRPr lang="fi-FI" sz="1400" dirty="0" smtClean="0"/>
          </a:p>
          <a:p>
            <a:r>
              <a:rPr lang="fi-FI" sz="1400" dirty="0" smtClean="0"/>
              <a:t>Henkilökuntaa </a:t>
            </a:r>
            <a:r>
              <a:rPr lang="fi-FI" sz="1400" dirty="0"/>
              <a:t>ei palkata tarpeeksi vakituisina, käytetään keikkalaisia listan täydennykseksi. </a:t>
            </a:r>
            <a:r>
              <a:rPr lang="fi-FI" sz="1400" dirty="0" smtClean="0"/>
              <a:t>Keikkalaisia ei </a:t>
            </a:r>
            <a:r>
              <a:rPr lang="fi-FI" sz="1400" dirty="0"/>
              <a:t>saada kunnolla, joten vakihenkilöstö tekee pitkiä päiviä ja tulee vapailla töihin, ne ylityöt pitää </a:t>
            </a:r>
            <a:r>
              <a:rPr lang="fi-FI" sz="1400" dirty="0" smtClean="0"/>
              <a:t>ottaa samalla </a:t>
            </a:r>
            <a:r>
              <a:rPr lang="fi-FI" sz="1400" dirty="0"/>
              <a:t>listalla takaisin silloin, kun saadaan sijainen. </a:t>
            </a:r>
            <a:endParaRPr lang="fi-FI" sz="1400" dirty="0" smtClean="0"/>
          </a:p>
          <a:p>
            <a:r>
              <a:rPr lang="fi-FI" sz="1400" dirty="0" smtClean="0"/>
              <a:t>Hoitotarvikkeissa </a:t>
            </a:r>
            <a:r>
              <a:rPr lang="fi-FI" sz="1400" dirty="0"/>
              <a:t>tulee säästää. Vähennetty, lyhennetty lauantai-, sunnuntai- ja pyhätyöaikaa. </a:t>
            </a:r>
            <a:r>
              <a:rPr lang="fi-FI" sz="1400" dirty="0" smtClean="0"/>
              <a:t>C palvelut</a:t>
            </a:r>
          </a:p>
          <a:p>
            <a:r>
              <a:rPr lang="fi-FI" sz="1400" dirty="0"/>
              <a:t>Vakituisista työsuhteista lähteneiden tilalle ei palkata työntekijöitä, hakivat Valviralta lupaa </a:t>
            </a:r>
            <a:r>
              <a:rPr lang="fi-FI" sz="1400" dirty="0" smtClean="0"/>
              <a:t>laskea hoitajamitoitusta</a:t>
            </a:r>
            <a:r>
              <a:rPr lang="fi-FI" sz="1400" dirty="0"/>
              <a:t>. </a:t>
            </a:r>
            <a:endParaRPr lang="fi-FI" sz="1400" dirty="0" smtClean="0"/>
          </a:p>
          <a:p>
            <a:r>
              <a:rPr lang="fi-FI" sz="1400" dirty="0" smtClean="0"/>
              <a:t>Tunteja </a:t>
            </a:r>
            <a:r>
              <a:rPr lang="fi-FI" sz="1400" dirty="0"/>
              <a:t>vähennetty työntekijöiltä, jatkuvasti "haamuvuoroja", jopa yli puolet päivän tekijöistä. Aina ei </a:t>
            </a:r>
            <a:r>
              <a:rPr lang="fi-FI" sz="1400" dirty="0" smtClean="0"/>
              <a:t>saada </a:t>
            </a:r>
            <a:r>
              <a:rPr lang="fi-FI" sz="1400" dirty="0"/>
              <a:t>sijaisia, joten tehdään vajaalla. Vastaava hoitaja lähti yrityksen toiseen taloon, tilalle ei ketään</a:t>
            </a:r>
            <a:r>
              <a:rPr lang="fi-FI" sz="1400" dirty="0" smtClean="0"/>
              <a:t>. Lähteneiden </a:t>
            </a:r>
            <a:r>
              <a:rPr lang="fi-FI" sz="1400" dirty="0"/>
              <a:t>tilalle ei ole palkattu ketään. Vakituisia pitäisi olla 24 (o,6x40 mitoituksella), meitä on 21 </a:t>
            </a:r>
            <a:r>
              <a:rPr lang="fi-FI" sz="1400" dirty="0" smtClean="0"/>
              <a:t>joista osa </a:t>
            </a:r>
            <a:r>
              <a:rPr lang="fi-FI" sz="1400" dirty="0"/>
              <a:t>tuntityöntekijöitä. Päällekkäiset ajat poistettu vuorojen vaihdosta. Täytyy ruokailla asukkaiden </a:t>
            </a:r>
            <a:r>
              <a:rPr lang="fi-FI" sz="1400" dirty="0" smtClean="0"/>
              <a:t>kanssa jolloin </a:t>
            </a:r>
            <a:r>
              <a:rPr lang="fi-FI" sz="1400" dirty="0"/>
              <a:t>ei tule lainkaan taukoja. 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6572C9-1685-854F-9818-C767E6BAB69A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59AB-6DF8-46C4-9832-27B16B14C26A}" type="datetime1">
              <a:rPr lang="fi-FI" smtClean="0"/>
              <a:t>22.6.2017</a:t>
            </a:fld>
            <a:endParaRPr lang="en-US" dirty="0"/>
          </a:p>
        </p:txBody>
      </p:sp>
      <p:sp>
        <p:nvSpPr>
          <p:cNvPr id="7" name="Suorakulmio 6"/>
          <p:cNvSpPr/>
          <p:nvPr/>
        </p:nvSpPr>
        <p:spPr>
          <a:xfrm>
            <a:off x="457200" y="1535613"/>
            <a:ext cx="74588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/>
              <a:t>Onko työnantajanne toteuttanut joitakin muita kuin edellä kysyttyjä</a:t>
            </a:r>
          </a:p>
          <a:p>
            <a:r>
              <a:rPr lang="fi-FI" dirty="0"/>
              <a:t> säästötoimenpiteitä viimeisen puolen vuoden aikana? Jos on, niin mitä?</a:t>
            </a:r>
          </a:p>
        </p:txBody>
      </p:sp>
    </p:spTree>
    <p:extLst>
      <p:ext uri="{BB962C8B-B14F-4D97-AF65-F5344CB8AC3E}">
        <p14:creationId xmlns:p14="http://schemas.microsoft.com/office/powerpoint/2010/main" val="83432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Yksityisen sosiaalipalvelualan työehtosopimus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2240280"/>
            <a:ext cx="8229600" cy="3885883"/>
          </a:xfrm>
        </p:spPr>
        <p:txBody>
          <a:bodyPr>
            <a:normAutofit/>
          </a:bodyPr>
          <a:lstStyle/>
          <a:p>
            <a:r>
              <a:rPr lang="fi-FI" sz="1400" dirty="0" smtClean="0"/>
              <a:t>Sijaisilla ja </a:t>
            </a:r>
            <a:r>
              <a:rPr lang="fi-FI" sz="1400" dirty="0" err="1" smtClean="0"/>
              <a:t>keikkalaisilla</a:t>
            </a:r>
            <a:r>
              <a:rPr lang="fi-FI" sz="1400" dirty="0" smtClean="0"/>
              <a:t> lyhyemmät päivät kuin vakituisilla hoitajilla. </a:t>
            </a:r>
          </a:p>
          <a:p>
            <a:r>
              <a:rPr lang="fi-FI" sz="1400" dirty="0" smtClean="0"/>
              <a:t>Ns. haamutyöntekijöitä työvuorolistoissa ollut viime syksystä asti. Eli työvuoroja henkilöillä, joita ei ole työpaikassamme. </a:t>
            </a:r>
          </a:p>
          <a:p>
            <a:r>
              <a:rPr lang="fi-FI" sz="1400" dirty="0" smtClean="0"/>
              <a:t>Sijaisia </a:t>
            </a:r>
            <a:r>
              <a:rPr lang="fi-FI" sz="1400" dirty="0"/>
              <a:t>ei oteta, kouluttamatonta henkilökuntaa on paljon. Vuoroja mennään vajaalla. </a:t>
            </a:r>
            <a:endParaRPr lang="fi-FI" sz="1400" dirty="0" smtClean="0"/>
          </a:p>
          <a:p>
            <a:r>
              <a:rPr lang="fi-FI" sz="1400" dirty="0" smtClean="0"/>
              <a:t>Sijaisten </a:t>
            </a:r>
            <a:r>
              <a:rPr lang="fi-FI" sz="1400" dirty="0"/>
              <a:t>palkkaamista vähennetty. </a:t>
            </a:r>
            <a:endParaRPr lang="fi-FI" sz="1400" dirty="0" smtClean="0"/>
          </a:p>
          <a:p>
            <a:r>
              <a:rPr lang="fi-FI" sz="1400" dirty="0"/>
              <a:t>Vähentänyt tuntityöläisten tunteja sekä määrää, vähentänyt viikonlopulta työtunteja </a:t>
            </a:r>
            <a:r>
              <a:rPr lang="fi-FI" sz="1400" dirty="0" smtClean="0"/>
              <a:t>kuukausipalkkalaisilta </a:t>
            </a:r>
            <a:r>
              <a:rPr lang="fi-FI" sz="1400" dirty="0"/>
              <a:t>ja lisännyt niitä viikolle. Tuntityöläisille työtunnit vähennetty kuuteen tuntiin per päivä. </a:t>
            </a:r>
            <a:endParaRPr lang="fi-FI" sz="1400" dirty="0" smtClean="0"/>
          </a:p>
          <a:p>
            <a:r>
              <a:rPr lang="fi-FI" sz="1400" dirty="0"/>
              <a:t>Ylityökielto laitettu voimaan. Hoitajamitoitusta on vähennetty aikaisemmasta, mutta ylittää silti vielä </a:t>
            </a:r>
            <a:r>
              <a:rPr lang="fi-FI" sz="1400" dirty="0" smtClean="0"/>
              <a:t>minimin</a:t>
            </a:r>
            <a:r>
              <a:rPr lang="fi-FI" sz="1400" dirty="0"/>
              <a:t>. Työntekijät eivät pääse maksullisiin täydennyskoulutuksiin tai jos menevät, niin maksavat </a:t>
            </a:r>
            <a:r>
              <a:rPr lang="fi-FI" sz="1400" dirty="0" smtClean="0"/>
              <a:t>itse kaikki </a:t>
            </a:r>
            <a:r>
              <a:rPr lang="fi-FI" sz="1400" dirty="0"/>
              <a:t>kulut. Tästä poissuljettu ihan pakolliset RAI, lääkelasku yms. koulutukset. 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6572C9-1685-854F-9818-C767E6BAB69A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59AB-6DF8-46C4-9832-27B16B14C26A}" type="datetime1">
              <a:rPr lang="fi-FI" smtClean="0"/>
              <a:t>22.6.2017</a:t>
            </a:fld>
            <a:endParaRPr lang="en-US" dirty="0"/>
          </a:p>
        </p:txBody>
      </p:sp>
      <p:sp>
        <p:nvSpPr>
          <p:cNvPr id="7" name="Suorakulmio 6"/>
          <p:cNvSpPr/>
          <p:nvPr/>
        </p:nvSpPr>
        <p:spPr>
          <a:xfrm>
            <a:off x="457200" y="1535613"/>
            <a:ext cx="74588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/>
              <a:t>Onko työnantajanne toteuttanut joitakin muita kuin edellä kysyttyjä</a:t>
            </a:r>
          </a:p>
          <a:p>
            <a:r>
              <a:rPr lang="fi-FI" dirty="0"/>
              <a:t> säästötoimenpiteitä viimeisen puolen vuoden aikana? Jos on, niin mitä?</a:t>
            </a:r>
          </a:p>
        </p:txBody>
      </p:sp>
    </p:spTree>
    <p:extLst>
      <p:ext uri="{BB962C8B-B14F-4D97-AF65-F5344CB8AC3E}">
        <p14:creationId xmlns:p14="http://schemas.microsoft.com/office/powerpoint/2010/main" val="324246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Yksityisen sosiaalipalvelualan työehtosopimus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2370909"/>
            <a:ext cx="8392886" cy="3755254"/>
          </a:xfrm>
        </p:spPr>
        <p:txBody>
          <a:bodyPr>
            <a:normAutofit/>
          </a:bodyPr>
          <a:lstStyle/>
          <a:p>
            <a:r>
              <a:rPr lang="fi-FI" sz="1400" dirty="0"/>
              <a:t>Sijaisten lyhyet 4-6 tunnin sijaisuudet sekä haamuvuorot. </a:t>
            </a:r>
            <a:endParaRPr lang="fi-FI" sz="1400" dirty="0" smtClean="0"/>
          </a:p>
          <a:p>
            <a:r>
              <a:rPr lang="fi-FI" sz="1400" dirty="0"/>
              <a:t>Hoitajia vuoroissa vähemmän, lyhennetyt päivät, sairastuneiden tilalle ei aina ketään vaan muut </a:t>
            </a:r>
            <a:r>
              <a:rPr lang="fi-FI" sz="1400" dirty="0" smtClean="0"/>
              <a:t>töissä olevat </a:t>
            </a:r>
            <a:r>
              <a:rPr lang="fi-FI" sz="1400" dirty="0"/>
              <a:t>tekevät. Vakituisista paikoista muutama lähtenyt muualle ja niitä ei ole täytetty ainakaan vielä</a:t>
            </a:r>
            <a:r>
              <a:rPr lang="fi-FI" sz="1400" dirty="0" smtClean="0"/>
              <a:t>. Varsinkin </a:t>
            </a:r>
            <a:r>
              <a:rPr lang="fi-FI" sz="1400" dirty="0"/>
              <a:t>pyhäpäivisin lyhyemmät päivät. Viikonloput mennään vähällä väellä. Hoidetaan enemmän </a:t>
            </a:r>
            <a:r>
              <a:rPr lang="fi-FI" sz="1400" dirty="0" smtClean="0"/>
              <a:t>ihmisiä </a:t>
            </a:r>
            <a:r>
              <a:rPr lang="fi-FI" sz="1400" dirty="0"/>
              <a:t>arkena, silti samat työt. </a:t>
            </a:r>
            <a:endParaRPr lang="fi-FI" sz="1400" dirty="0" smtClean="0"/>
          </a:p>
          <a:p>
            <a:r>
              <a:rPr lang="fi-FI" sz="1400" dirty="0" smtClean="0"/>
              <a:t>Muutamia </a:t>
            </a:r>
            <a:r>
              <a:rPr lang="fi-FI" sz="1400" dirty="0"/>
              <a:t>keikkalaisten iltavuoroja lyhennetty 6 tuntiseksi normaalin 8 tunnin sijaan. Osin syynä, että </a:t>
            </a:r>
            <a:r>
              <a:rPr lang="fi-FI" sz="1400" dirty="0" smtClean="0"/>
              <a:t>saamme </a:t>
            </a:r>
            <a:r>
              <a:rPr lang="fi-FI" sz="1400" dirty="0"/>
              <a:t>helpommin vakituisessa työssä olevia keikkalaisia paikkaamaan puutoksia meille, osin </a:t>
            </a:r>
            <a:r>
              <a:rPr lang="fi-FI" sz="1400" dirty="0" smtClean="0"/>
              <a:t>syynä suuret </a:t>
            </a:r>
            <a:r>
              <a:rPr lang="fi-FI" sz="1400" dirty="0"/>
              <a:t>keikkalaiskulut. </a:t>
            </a:r>
            <a:endParaRPr lang="fi-FI" sz="1400" dirty="0" smtClean="0"/>
          </a:p>
          <a:p>
            <a:r>
              <a:rPr lang="fi-FI" sz="1400" dirty="0" smtClean="0"/>
              <a:t>Työntekijöitä </a:t>
            </a:r>
            <a:r>
              <a:rPr lang="fi-FI" sz="1400" dirty="0"/>
              <a:t>on vähennetty aamuvuorossa ja työlistoista tulee näin kiireisempiä. </a:t>
            </a:r>
            <a:endParaRPr lang="fi-FI" sz="1400" dirty="0" smtClean="0"/>
          </a:p>
          <a:p>
            <a:r>
              <a:rPr lang="fi-FI" sz="1400" dirty="0" smtClean="0"/>
              <a:t>Lähihoitaja </a:t>
            </a:r>
            <a:r>
              <a:rPr lang="fi-FI" sz="1400" dirty="0"/>
              <a:t>irtisanoutui ja tilalle "palkattiin" oppisopimuksella alaa opiskeleva lähihoitaja. Hän siis </a:t>
            </a:r>
            <a:r>
              <a:rPr lang="fi-FI" sz="1400" dirty="0" smtClean="0"/>
              <a:t>heti ensimmäisestä </a:t>
            </a:r>
            <a:r>
              <a:rPr lang="fi-FI" sz="1400" dirty="0"/>
              <a:t>päivästä alkaen täydessä vahvuudessa. Jos sairaslomia tulee ja sijainen jostain saadaan</a:t>
            </a:r>
            <a:r>
              <a:rPr lang="fi-FI" sz="1400" dirty="0" smtClean="0"/>
              <a:t>, niin </a:t>
            </a:r>
            <a:r>
              <a:rPr lang="fi-FI" sz="1400" dirty="0"/>
              <a:t>he saavat olla max. 6 tuntia töissä. Vaatii vakihenkilökunnan joustoa ja välillä </a:t>
            </a:r>
            <a:r>
              <a:rPr lang="fi-FI" sz="1400" dirty="0" smtClean="0"/>
              <a:t>päivien </a:t>
            </a:r>
            <a:r>
              <a:rPr lang="fi-FI" sz="1400" dirty="0"/>
              <a:t>venyttämistä, </a:t>
            </a:r>
            <a:r>
              <a:rPr lang="fi-FI" sz="1400" dirty="0" smtClean="0"/>
              <a:t>kun aamuvuoron </a:t>
            </a:r>
            <a:r>
              <a:rPr lang="fi-FI" sz="1400" dirty="0"/>
              <a:t>sijainen lähtee klo 13 ja iltavuoron sijainen tulee klo 15. Tästä on ollut välillä pakko tehdä </a:t>
            </a:r>
            <a:r>
              <a:rPr lang="fi-FI" sz="1400" dirty="0" smtClean="0"/>
              <a:t>ohjeistusta </a:t>
            </a:r>
            <a:r>
              <a:rPr lang="fi-FI" sz="1400" dirty="0"/>
              <a:t>vastaan ja "venyttää" sijaisten työaikoja, jotta asukkaat </a:t>
            </a:r>
            <a:r>
              <a:rPr lang="fi-FI" sz="1400" dirty="0" smtClean="0"/>
              <a:t>saadaan </a:t>
            </a:r>
            <a:r>
              <a:rPr lang="fi-FI" sz="1400" dirty="0"/>
              <a:t>hoidettua. 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6572C9-1685-854F-9818-C767E6BAB69A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59AB-6DF8-46C4-9832-27B16B14C26A}" type="datetime1">
              <a:rPr lang="fi-FI" smtClean="0"/>
              <a:t>22.6.2017</a:t>
            </a:fld>
            <a:endParaRPr lang="en-US" dirty="0"/>
          </a:p>
        </p:txBody>
      </p:sp>
      <p:sp>
        <p:nvSpPr>
          <p:cNvPr id="7" name="Suorakulmio 6"/>
          <p:cNvSpPr/>
          <p:nvPr/>
        </p:nvSpPr>
        <p:spPr>
          <a:xfrm>
            <a:off x="457200" y="1535613"/>
            <a:ext cx="74588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/>
              <a:t>Onko työnantajanne toteuttanut joitakin muita kuin edellä kysyttyjä</a:t>
            </a:r>
          </a:p>
          <a:p>
            <a:r>
              <a:rPr lang="fi-FI" dirty="0"/>
              <a:t> säästötoimenpiteitä viimeisen puolen vuoden aikana? Jos on, niin mitä?</a:t>
            </a:r>
          </a:p>
        </p:txBody>
      </p:sp>
    </p:spTree>
    <p:extLst>
      <p:ext uri="{BB962C8B-B14F-4D97-AF65-F5344CB8AC3E}">
        <p14:creationId xmlns:p14="http://schemas.microsoft.com/office/powerpoint/2010/main" val="270026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2377440"/>
            <a:ext cx="8366760" cy="3755571"/>
          </a:xfrm>
        </p:spPr>
        <p:txBody>
          <a:bodyPr>
            <a:normAutofit/>
          </a:bodyPr>
          <a:lstStyle/>
          <a:p>
            <a:r>
              <a:rPr lang="fi-FI" sz="1400" dirty="0"/>
              <a:t>Esim. sairaslomalla ei sijaisteta tai </a:t>
            </a:r>
            <a:r>
              <a:rPr lang="fi-FI" sz="1400" dirty="0" smtClean="0"/>
              <a:t>jos lomailee </a:t>
            </a:r>
            <a:r>
              <a:rPr lang="fi-FI" sz="1400" dirty="0"/>
              <a:t>lomakauden ulkopuolella, ei sijaisia saada. </a:t>
            </a:r>
            <a:endParaRPr lang="fi-FI" sz="1400" dirty="0" smtClean="0"/>
          </a:p>
          <a:p>
            <a:r>
              <a:rPr lang="fi-FI" sz="1400" dirty="0" smtClean="0"/>
              <a:t>Sijaisia </a:t>
            </a:r>
            <a:r>
              <a:rPr lang="fi-FI" sz="1400" dirty="0"/>
              <a:t>ei palkata. </a:t>
            </a:r>
            <a:endParaRPr lang="fi-FI" sz="1400" dirty="0" smtClean="0"/>
          </a:p>
          <a:p>
            <a:r>
              <a:rPr lang="fi-FI" sz="1400" dirty="0" smtClean="0"/>
              <a:t>Mahdollisimman </a:t>
            </a:r>
            <a:r>
              <a:rPr lang="fi-FI" sz="1400" dirty="0"/>
              <a:t>vähän henkilökuntaa, sijaisia ei palkata, mitään ei </a:t>
            </a:r>
            <a:r>
              <a:rPr lang="fi-FI" sz="1400" dirty="0" smtClean="0"/>
              <a:t>hankita </a:t>
            </a:r>
          </a:p>
          <a:p>
            <a:r>
              <a:rPr lang="fi-FI" sz="1400" dirty="0" smtClean="0"/>
              <a:t>Sopimusta </a:t>
            </a:r>
            <a:r>
              <a:rPr lang="fi-FI" sz="1400" dirty="0"/>
              <a:t>lomarahan vaihtamisesta vapaaksi tarjotaan osalle henkilökuntaa. </a:t>
            </a:r>
            <a:endParaRPr lang="fi-FI" sz="1400" dirty="0" smtClean="0"/>
          </a:p>
          <a:p>
            <a:r>
              <a:rPr lang="fi-FI" sz="1400" dirty="0" smtClean="0"/>
              <a:t>Säästänyt </a:t>
            </a:r>
            <a:r>
              <a:rPr lang="fi-FI" sz="1400" dirty="0"/>
              <a:t>koulutuksessa, vaihtanut työehtosopimuksen ja tämän myötä siirtänyt uudet työntekijät </a:t>
            </a:r>
            <a:r>
              <a:rPr lang="fi-FI" sz="1400" dirty="0" smtClean="0"/>
              <a:t>palkkaluokkaan </a:t>
            </a:r>
            <a:r>
              <a:rPr lang="fi-FI" sz="1400" dirty="0"/>
              <a:t>G17(aiempi VR3 tp-tessin mukaan.) Lisät huonontuneet tämän </a:t>
            </a:r>
            <a:r>
              <a:rPr lang="fi-FI" sz="1400" dirty="0" smtClean="0"/>
              <a:t>palkkaluokkamuutoksen vuoksi </a:t>
            </a:r>
            <a:r>
              <a:rPr lang="fi-FI" sz="1400" dirty="0"/>
              <a:t>vanhoilla työntekijöillä. </a:t>
            </a:r>
            <a:endParaRPr lang="fi-FI" sz="1400" dirty="0" smtClean="0"/>
          </a:p>
          <a:p>
            <a:r>
              <a:rPr lang="fi-FI" sz="1400" dirty="0"/>
              <a:t>Käynnissä yt:t vastaavien hoitajien muuttamiseksi rivisairaanhoitajiksi.  Kyseessä </a:t>
            </a:r>
            <a:r>
              <a:rPr lang="fi-FI" sz="1400" dirty="0" smtClean="0"/>
              <a:t>kymmeniä vastaavia hoitajia</a:t>
            </a:r>
            <a:r>
              <a:rPr lang="fi-FI" sz="1400" dirty="0"/>
              <a:t>. 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6572C9-1685-854F-9818-C767E6BAB69A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59AB-6DF8-46C4-9832-27B16B14C26A}" type="datetime1">
              <a:rPr lang="fi-FI" smtClean="0"/>
              <a:t>22.6.2017</a:t>
            </a:fld>
            <a:endParaRPr lang="en-US" dirty="0"/>
          </a:p>
        </p:txBody>
      </p:sp>
      <p:sp>
        <p:nvSpPr>
          <p:cNvPr id="7" name="Suorakulmio 6"/>
          <p:cNvSpPr/>
          <p:nvPr/>
        </p:nvSpPr>
        <p:spPr>
          <a:xfrm>
            <a:off x="457200" y="1535613"/>
            <a:ext cx="74588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/>
              <a:t>Onko työnantajanne toteuttanut joitakin muita kuin edellä kysyttyjä</a:t>
            </a:r>
          </a:p>
          <a:p>
            <a:r>
              <a:rPr lang="fi-FI" dirty="0"/>
              <a:t> säästötoimenpiteitä viimeisen puolen vuoden aikana? Jos on, niin mitä?</a:t>
            </a:r>
          </a:p>
        </p:txBody>
      </p:sp>
      <p:sp>
        <p:nvSpPr>
          <p:cNvPr id="8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Yksityisen sosiaalipalvelualan työehtosopimus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9837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Yksityisen sosiaalipalvelualan työehtosopimus</a:t>
            </a:r>
            <a:endParaRPr lang="fi-FI" dirty="0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00029634"/>
              </p:ext>
            </p:extLst>
          </p:nvPr>
        </p:nvGraphicFramePr>
        <p:xfrm>
          <a:off x="457200" y="2489200"/>
          <a:ext cx="8347075" cy="363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Dian numeron paikkamerkki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6572C9-1685-854F-9818-C767E6BAB69A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59AB-6DF8-46C4-9832-27B16B14C26A}" type="datetime1">
              <a:rPr lang="fi-FI" smtClean="0"/>
              <a:t>22.6.2017</a:t>
            </a:fld>
            <a:endParaRPr lang="en-US" dirty="0"/>
          </a:p>
        </p:txBody>
      </p:sp>
      <p:sp>
        <p:nvSpPr>
          <p:cNvPr id="7" name="Tekstiruutu 6"/>
          <p:cNvSpPr txBox="1"/>
          <p:nvPr/>
        </p:nvSpPr>
        <p:spPr>
          <a:xfrm>
            <a:off x="457200" y="1613263"/>
            <a:ext cx="6021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Onko edustamallasi työpaikalla/työpaikoilla käyty yhteistoimintaneuvotteluja viimeisen puolen vuoden aikana?</a:t>
            </a:r>
          </a:p>
        </p:txBody>
      </p:sp>
    </p:spTree>
    <p:extLst>
      <p:ext uri="{BB962C8B-B14F-4D97-AF65-F5344CB8AC3E}">
        <p14:creationId xmlns:p14="http://schemas.microsoft.com/office/powerpoint/2010/main" val="311606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Yksityisen sosiaalipalvelualan työehtosopimus</a:t>
            </a:r>
            <a:endParaRPr lang="fi-FI" dirty="0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08883924"/>
              </p:ext>
            </p:extLst>
          </p:nvPr>
        </p:nvGraphicFramePr>
        <p:xfrm>
          <a:off x="457199" y="2789236"/>
          <a:ext cx="7948748" cy="243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7187"/>
                <a:gridCol w="1987187"/>
                <a:gridCol w="1987187"/>
                <a:gridCol w="1987187"/>
              </a:tblGrid>
              <a:tr h="476715"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huhtikuu 2015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huhtikuu 2016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huhtikuu 2017</a:t>
                      </a:r>
                    </a:p>
                  </a:txBody>
                  <a:tcPr marL="6350" marR="6350" marT="6350" marB="0" anchor="b"/>
                </a:tc>
              </a:tr>
              <a:tr h="476715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Henkilökunnan vähentämiseksi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350" marR="6350" marT="6350" marB="0" anchor="b"/>
                </a:tc>
              </a:tr>
              <a:tr h="476715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Henkilökunnan lomauttamiseksi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</a:tr>
              <a:tr h="476715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Henkilökunnan osa-aikaistamiseksi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</a:tr>
              <a:tr h="476715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Muu syy, mikä?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5" name="Dian numeron paikkamerkki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6572C9-1685-854F-9818-C767E6BAB69A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59AB-6DF8-46C4-9832-27B16B14C26A}" type="datetime1">
              <a:rPr lang="fi-FI" smtClean="0"/>
              <a:t>22.6.2017</a:t>
            </a:fld>
            <a:endParaRPr lang="en-US" dirty="0"/>
          </a:p>
        </p:txBody>
      </p:sp>
      <p:sp>
        <p:nvSpPr>
          <p:cNvPr id="7" name="Suorakulmio 6"/>
          <p:cNvSpPr/>
          <p:nvPr/>
        </p:nvSpPr>
        <p:spPr>
          <a:xfrm>
            <a:off x="457200" y="1603159"/>
            <a:ext cx="2851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b="1" dirty="0">
                <a:solidFill>
                  <a:srgbClr val="000000"/>
                </a:solidFill>
              </a:rPr>
              <a:t>Miksi neuvottelut on käyty?</a:t>
            </a:r>
          </a:p>
        </p:txBody>
      </p:sp>
      <p:sp>
        <p:nvSpPr>
          <p:cNvPr id="9" name="Tekstiruutu 8"/>
          <p:cNvSpPr txBox="1"/>
          <p:nvPr/>
        </p:nvSpPr>
        <p:spPr>
          <a:xfrm>
            <a:off x="542109" y="2218619"/>
            <a:ext cx="8010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Vastausten lukumäärä                 124                              104                                   118      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4745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Yksityisen sosiaalipalvelualan työehtosopimus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199" y="2345100"/>
            <a:ext cx="8144691" cy="4525963"/>
          </a:xfrm>
        </p:spPr>
        <p:txBody>
          <a:bodyPr>
            <a:normAutofit/>
          </a:bodyPr>
          <a:lstStyle/>
          <a:p>
            <a:r>
              <a:rPr lang="fi-FI" sz="1400" dirty="0"/>
              <a:t>Vastaavien sairaanhoitajien vähentäminen. </a:t>
            </a:r>
            <a:endParaRPr lang="fi-FI" sz="1400" dirty="0" smtClean="0"/>
          </a:p>
          <a:p>
            <a:r>
              <a:rPr lang="fi-FI" sz="1400" dirty="0"/>
              <a:t>K</a:t>
            </a:r>
            <a:r>
              <a:rPr lang="fi-FI" sz="1400" dirty="0" smtClean="0"/>
              <a:t>ilpailutuksessa </a:t>
            </a:r>
            <a:r>
              <a:rPr lang="fi-FI" sz="1400" dirty="0"/>
              <a:t>häviäminen. </a:t>
            </a:r>
            <a:endParaRPr lang="fi-FI" sz="1400" dirty="0" smtClean="0"/>
          </a:p>
          <a:p>
            <a:r>
              <a:rPr lang="fi-FI" sz="1400" dirty="0" smtClean="0"/>
              <a:t>Työehtosopimuksen </a:t>
            </a:r>
            <a:r>
              <a:rPr lang="fi-FI" sz="1400" dirty="0"/>
              <a:t>vaihdos. </a:t>
            </a:r>
            <a:endParaRPr lang="fi-FI" sz="1400" dirty="0" smtClean="0"/>
          </a:p>
          <a:p>
            <a:r>
              <a:rPr lang="fi-FI" sz="1400" dirty="0"/>
              <a:t>Vastaavan sairaanhoitajan viran lakkauttaminen. </a:t>
            </a:r>
            <a:endParaRPr lang="fi-FI" sz="1400" dirty="0" smtClean="0"/>
          </a:p>
          <a:p>
            <a:r>
              <a:rPr lang="fi-FI" sz="1400" dirty="0"/>
              <a:t>Lyhyiden sairauslomien aikana ei oteta sijaisia, joustavuus. </a:t>
            </a:r>
            <a:endParaRPr lang="fi-FI" sz="1400" dirty="0" smtClean="0"/>
          </a:p>
          <a:p>
            <a:r>
              <a:rPr lang="fi-FI" sz="1400" dirty="0"/>
              <a:t>Säästöjen löytäminen. Keittiön toiminta viisipäiväiseksi. </a:t>
            </a:r>
            <a:endParaRPr lang="fi-FI" sz="1400" dirty="0" smtClean="0"/>
          </a:p>
          <a:p>
            <a:r>
              <a:rPr lang="fi-FI" sz="1400" dirty="0"/>
              <a:t>Töiden uudelleenjärjestelemiseksi. </a:t>
            </a:r>
            <a:endParaRPr lang="fi-FI" sz="1400" dirty="0" smtClean="0"/>
          </a:p>
          <a:p>
            <a:r>
              <a:rPr lang="fi-FI" sz="1400" dirty="0" smtClean="0"/>
              <a:t>Vastaavan </a:t>
            </a:r>
            <a:r>
              <a:rPr lang="fi-FI" sz="1400" dirty="0"/>
              <a:t>hoitajan toimenkuvan yt:t. </a:t>
            </a:r>
            <a:endParaRPr lang="fi-FI" sz="1400" dirty="0" smtClean="0"/>
          </a:p>
          <a:p>
            <a:r>
              <a:rPr lang="fi-FI" sz="1400" dirty="0"/>
              <a:t>Taloudelliset syyt. </a:t>
            </a:r>
            <a:endParaRPr lang="fi-FI" sz="1400" dirty="0" smtClean="0"/>
          </a:p>
          <a:p>
            <a:r>
              <a:rPr lang="fi-FI" sz="1400" dirty="0"/>
              <a:t>Migri lopetti ryhmäkodin ja Talla ei ollut tarjota muuta työtä. </a:t>
            </a:r>
            <a:endParaRPr lang="fi-FI" sz="1400" dirty="0" smtClean="0"/>
          </a:p>
          <a:p>
            <a:r>
              <a:rPr lang="fi-FI" sz="1400" dirty="0"/>
              <a:t>Sairaanhoitajien vähentäminen, koska tarvetta ei ollut neljälle. </a:t>
            </a:r>
            <a:endParaRPr lang="fi-FI" sz="1400" dirty="0" smtClean="0"/>
          </a:p>
          <a:p>
            <a:r>
              <a:rPr lang="fi-FI" sz="1400" dirty="0"/>
              <a:t>TES-muutos. </a:t>
            </a:r>
            <a:endParaRPr lang="fi-FI" sz="1400" dirty="0" smtClean="0"/>
          </a:p>
          <a:p>
            <a:r>
              <a:rPr lang="fi-FI" sz="1400" dirty="0"/>
              <a:t>Toimenkuvan selkeyttämiseksi, kilpailun parantamiseksi Soten myötä. </a:t>
            </a:r>
            <a:endParaRPr lang="fi-FI" sz="1400" dirty="0" smtClean="0"/>
          </a:p>
          <a:p>
            <a:r>
              <a:rPr lang="fi-FI" sz="1400" dirty="0" smtClean="0"/>
              <a:t>Töiden </a:t>
            </a:r>
            <a:r>
              <a:rPr lang="fi-FI" sz="1400" dirty="0"/>
              <a:t>uudelleenorganisointi. 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6572C9-1685-854F-9818-C767E6BAB69A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59AB-6DF8-46C4-9832-27B16B14C26A}" type="datetime1">
              <a:rPr lang="fi-FI" smtClean="0"/>
              <a:t>22.6.2017</a:t>
            </a:fld>
            <a:endParaRPr lang="en-US" dirty="0"/>
          </a:p>
        </p:txBody>
      </p:sp>
      <p:sp>
        <p:nvSpPr>
          <p:cNvPr id="7" name="Suorakulmio 6"/>
          <p:cNvSpPr/>
          <p:nvPr/>
        </p:nvSpPr>
        <p:spPr>
          <a:xfrm>
            <a:off x="457200" y="15382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dirty="0"/>
              <a:t>Miksi neuvottelut on käyty,</a:t>
            </a:r>
          </a:p>
          <a:p>
            <a:r>
              <a:rPr lang="fi-FI" dirty="0"/>
              <a:t>avoimet vastaukset: Muu syy, mikä</a:t>
            </a:r>
          </a:p>
        </p:txBody>
      </p:sp>
    </p:spTree>
    <p:extLst>
      <p:ext uri="{BB962C8B-B14F-4D97-AF65-F5344CB8AC3E}">
        <p14:creationId xmlns:p14="http://schemas.microsoft.com/office/powerpoint/2010/main" val="13869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35577" y="2524258"/>
            <a:ext cx="8098970" cy="3964260"/>
          </a:xfrm>
        </p:spPr>
        <p:txBody>
          <a:bodyPr>
            <a:normAutofit/>
          </a:bodyPr>
          <a:lstStyle/>
          <a:p>
            <a:r>
              <a:rPr lang="fi-FI" sz="1400" dirty="0"/>
              <a:t>Viikonlopputuntien vähentäminen ja mitoitus viikonlopuissa. </a:t>
            </a:r>
            <a:endParaRPr lang="fi-FI" sz="1400" dirty="0" smtClean="0"/>
          </a:p>
          <a:p>
            <a:r>
              <a:rPr lang="fi-FI" sz="1400" dirty="0"/>
              <a:t>Vastaavan ohjaajan työ esimiehelle. </a:t>
            </a:r>
            <a:endParaRPr lang="fi-FI" sz="1400" dirty="0" smtClean="0"/>
          </a:p>
          <a:p>
            <a:r>
              <a:rPr lang="fi-FI" sz="1400" dirty="0"/>
              <a:t>6 luvun mukaiset töiden järjestelyt ja henkilöstön sijoittaminen. </a:t>
            </a:r>
            <a:endParaRPr lang="fi-FI" sz="1400" dirty="0" smtClean="0"/>
          </a:p>
          <a:p>
            <a:r>
              <a:rPr lang="fi-FI" sz="1400" dirty="0"/>
              <a:t>Muut työjärjestelyt. </a:t>
            </a:r>
            <a:endParaRPr lang="fi-FI" sz="1400" dirty="0" smtClean="0"/>
          </a:p>
          <a:p>
            <a:r>
              <a:rPr lang="fi-FI" sz="1400" dirty="0"/>
              <a:t>Hallinnolliset syyt. </a:t>
            </a:r>
            <a:endParaRPr lang="fi-FI" sz="1400" dirty="0" smtClean="0"/>
          </a:p>
          <a:p>
            <a:r>
              <a:rPr lang="fi-FI" sz="1400" dirty="0"/>
              <a:t>Vastaavan hoitajan työn uudelleenorganisointi. </a:t>
            </a:r>
            <a:endParaRPr lang="fi-FI" sz="1400" dirty="0" smtClean="0"/>
          </a:p>
          <a:p>
            <a:r>
              <a:rPr lang="fi-FI" sz="1400" dirty="0"/>
              <a:t>Vastaavien hoitajien yt-neuvottelut. </a:t>
            </a:r>
            <a:endParaRPr lang="fi-FI" sz="1400" dirty="0" smtClean="0"/>
          </a:p>
          <a:p>
            <a:r>
              <a:rPr lang="fi-FI" sz="1400" dirty="0"/>
              <a:t>Vastaavien hoitajien siirto sairaanhoitajiksi. 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6572C9-1685-854F-9818-C767E6BAB69A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59AB-6DF8-46C4-9832-27B16B14C26A}" type="datetime1">
              <a:rPr lang="fi-FI" smtClean="0"/>
              <a:t>22.6.2017</a:t>
            </a:fld>
            <a:endParaRPr lang="en-US" dirty="0"/>
          </a:p>
        </p:txBody>
      </p:sp>
      <p:sp>
        <p:nvSpPr>
          <p:cNvPr id="7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Yksityisen sosiaalipalvelualan työehtosopimus</a:t>
            </a:r>
            <a:endParaRPr lang="fi-FI" dirty="0"/>
          </a:p>
        </p:txBody>
      </p:sp>
      <p:sp>
        <p:nvSpPr>
          <p:cNvPr id="8" name="Suorakulmio 7"/>
          <p:cNvSpPr/>
          <p:nvPr/>
        </p:nvSpPr>
        <p:spPr>
          <a:xfrm>
            <a:off x="457200" y="15382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dirty="0"/>
              <a:t>Miksi neuvottelut on käyty,</a:t>
            </a:r>
          </a:p>
          <a:p>
            <a:r>
              <a:rPr lang="fi-FI" dirty="0"/>
              <a:t>avoimet vastaukset: Muu syy, mikä</a:t>
            </a:r>
          </a:p>
        </p:txBody>
      </p:sp>
    </p:spTree>
    <p:extLst>
      <p:ext uri="{BB962C8B-B14F-4D97-AF65-F5344CB8AC3E}">
        <p14:creationId xmlns:p14="http://schemas.microsoft.com/office/powerpoint/2010/main" val="389429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Yksityisen sosiaalipalvelualan työehtosopimus</a:t>
            </a:r>
            <a:endParaRPr lang="fi-FI" dirty="0"/>
          </a:p>
        </p:txBody>
      </p:sp>
      <p:graphicFrame>
        <p:nvGraphicFramePr>
          <p:cNvPr id="9" name="Sisällön paikkamerkki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26852299"/>
              </p:ext>
            </p:extLst>
          </p:nvPr>
        </p:nvGraphicFramePr>
        <p:xfrm>
          <a:off x="457200" y="2613025"/>
          <a:ext cx="8066088" cy="2907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522"/>
                <a:gridCol w="2016522"/>
                <a:gridCol w="2016522"/>
                <a:gridCol w="2016522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huhtikuu 2015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huhtikuu 2016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huhtikuu 2017</a:t>
                      </a:r>
                    </a:p>
                  </a:txBody>
                  <a:tcPr marL="6350" marR="6350" marT="635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kyllä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kyllä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kyllä</a:t>
                      </a:r>
                    </a:p>
                  </a:txBody>
                  <a:tcPr marL="6350" marR="6350" marT="635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Henkilökunnan irtisanominen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fi-FI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  <a:p>
                      <a:pPr algn="ctr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Henkilökunnan lomauttaminen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fi-FI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Henkilökunnan osa-aikaistaminen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fi-FI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Kannustusta palkattomien vapaapäivien pitämiseksi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fi-FI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350" marR="6350" marT="635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Sopimusta lomarahan vaihtamisesta vapaaksi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fi-FI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5" name="Dian numeron paikkamerkki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6572C9-1685-854F-9818-C767E6BAB69A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59AB-6DF8-46C4-9832-27B16B14C26A}" type="datetime1">
              <a:rPr lang="fi-FI" smtClean="0"/>
              <a:t>22.6.2017</a:t>
            </a:fld>
            <a:endParaRPr lang="en-US" dirty="0"/>
          </a:p>
        </p:txBody>
      </p:sp>
      <p:sp>
        <p:nvSpPr>
          <p:cNvPr id="8" name="Tekstiruutu 7"/>
          <p:cNvSpPr txBox="1"/>
          <p:nvPr/>
        </p:nvSpPr>
        <p:spPr>
          <a:xfrm>
            <a:off x="457200" y="1704983"/>
            <a:ext cx="53178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Onko työnantajanne toteuttanut joitakin seuraavista </a:t>
            </a:r>
          </a:p>
          <a:p>
            <a:r>
              <a:rPr lang="fi-FI" dirty="0"/>
              <a:t>säästötoimenpiteistä viimeisen puolen vuoden aikana?</a:t>
            </a:r>
          </a:p>
        </p:txBody>
      </p:sp>
    </p:spTree>
    <p:extLst>
      <p:ext uri="{BB962C8B-B14F-4D97-AF65-F5344CB8AC3E}">
        <p14:creationId xmlns:p14="http://schemas.microsoft.com/office/powerpoint/2010/main" val="180147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Yksityisen sosiaalipalvelualan työehtosopimus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2560320"/>
            <a:ext cx="8229600" cy="3565843"/>
          </a:xfrm>
        </p:spPr>
        <p:txBody>
          <a:bodyPr>
            <a:normAutofit/>
          </a:bodyPr>
          <a:lstStyle/>
          <a:p>
            <a:r>
              <a:rPr lang="fi-FI" sz="1400" dirty="0" smtClean="0"/>
              <a:t>Yhdeksää tässä vaiheessa ja loppuvuoteen on annettu lomautusilmoitukset 10 henkilölle. </a:t>
            </a:r>
          </a:p>
          <a:p>
            <a:r>
              <a:rPr lang="fi-FI" sz="1400" dirty="0" smtClean="0"/>
              <a:t>Tiedossa yksi varma tapaus. Koko hallintoa. 1 työntekijä irtisanottiin ja muihin sovellettiin lomautuksia. </a:t>
            </a:r>
          </a:p>
          <a:p>
            <a:r>
              <a:rPr lang="fi-FI" sz="1400" dirty="0" smtClean="0"/>
              <a:t>Talossamme on käynnissä yt:t, säästöjä pitää saada 2 henkilövuotta. </a:t>
            </a:r>
          </a:p>
          <a:p>
            <a:r>
              <a:rPr lang="fi-FI" sz="1400" dirty="0" smtClean="0"/>
              <a:t>Kolmea henkilöä. </a:t>
            </a:r>
          </a:p>
          <a:p>
            <a:r>
              <a:rPr lang="fi-FI" sz="1400" dirty="0" smtClean="0"/>
              <a:t>2-3 henkilöä. </a:t>
            </a:r>
          </a:p>
          <a:p>
            <a:r>
              <a:rPr lang="fi-FI" sz="1400" dirty="0" smtClean="0"/>
              <a:t>N. kolmea henkilöä. </a:t>
            </a:r>
          </a:p>
          <a:p>
            <a:r>
              <a:rPr lang="fi-FI" sz="1400" dirty="0" smtClean="0"/>
              <a:t>Neljää sairaanhoitajaa. </a:t>
            </a:r>
          </a:p>
          <a:p>
            <a:r>
              <a:rPr lang="fi-FI" sz="1400" dirty="0" smtClean="0"/>
              <a:t>Kuutta henkilöä. </a:t>
            </a:r>
          </a:p>
          <a:p>
            <a:r>
              <a:rPr lang="fi-FI" sz="1400" dirty="0" smtClean="0"/>
              <a:t>Kahta henkilöä. </a:t>
            </a:r>
          </a:p>
          <a:p>
            <a:r>
              <a:rPr lang="fi-FI" sz="1400" dirty="0" smtClean="0"/>
              <a:t>Kahdeksaa henkilöä. </a:t>
            </a:r>
          </a:p>
          <a:p>
            <a:r>
              <a:rPr lang="fi-FI" sz="1400" dirty="0" smtClean="0"/>
              <a:t>5-7 henkilöä</a:t>
            </a:r>
            <a:r>
              <a:rPr lang="fi-FI" sz="1400" dirty="0"/>
              <a:t>.</a:t>
            </a:r>
            <a:endParaRPr lang="fi-FI" sz="1400" dirty="0" smtClean="0"/>
          </a:p>
          <a:p>
            <a:r>
              <a:rPr lang="fi-FI" sz="1400" dirty="0" smtClean="0"/>
              <a:t>N. 15 henkilöä. </a:t>
            </a:r>
            <a:endParaRPr lang="fi-FI" sz="14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6572C9-1685-854F-9818-C767E6BAB69A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59AB-6DF8-46C4-9832-27B16B14C26A}" type="datetime1">
              <a:rPr lang="fi-FI" smtClean="0"/>
              <a:t>22.6.2017</a:t>
            </a:fld>
            <a:endParaRPr lang="en-US" dirty="0"/>
          </a:p>
        </p:txBody>
      </p:sp>
      <p:sp>
        <p:nvSpPr>
          <p:cNvPr id="7" name="Tekstiruutu 6"/>
          <p:cNvSpPr txBox="1"/>
          <p:nvPr/>
        </p:nvSpPr>
        <p:spPr>
          <a:xfrm>
            <a:off x="457199" y="1518696"/>
            <a:ext cx="78631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Jos vastasit edellisen kysymyksen kohtiin irtisanominen/lomauttaminen</a:t>
            </a:r>
            <a:r>
              <a:rPr lang="fi-FI" dirty="0" smtClean="0"/>
              <a:t>/</a:t>
            </a:r>
          </a:p>
          <a:p>
            <a:r>
              <a:rPr lang="fi-FI" dirty="0" smtClean="0"/>
              <a:t>osa-aikaistaminen </a:t>
            </a:r>
            <a:r>
              <a:rPr lang="fi-FI" dirty="0"/>
              <a:t>kyllä, niin kuinka montaa henkilöä </a:t>
            </a:r>
            <a:r>
              <a:rPr lang="fi-FI" dirty="0" smtClean="0"/>
              <a:t>ko. toimenpide on koskenut?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5672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Yksityisen sosiaalipalvelualan työehtosopimus</a:t>
            </a:r>
            <a:endParaRPr lang="fi-FI" dirty="0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54814426"/>
              </p:ext>
            </p:extLst>
          </p:nvPr>
        </p:nvGraphicFramePr>
        <p:xfrm>
          <a:off x="457200" y="2363788"/>
          <a:ext cx="829468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3672"/>
                <a:gridCol w="2073672"/>
                <a:gridCol w="2073672"/>
                <a:gridCol w="2073672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huhtikuu 2015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huhtikuu 2016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huhtikuu 2017</a:t>
                      </a:r>
                    </a:p>
                  </a:txBody>
                  <a:tcPr marL="6350" marR="6350" marT="635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kyllä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350" marR="6350" marT="635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5" name="Dian numeron paikkamerkki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6572C9-1685-854F-9818-C767E6BAB69A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59AB-6DF8-46C4-9832-27B16B14C26A}" type="datetime1">
              <a:rPr lang="fi-FI" smtClean="0"/>
              <a:t>22.6.2017</a:t>
            </a:fld>
            <a:endParaRPr lang="en-US" dirty="0"/>
          </a:p>
        </p:txBody>
      </p:sp>
      <p:sp>
        <p:nvSpPr>
          <p:cNvPr id="7" name="Tekstiruutu 6"/>
          <p:cNvSpPr txBox="1"/>
          <p:nvPr/>
        </p:nvSpPr>
        <p:spPr>
          <a:xfrm>
            <a:off x="509450" y="1547949"/>
            <a:ext cx="4670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Onko työnantajanne ilmoittanut käynnistävänsä</a:t>
            </a:r>
          </a:p>
          <a:p>
            <a:r>
              <a:rPr lang="fi-FI" dirty="0"/>
              <a:t> yhteistoimintaneuvottelut lähitulevaisuudessa?</a:t>
            </a:r>
          </a:p>
        </p:txBody>
      </p:sp>
    </p:spTree>
    <p:extLst>
      <p:ext uri="{BB962C8B-B14F-4D97-AF65-F5344CB8AC3E}">
        <p14:creationId xmlns:p14="http://schemas.microsoft.com/office/powerpoint/2010/main" val="836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Yksityisen sosiaalipalvelualan työehtosopimus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6572C9-1685-854F-9818-C767E6BAB69A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59AB-6DF8-46C4-9832-27B16B14C26A}" type="datetime1">
              <a:rPr lang="fi-FI" smtClean="0"/>
              <a:t>22.6.2017</a:t>
            </a:fld>
            <a:endParaRPr lang="en-US" dirty="0"/>
          </a:p>
        </p:txBody>
      </p:sp>
      <p:sp>
        <p:nvSpPr>
          <p:cNvPr id="9" name="Sisällön paikkamerkki 8"/>
          <p:cNvSpPr>
            <a:spLocks noGrp="1"/>
          </p:cNvSpPr>
          <p:nvPr>
            <p:ph sz="half" idx="1"/>
          </p:nvPr>
        </p:nvSpPr>
        <p:spPr>
          <a:xfrm>
            <a:off x="457200" y="2436223"/>
            <a:ext cx="8229600" cy="4525963"/>
          </a:xfrm>
        </p:spPr>
        <p:txBody>
          <a:bodyPr>
            <a:normAutofit/>
          </a:bodyPr>
          <a:lstStyle/>
          <a:p>
            <a:r>
              <a:rPr lang="fi-FI" sz="1400" dirty="0"/>
              <a:t>Ruokatilausten pienentäminen, kouluttamattoman henkilökunnan palkkaaminen, kaikkien </a:t>
            </a:r>
            <a:r>
              <a:rPr lang="fi-FI" sz="1400" dirty="0" smtClean="0"/>
              <a:t>kulujen        minimointi</a:t>
            </a:r>
            <a:r>
              <a:rPr lang="fi-FI" sz="1400" dirty="0"/>
              <a:t>. </a:t>
            </a:r>
            <a:endParaRPr lang="fi-FI" sz="1400" dirty="0" smtClean="0"/>
          </a:p>
          <a:p>
            <a:r>
              <a:rPr lang="fi-FI" sz="1400" dirty="0" err="1" smtClean="0"/>
              <a:t>Työaikamuutokset-</a:t>
            </a:r>
            <a:r>
              <a:rPr lang="fi-FI" sz="1400" dirty="0" smtClean="0"/>
              <a:t> </a:t>
            </a:r>
            <a:r>
              <a:rPr lang="fi-FI" sz="1400" dirty="0"/>
              <a:t>työvuoroja on lyhennetty vapaapäivien vähentämiseksi, jolloin sijaistarve vähenee</a:t>
            </a:r>
            <a:r>
              <a:rPr lang="fi-FI" sz="1400" dirty="0" smtClean="0"/>
              <a:t>. </a:t>
            </a:r>
          </a:p>
          <a:p>
            <a:r>
              <a:rPr lang="fi-FI" sz="1400" dirty="0" smtClean="0"/>
              <a:t>Keittiöllä </a:t>
            </a:r>
            <a:r>
              <a:rPr lang="fi-FI" sz="1400" dirty="0"/>
              <a:t>työskentelevien työ muuttuu 5 päiväiseksi ja näin yhden palkkaus pienenee, kun </a:t>
            </a:r>
            <a:r>
              <a:rPr lang="fi-FI" sz="1400" dirty="0" smtClean="0"/>
              <a:t>viikonloppulisät </a:t>
            </a:r>
            <a:r>
              <a:rPr lang="fi-FI" sz="1400" dirty="0"/>
              <a:t>häviävät. Palvelukotiohjaajien työmäärä näin lisääntyy. </a:t>
            </a:r>
            <a:endParaRPr lang="fi-FI" sz="1400" dirty="0" smtClean="0"/>
          </a:p>
          <a:p>
            <a:r>
              <a:rPr lang="fi-FI" sz="1400" dirty="0" smtClean="0"/>
              <a:t>Jos </a:t>
            </a:r>
            <a:r>
              <a:rPr lang="fi-FI" sz="1400" dirty="0"/>
              <a:t>aamuvuorosta on puuttunut joku, niin aina ei ole tilalle palkattu keikkalaista. Jos on opiskelijoita</a:t>
            </a:r>
            <a:r>
              <a:rPr lang="fi-FI" sz="1400" dirty="0" smtClean="0"/>
              <a:t>, niin ajatellaan</a:t>
            </a:r>
            <a:r>
              <a:rPr lang="fi-FI" sz="1400" dirty="0"/>
              <a:t>, että kyllä pärjätään. Keskusteltu asiasta työnantajan kanssa ettei opiskelijat ole </a:t>
            </a:r>
            <a:r>
              <a:rPr lang="fi-FI" sz="1400" dirty="0" smtClean="0"/>
              <a:t>työvoimaa vaan </a:t>
            </a:r>
            <a:r>
              <a:rPr lang="fi-FI" sz="1400" dirty="0"/>
              <a:t>jos työvoimana käytetään, niin opiskelijan on saatava siitä palkkaa. </a:t>
            </a:r>
          </a:p>
        </p:txBody>
      </p:sp>
      <p:sp>
        <p:nvSpPr>
          <p:cNvPr id="10" name="Suorakulmio 9"/>
          <p:cNvSpPr/>
          <p:nvPr/>
        </p:nvSpPr>
        <p:spPr>
          <a:xfrm>
            <a:off x="457200" y="1535613"/>
            <a:ext cx="74588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/>
              <a:t>Onko työnantajanne toteuttanut joitakin muita kuin edellä kysyttyjä</a:t>
            </a:r>
          </a:p>
          <a:p>
            <a:r>
              <a:rPr lang="fi-FI" dirty="0"/>
              <a:t> säästötoimenpiteitä viimeisen puolen vuoden aikana? Jos on, niin mitä?</a:t>
            </a:r>
          </a:p>
        </p:txBody>
      </p:sp>
    </p:spTree>
    <p:extLst>
      <p:ext uri="{BB962C8B-B14F-4D97-AF65-F5344CB8AC3E}">
        <p14:creationId xmlns:p14="http://schemas.microsoft.com/office/powerpoint/2010/main" val="178945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hy_asiakirja" ma:contentTypeID="0x0101009D5A2F153922FA4EAB18710A54771AB30093FF2AC975CA7843A3A3FD2FF8347C37" ma:contentTypeVersion="" ma:contentTypeDescription="" ma:contentTypeScope="" ma:versionID="0a021670048493f074d8e3241f601e29">
  <xsd:schema xmlns:xsd="http://www.w3.org/2001/XMLSchema" xmlns:xs="http://www.w3.org/2001/XMLSchema" xmlns:p="http://schemas.microsoft.com/office/2006/metadata/properties" xmlns:ns2="a4cf26d6-eea1-478b-afd4-678faaf4f21d" targetNamespace="http://schemas.microsoft.com/office/2006/metadata/properties" ma:root="true" ma:fieldsID="925025cf696f8afd981bf7310ff42475" ns2:_="">
    <xsd:import namespace="a4cf26d6-eea1-478b-afd4-678faaf4f21d"/>
    <xsd:element name="properties">
      <xsd:complexType>
        <xsd:sequence>
          <xsd:element name="documentManagement">
            <xsd:complexType>
              <xsd:all>
                <xsd:element ref="ns2:TehyAsiakirjaTehtava" minOccurs="0"/>
                <xsd:element ref="ns2:TehyAsiakirjaTyyppi"/>
                <xsd:element ref="ns2:TehyAsiakirjaTila"/>
                <xsd:element ref="ns2:TehyAsiakirjaJulkisuus" minOccurs="0"/>
                <xsd:element ref="ns2:TehyKieli"/>
                <xsd:element ref="ns2:TehyAsiakirjaSailytysaika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f26d6-eea1-478b-afd4-678faaf4f21d" elementFormDefault="qualified">
    <xsd:import namespace="http://schemas.microsoft.com/office/2006/documentManagement/types"/>
    <xsd:import namespace="http://schemas.microsoft.com/office/infopath/2007/PartnerControls"/>
    <xsd:element name="TehyAsiakirjaTehtava" ma:index="1" nillable="true" ma:displayName="Tehtävä (asiakirja)" ma:hidden="true" ma:internalName="TehyAsiakirjaTehtava">
      <xsd:simpleType>
        <xsd:restriction base="dms:Text">
          <xsd:maxLength value="255"/>
        </xsd:restriction>
      </xsd:simpleType>
    </xsd:element>
    <xsd:element name="TehyAsiakirjaTyyppi" ma:index="3" ma:displayName="Tyyppi (asiakirja)" ma:default="Esite" ma:format="Dropdown" ma:internalName="TehyAsiakirjaTyyppi">
      <xsd:simpleType>
        <xsd:restriction base="dms:Choice">
          <xsd:enumeration value="Esite"/>
          <xsd:enumeration value="Esitys"/>
          <xsd:enumeration value="Esityslista"/>
          <xsd:enumeration value="Hakemus"/>
          <xsd:enumeration value="Kirje"/>
          <xsd:enumeration value="Lausunto"/>
          <xsd:enumeration value="Liite"/>
          <xsd:enumeration value="Luettelo"/>
          <xsd:enumeration value="Muistio"/>
          <xsd:enumeration value="Määräys"/>
          <xsd:enumeration value="Ohje"/>
          <xsd:enumeration value="Ohjelma"/>
          <xsd:enumeration value="Ote"/>
          <xsd:enumeration value="Pyyntö"/>
          <xsd:enumeration value="Päätös"/>
          <xsd:enumeration value="Pöytäkirja"/>
          <xsd:enumeration value="Raportti"/>
          <xsd:enumeration value="Sopimus"/>
          <xsd:enumeration value="Suunnitelma"/>
          <xsd:enumeration value="Tarjous"/>
          <xsd:enumeration value="Tarjouspyyntö"/>
          <xsd:enumeration value="Tiedote"/>
          <xsd:enumeration value="Tilasto"/>
          <xsd:enumeration value="Todistus"/>
          <xsd:enumeration value="Varoitus"/>
          <xsd:enumeration value="Muu"/>
        </xsd:restriction>
      </xsd:simpleType>
    </xsd:element>
    <xsd:element name="TehyAsiakirjaTila" ma:index="4" ma:displayName="Tila (asiakirja)" ma:default="Valmis" ma:format="Dropdown" ma:internalName="TehyAsiakirjaTila">
      <xsd:simpleType>
        <xsd:restriction base="dms:Choice">
          <xsd:enumeration value="Luonnos"/>
          <xsd:enumeration value="Valmis"/>
          <xsd:enumeration value="Hyväksytty"/>
        </xsd:restriction>
      </xsd:simpleType>
    </xsd:element>
    <xsd:element name="TehyAsiakirjaJulkisuus" ma:index="5" nillable="true" ma:displayName="Julkisuus (asiakirja)" ma:default="Tehyn sisäinen" ma:format="Dropdown" ma:hidden="true" ma:internalName="TehyAsiakirjaJulkisuus" ma:readOnly="false">
      <xsd:simpleType>
        <xsd:restriction base="dms:Choice">
          <xsd:enumeration value="Julkinen"/>
          <xsd:enumeration value="Tehyn sisäinen"/>
          <xsd:enumeration value="Salainen"/>
        </xsd:restriction>
      </xsd:simpleType>
    </xsd:element>
    <xsd:element name="TehyKieli" ma:index="12" ma:displayName="Kieli (Tehy)" ma:default="FI" ma:format="Dropdown" ma:hidden="true" ma:internalName="TehyKieli" ma:readOnly="false">
      <xsd:simpleType>
        <xsd:restriction base="dms:Choice">
          <xsd:enumeration value="FI"/>
          <xsd:enumeration value="SV"/>
        </xsd:restriction>
      </xsd:simpleType>
    </xsd:element>
    <xsd:element name="TehyAsiakirjaSailytysaika" ma:index="13" ma:displayName="Säilytysaika (asiakirja)" ma:default="6 v." ma:format="Dropdown" ma:hidden="true" ma:internalName="TehyAsiakirjaSailytysaika" ma:readOnly="false">
      <xsd:simpleType>
        <xsd:restriction base="dms:Choice">
          <xsd:enumeration value="3 v."/>
          <xsd:enumeration value="6 v."/>
          <xsd:enumeration value="10 v."/>
          <xsd:enumeration value="Toistaiseksi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Sisältölaji" ma:readOnly="true"/>
        <xsd:element ref="dc:title" minOccurs="0" maxOccurs="1" ma:index="2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hyAsiakirjaTyyppi xmlns="a4cf26d6-eea1-478b-afd4-678faaf4f21d">Esite</TehyAsiakirjaTyyppi>
    <TehyKieli xmlns="a4cf26d6-eea1-478b-afd4-678faaf4f21d">FI</TehyKieli>
    <TehyAsiakirjaTila xmlns="a4cf26d6-eea1-478b-afd4-678faaf4f21d">Valmis</TehyAsiakirjaTila>
    <TehyAsiakirjaJulkisuus xmlns="a4cf26d6-eea1-478b-afd4-678faaf4f21d">Tehyn sisäinen</TehyAsiakirjaJulkisuus>
    <TehyAsiakirjaSailytysaika xmlns="a4cf26d6-eea1-478b-afd4-678faaf4f21d">6 v.</TehyAsiakirjaSailytysaika>
    <TehyAsiakirjaTehtava xmlns="a4cf26d6-eea1-478b-afd4-678faaf4f21d">000401Organisaatiot</TehyAsiakirjaTehtava>
  </documentManagement>
</p:properties>
</file>

<file path=customXml/itemProps1.xml><?xml version="1.0" encoding="utf-8"?>
<ds:datastoreItem xmlns:ds="http://schemas.openxmlformats.org/officeDocument/2006/customXml" ds:itemID="{329FF7C0-539F-4D38-AD81-0CEAD5702B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cf26d6-eea1-478b-afd4-678faaf4f2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069E29-E028-4C95-96EE-992B62874A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CF2487-B590-4D08-80AC-B7F6E469E67C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8D9A8017-51EF-4BCD-A4B3-CEC0B01B4369}">
  <ds:schemaRefs>
    <ds:schemaRef ds:uri="http://purl.org/dc/dcmitype/"/>
    <ds:schemaRef ds:uri="a4cf26d6-eea1-478b-afd4-678faaf4f21d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3218</TotalTime>
  <Words>1153</Words>
  <Application>Microsoft Office PowerPoint</Application>
  <PresentationFormat>Näytössä katseltava diaesitys (4:3)</PresentationFormat>
  <Paragraphs>179</Paragraphs>
  <Slides>13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4" baseType="lpstr">
      <vt:lpstr>TSN Theme</vt:lpstr>
      <vt:lpstr>Säästötoimikysely  huhtikuu 2017</vt:lpstr>
      <vt:lpstr>Yksityisen sosiaalipalvelualan työehtosopimus</vt:lpstr>
      <vt:lpstr>Yksityisen sosiaalipalvelualan työehtosopimus</vt:lpstr>
      <vt:lpstr>Yksityisen sosiaalipalvelualan työehtosopimus</vt:lpstr>
      <vt:lpstr>Yksityisen sosiaalipalvelualan työehtosopimus</vt:lpstr>
      <vt:lpstr>Yksityisen sosiaalipalvelualan työehtosopimus</vt:lpstr>
      <vt:lpstr>Yksityisen sosiaalipalvelualan työehtosopimus</vt:lpstr>
      <vt:lpstr>Yksityisen sosiaalipalvelualan työehtosopimus</vt:lpstr>
      <vt:lpstr>Yksityisen sosiaalipalvelualan työehtosopimus</vt:lpstr>
      <vt:lpstr>Yksityisen sosiaalipalvelualan työehtosopimus</vt:lpstr>
      <vt:lpstr>Yksityisen sosiaalipalvelualan työehtosopimus</vt:lpstr>
      <vt:lpstr>Yksityisen sosiaalipalvelualan työehtosopimus</vt:lpstr>
      <vt:lpstr>Yksityisen sosiaalipalvelualan työehtosopimus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TSN</dc:subject>
  <dc:creator>Huopainen Merja</dc:creator>
  <cp:lastModifiedBy>Reijonaho Jaana</cp:lastModifiedBy>
  <cp:revision>65</cp:revision>
  <cp:lastPrinted>2017-06-20T11:33:45Z</cp:lastPrinted>
  <dcterms:created xsi:type="dcterms:W3CDTF">2016-09-21T08:02:17Z</dcterms:created>
  <dcterms:modified xsi:type="dcterms:W3CDTF">2017-06-22T09:32:44Z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0x0101009D5A2F153922FA4EAB18710A54771AB30093FF2AC975CA7843A3A3FD2FF8347C37</vt:lpwstr>
  </property>
</Properties>
</file>