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66" r:id="rId4"/>
  </p:sldMasterIdLst>
  <p:notesMasterIdLst>
    <p:notesMasterId r:id="rId20"/>
  </p:notesMasterIdLst>
  <p:handoutMasterIdLst>
    <p:handoutMasterId r:id="rId21"/>
  </p:handoutMasterIdLst>
  <p:sldIdLst>
    <p:sldId id="519" r:id="rId5"/>
    <p:sldId id="2147480130" r:id="rId6"/>
    <p:sldId id="2147480131" r:id="rId7"/>
    <p:sldId id="2147480138" r:id="rId8"/>
    <p:sldId id="2147480140" r:id="rId9"/>
    <p:sldId id="2147480145" r:id="rId10"/>
    <p:sldId id="2147480147" r:id="rId11"/>
    <p:sldId id="2147480149" r:id="rId12"/>
    <p:sldId id="2147480151" r:id="rId13"/>
    <p:sldId id="2147480153" r:id="rId14"/>
    <p:sldId id="2147480155" r:id="rId15"/>
    <p:sldId id="2147480157" r:id="rId16"/>
    <p:sldId id="2147480159" r:id="rId17"/>
    <p:sldId id="2147480161" r:id="rId18"/>
    <p:sldId id="2147480163" r:id="rId19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6D4651-F1EF-21DA-6E2F-BBFB767E17A9}" name="Lou, Cyndi" initials="LC" userId="S::Cyndi.Lou@kantar.com::a340587f-e472-4971-862b-95192ab862d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BAB0"/>
    <a:srgbClr val="FF7D04"/>
    <a:srgbClr val="F9EEE3"/>
    <a:srgbClr val="3CBC00"/>
    <a:srgbClr val="FFB905"/>
    <a:srgbClr val="0060AD"/>
    <a:srgbClr val="E80000"/>
    <a:srgbClr val="6F018B"/>
    <a:srgbClr val="595959"/>
    <a:srgbClr val="73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2A6BA0-7B14-4DE7-B7F5-0EC9BBFC5D9D}" v="1" dt="2025-09-04T09:34:59.489"/>
  </p1510:revLst>
</p1510:revInfo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78" autoAdjust="0"/>
    <p:restoredTop sz="89467" autoAdjust="0"/>
  </p:normalViewPr>
  <p:slideViewPr>
    <p:cSldViewPr snapToGrid="0" snapToObjects="1">
      <p:cViewPr varScale="1">
        <p:scale>
          <a:sx n="56" d="100"/>
          <a:sy n="56" d="100"/>
        </p:scale>
        <p:origin x="1128" y="56"/>
      </p:cViewPr>
      <p:guideLst/>
    </p:cSldViewPr>
  </p:slideViewPr>
  <p:outlineViewPr>
    <p:cViewPr>
      <p:scale>
        <a:sx n="33" d="100"/>
        <a:sy n="33" d="100"/>
      </p:scale>
      <p:origin x="0" y="-5715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264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uotio Lotta" userId="e4e2da14-d22f-4344-8898-0429a90de3c2" providerId="ADAL" clId="{82B5C1F1-5B9A-43DA-9924-E836FC567EDF}"/>
    <pc:docChg chg="modSld">
      <pc:chgData name="Nuotio Lotta" userId="e4e2da14-d22f-4344-8898-0429a90de3c2" providerId="ADAL" clId="{82B5C1F1-5B9A-43DA-9924-E836FC567EDF}" dt="2025-09-05T07:20:20.659" v="4" actId="20577"/>
      <pc:docMkLst>
        <pc:docMk/>
      </pc:docMkLst>
      <pc:sldChg chg="modSp mod">
        <pc:chgData name="Nuotio Lotta" userId="e4e2da14-d22f-4344-8898-0429a90de3c2" providerId="ADAL" clId="{82B5C1F1-5B9A-43DA-9924-E836FC567EDF}" dt="2025-09-05T07:20:20.659" v="4" actId="20577"/>
        <pc:sldMkLst>
          <pc:docMk/>
          <pc:sldMk cId="2492301267" sldId="2147480130"/>
        </pc:sldMkLst>
        <pc:spChg chg="mod">
          <ac:chgData name="Nuotio Lotta" userId="e4e2da14-d22f-4344-8898-0429a90de3c2" providerId="ADAL" clId="{82B5C1F1-5B9A-43DA-9924-E836FC567EDF}" dt="2025-09-05T07:20:15.315" v="3" actId="255"/>
          <ac:spMkLst>
            <pc:docMk/>
            <pc:sldMk cId="2492301267" sldId="2147480130"/>
            <ac:spMk id="6" creationId="{9A900158-4564-B9BC-4899-1CDE371A2414}"/>
          </ac:spMkLst>
        </pc:spChg>
        <pc:spChg chg="mod">
          <ac:chgData name="Nuotio Lotta" userId="e4e2da14-d22f-4344-8898-0429a90de3c2" providerId="ADAL" clId="{82B5C1F1-5B9A-43DA-9924-E836FC567EDF}" dt="2025-09-05T07:20:20.659" v="4" actId="20577"/>
          <ac:spMkLst>
            <pc:docMk/>
            <pc:sldMk cId="2492301267" sldId="2147480130"/>
            <ac:spMk id="11" creationId="{3E7D3DF5-4F89-C8FB-1E5B-B3298FAB437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57F437-34E4-457B-ACAA-C109BC5AD2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C9805C-0D4B-456D-9316-F45962E2F5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91EB8-1FC0-49BA-B8A0-9D4051C7D0E5}" type="datetimeFigureOut">
              <a:rPr lang="en-US" smtClean="0">
                <a:latin typeface="Century Gothic" panose="020B0502020202020204" pitchFamily="34" charset="0"/>
              </a:rPr>
              <a:t>9/5/2025</a:t>
            </a:fld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70BBA-56B5-4091-9B11-25E0561642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017362-806F-4EA8-BAA6-0CA6D364BC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AC5C8-AA3E-49B6-9C0B-3EDF0860F219}" type="slidenum">
              <a:rPr lang="en-US" smtClean="0">
                <a:latin typeface="Century Gothic" panose="020B0502020202020204" pitchFamily="34" charset="0"/>
              </a:rPr>
              <a:t>‹#›</a:t>
            </a:fld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118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entury Gothic" panose="020B0502020202020204" pitchFamily="34" charset="0"/>
              </a:defRPr>
            </a:lvl1pPr>
          </a:lstStyle>
          <a:p>
            <a:fld id="{A2FD89D3-6540-412A-8DF7-24F6B362E6BB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entury Gothic" panose="020B0502020202020204" pitchFamily="34" charset="0"/>
              </a:defRPr>
            </a:lvl1pPr>
          </a:lstStyle>
          <a:p>
            <a:fld id="{53BCCA8E-E054-4945-93F6-8F3E2A7D5A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95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457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Light Pentag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raphic 22">
            <a:extLst>
              <a:ext uri="{FF2B5EF4-FFF2-40B4-BE49-F238E27FC236}">
                <a16:creationId xmlns:a16="http://schemas.microsoft.com/office/drawing/2014/main" id="{6AAE032A-9B19-2F39-486D-1E2F4549DE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815" r="25261" b="12300"/>
          <a:stretch/>
        </p:blipFill>
        <p:spPr>
          <a:xfrm>
            <a:off x="7002743" y="0"/>
            <a:ext cx="5189258" cy="5623559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88BB022F-C6E1-7889-93DF-6AD618D5B16B}"/>
              </a:ext>
            </a:extLst>
          </p:cNvPr>
          <p:cNvSpPr/>
          <p:nvPr userDrawn="1"/>
        </p:nvSpPr>
        <p:spPr bwMode="auto">
          <a:xfrm>
            <a:off x="0" y="5623559"/>
            <a:ext cx="12192000" cy="12344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097141F5-A733-1943-A651-93DADBFA66B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137" y="3755571"/>
            <a:ext cx="5745161" cy="886577"/>
          </a:xfrm>
        </p:spPr>
        <p:txBody>
          <a:bodyPr tIns="91440" rIns="640080" bIns="0" anchor="t" anchorCtr="0"/>
          <a:lstStyle>
            <a:lvl1pPr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Subhead 18pt Century Gothic up to two </a:t>
            </a:r>
            <a:br>
              <a:rPr lang="en-US" dirty="0"/>
            </a:br>
            <a:r>
              <a:rPr lang="en-US" dirty="0"/>
              <a:t>lines long of text</a:t>
            </a:r>
          </a:p>
        </p:txBody>
      </p:sp>
      <p:sp>
        <p:nvSpPr>
          <p:cNvPr id="4" name="Text Placeholder 15">
            <a:extLst>
              <a:ext uri="{FF2B5EF4-FFF2-40B4-BE49-F238E27FC236}">
                <a16:creationId xmlns:a16="http://schemas.microsoft.com/office/drawing/2014/main" id="{937D03E7-7770-B8D6-061C-A3D1BA105D8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138" y="419100"/>
            <a:ext cx="3602037" cy="1066799"/>
          </a:xfrm>
        </p:spPr>
        <p:txBody>
          <a:bodyPr tIns="0" rIns="640080" bIns="0" anchor="b" anchorCtr="0"/>
          <a:lstStyle>
            <a:lvl1pPr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8"/>
            <a:r>
              <a:rPr lang="en-US" dirty="0"/>
              <a:t>Optional eyebrow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B3B97A2-93B6-5BC4-F658-599EF18509F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5137" y="4642146"/>
            <a:ext cx="5745161" cy="426927"/>
          </a:xfrm>
        </p:spPr>
        <p:txBody>
          <a:bodyPr tIns="0" rIns="0" bIns="0" anchor="b" anchorCtr="0"/>
          <a:lstStyle>
            <a:lvl1pPr>
              <a:spcAft>
                <a:spcPts val="0"/>
              </a:spcAft>
              <a:buFontTx/>
              <a:buNone/>
              <a:defRPr sz="1400" b="1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5F7D59A5-17EB-2BD9-F330-FD424D488AB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5138" y="5069072"/>
            <a:ext cx="2325687" cy="554487"/>
          </a:xfrm>
        </p:spPr>
        <p:txBody>
          <a:bodyPr tIns="0" rIns="457200" bIns="0" anchor="ctr" anchorCtr="0"/>
          <a:lstStyle>
            <a:lvl1pPr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711E709D-5D08-5FCF-9D2F-C45B4B072F5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0374" y="1485899"/>
            <a:ext cx="5749923" cy="2269672"/>
          </a:xfrm>
        </p:spPr>
        <p:txBody>
          <a:bodyPr tIns="0" rIns="0" bIns="0" anchor="b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Cover headline </a:t>
            </a:r>
            <a:br>
              <a:rPr lang="en-US" dirty="0"/>
            </a:br>
            <a:r>
              <a:rPr lang="en-US" dirty="0"/>
              <a:t>up to three lines 48pt Georgia text</a:t>
            </a:r>
          </a:p>
        </p:txBody>
      </p:sp>
      <p:pic>
        <p:nvPicPr>
          <p:cNvPr id="3" name="Picture 711761219" descr="A close up of a logo&#10;&#10;Description automatically generated">
            <a:extLst>
              <a:ext uri="{FF2B5EF4-FFF2-40B4-BE49-F238E27FC236}">
                <a16:creationId xmlns:a16="http://schemas.microsoft.com/office/drawing/2014/main" id="{C43EE4F2-BBC7-F792-8A6A-23CD52FB099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4" y="5788341"/>
            <a:ext cx="20764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19819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-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E1F57CF-155F-C002-F846-696B3812C1E7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1009650" y="6546849"/>
            <a:ext cx="7127875" cy="155574"/>
          </a:xfrm>
        </p:spPr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CDB93997-8632-7787-EDB0-E5D1E87E2CD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0168F0-21B1-B0CC-0BA1-AF92382083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4" y="419101"/>
            <a:ext cx="11268076" cy="645075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r>
              <a:rPr lang="en-US" dirty="0"/>
              <a:t>Content page headline 32pt Georgia, one line only</a:t>
            </a: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1BCD434C-7A9C-94E5-C6DF-B520CC155C2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945304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1600" b="0" i="1" cap="none" baseline="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Sub-title line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92556C1-62FF-EF7C-8281-C38A2F3876B6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5EF3C5D-12EB-9528-5CD0-93A7BDB6CE6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Breadcrumb | Chapter Heading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A73D99A7-6969-1B9D-B834-C384316E444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0373" y="6188712"/>
            <a:ext cx="9972100" cy="266147"/>
          </a:xfrm>
        </p:spPr>
        <p:txBody>
          <a:bodyPr tIns="0" rIns="0" bIns="0" anchor="b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1100" b="0" i="0" cap="none" baseline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272032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4CBA3-D598-4B1F-BAA3-EE14B5154290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3082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, Sub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9AB2A0D8-0C58-F90D-D1CB-F77087C199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0CD02D-7BE6-198D-61A2-0D7B270E8BE8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44CCE-2AF1-4125-15EA-CE3F272362E0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1692A1D-AB7C-BADC-18A0-8AD7D559401D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id="{47520876-8AEB-E2DA-E6EA-D58C998C65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69DA9-484C-62D1-1406-EDEFA47760C4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466F63B2-DFC9-9043-DB35-5191D4A34C9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59CAA3EA-AC92-1A21-D48D-57F18BE1AC5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1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29426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0374" y="419101"/>
            <a:ext cx="11268076" cy="645075"/>
          </a:xfrm>
          <a:prstGeom prst="rect">
            <a:avLst/>
          </a:prstGeom>
        </p:spPr>
        <p:txBody>
          <a:bodyPr vert="horz" lIns="0" tIns="9144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0375" y="1667435"/>
            <a:ext cx="11268076" cy="47460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Test</a:t>
            </a:r>
          </a:p>
          <a:p>
            <a:pPr lvl="3"/>
            <a:r>
              <a:rPr lang="en-US" dirty="0"/>
              <a:t>Test</a:t>
            </a:r>
          </a:p>
          <a:p>
            <a:pPr lvl="4"/>
            <a:r>
              <a:rPr lang="en-US" dirty="0"/>
              <a:t>Test</a:t>
            </a:r>
          </a:p>
          <a:p>
            <a:pPr lvl="5"/>
            <a:r>
              <a:rPr lang="en-US" dirty="0"/>
              <a:t>Test</a:t>
            </a:r>
          </a:p>
          <a:p>
            <a:pPr lvl="6"/>
            <a:r>
              <a:rPr lang="en-US" dirty="0"/>
              <a:t>Test</a:t>
            </a:r>
          </a:p>
          <a:p>
            <a:pPr lvl="7"/>
            <a:r>
              <a:rPr lang="en-US" dirty="0"/>
              <a:t>Test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9650" y="6546849"/>
            <a:ext cx="7127875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9579" y="6546850"/>
            <a:ext cx="218871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 b="1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0" algn="r">
              <a:defRPr sz="800" b="1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A8AD1F-BF14-627F-8D41-EBB4EC1E2ADE}"/>
              </a:ext>
            </a:extLst>
          </p:cNvPr>
          <p:cNvCxnSpPr>
            <a:cxnSpLocks/>
          </p:cNvCxnSpPr>
          <p:nvPr userDrawn="1"/>
        </p:nvCxnSpPr>
        <p:spPr>
          <a:xfrm flipV="1">
            <a:off x="914400" y="6575425"/>
            <a:ext cx="0" cy="12699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B51D1C0-D8BC-9513-5B67-81D7D103DD7D}"/>
              </a:ext>
            </a:extLst>
          </p:cNvPr>
          <p:cNvSpPr txBox="1">
            <a:spLocks/>
          </p:cNvSpPr>
          <p:nvPr userDrawn="1"/>
        </p:nvSpPr>
        <p:spPr>
          <a:xfrm>
            <a:off x="454985" y="6546849"/>
            <a:ext cx="454450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b="1" spc="0" dirty="0"/>
              <a:t>Ve</a:t>
            </a:r>
            <a:r>
              <a:rPr lang="en-US" b="1" spc="0" baseline="0" dirty="0"/>
              <a:t>rian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C7C0AD-737B-E089-5F72-3BA879055B1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06277" y="6130126"/>
            <a:ext cx="551811" cy="64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44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5" r:id="rId2"/>
    <p:sldLayoutId id="2147484026" r:id="rId3"/>
    <p:sldLayoutId id="2147484027" r:id="rId4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0" i="0" kern="1200">
          <a:solidFill>
            <a:schemeClr val="tx2"/>
          </a:solidFill>
          <a:latin typeface="Georgia" panose="02040502050405020303" pitchFamily="18" charset="0"/>
          <a:ea typeface="Georgia" panose="02040502050405020303" pitchFamily="18" charset="0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6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Tx/>
        <a:buNone/>
        <a:tabLst>
          <a:tab pos="280988" algn="l"/>
        </a:tabLst>
        <a:defRPr sz="1800" b="1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2pPr>
      <a:lvl3pPr marL="156600" indent="-158400" algn="l" defTabSz="292608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3pPr>
      <a:lvl4pPr marL="316800" marR="0" indent="-1584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/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4pPr>
      <a:lvl5pPr marL="475200" indent="-158400" algn="l" defTabSz="292608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5pPr>
      <a:lvl6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6pPr>
      <a:lvl7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1600" b="1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7pPr>
      <a:lvl8pPr marL="158400" indent="-1584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/>
        <a:defRPr sz="12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5400" b="0" i="0" kern="1200">
          <a:solidFill>
            <a:schemeClr val="accent6"/>
          </a:solidFill>
          <a:latin typeface="Georgia" panose="02040502050405020303" pitchFamily="18" charset="0"/>
          <a:ea typeface="Roboto" panose="02000000000000000000" pitchFamily="2" charset="0"/>
          <a:cs typeface="Segoe UI" panose="020B0502040204020203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708" userDrawn="1">
          <p15:clr>
            <a:srgbClr val="F26B43"/>
          </p15:clr>
        </p15:guide>
        <p15:guide id="12" pos="3912" userDrawn="1">
          <p15:clr>
            <a:srgbClr val="F26B43"/>
          </p15:clr>
        </p15:guide>
        <p15:guide id="13" pos="7388" userDrawn="1">
          <p15:clr>
            <a:srgbClr val="F26B43"/>
          </p15:clr>
        </p15:guide>
        <p15:guide id="15" pos="4976" userDrawn="1">
          <p15:clr>
            <a:srgbClr val="F26B43"/>
          </p15:clr>
        </p15:guide>
        <p15:guide id="16" pos="5118" userDrawn="1">
          <p15:clr>
            <a:srgbClr val="F26B43"/>
          </p15:clr>
        </p15:guide>
        <p15:guide id="25" orient="horz" pos="264" userDrawn="1">
          <p15:clr>
            <a:srgbClr val="F26B43"/>
          </p15:clr>
        </p15:guide>
        <p15:guide id="31" orient="horz" pos="4122" userDrawn="1">
          <p15:clr>
            <a:srgbClr val="F26B43"/>
          </p15:clr>
        </p15:guide>
        <p15:guide id="32" orient="horz" pos="4038" userDrawn="1">
          <p15:clr>
            <a:srgbClr val="F26B43"/>
          </p15:clr>
        </p15:guide>
        <p15:guide id="37" pos="2562" userDrawn="1">
          <p15:clr>
            <a:srgbClr val="F26B43"/>
          </p15:clr>
        </p15:guide>
        <p15:guide id="40" pos="3768" userDrawn="1">
          <p15:clr>
            <a:srgbClr val="F26B43"/>
          </p15:clr>
        </p15:guide>
        <p15:guide id="49" orient="horz" pos="936" userDrawn="1">
          <p15:clr>
            <a:srgbClr val="F26B43"/>
          </p15:clr>
        </p15:guide>
        <p15:guide id="50" orient="horz" pos="1045" userDrawn="1">
          <p15:clr>
            <a:srgbClr val="F26B43"/>
          </p15:clr>
        </p15:guide>
        <p15:guide id="51" pos="290" userDrawn="1">
          <p15:clr>
            <a:srgbClr val="F26B43"/>
          </p15:clr>
        </p15:guide>
        <p15:guide id="52" pos="953" userDrawn="1">
          <p15:clr>
            <a:srgbClr val="F26B43"/>
          </p15:clr>
        </p15:guide>
        <p15:guide id="53" pos="1100" userDrawn="1">
          <p15:clr>
            <a:srgbClr val="F26B43"/>
          </p15:clr>
        </p15:guide>
        <p15:guide id="54" pos="1758" userDrawn="1">
          <p15:clr>
            <a:srgbClr val="F26B43"/>
          </p15:clr>
        </p15:guide>
        <p15:guide id="55" pos="1900" userDrawn="1">
          <p15:clr>
            <a:srgbClr val="F26B43"/>
          </p15:clr>
        </p15:guide>
        <p15:guide id="56" pos="3370" userDrawn="1">
          <p15:clr>
            <a:srgbClr val="F26B43"/>
          </p15:clr>
        </p15:guide>
        <p15:guide id="57" pos="3510" userDrawn="1">
          <p15:clr>
            <a:srgbClr val="F26B43"/>
          </p15:clr>
        </p15:guide>
        <p15:guide id="58" pos="4168" userDrawn="1">
          <p15:clr>
            <a:srgbClr val="F26B43"/>
          </p15:clr>
        </p15:guide>
        <p15:guide id="59" pos="4310" userDrawn="1">
          <p15:clr>
            <a:srgbClr val="F26B43"/>
          </p15:clr>
        </p15:guide>
        <p15:guide id="60" pos="5774" userDrawn="1">
          <p15:clr>
            <a:srgbClr val="F26B43"/>
          </p15:clr>
        </p15:guide>
        <p15:guide id="61" pos="5918" userDrawn="1">
          <p15:clr>
            <a:srgbClr val="F26B43"/>
          </p15:clr>
        </p15:guide>
        <p15:guide id="62" pos="6582" userDrawn="1">
          <p15:clr>
            <a:srgbClr val="F26B43"/>
          </p15:clr>
        </p15:guide>
        <p15:guide id="63" pos="67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file:///C:\Users\Hyytiainenan\Desktop\SIIRTO_POWERIIN.xlsx!Q10_BAR_0!%5bSIIRTO_POWERIIN.xlsx%5dQ10_BAR_0%20Chart%20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file:///C:\Users\Hyytiainenan\Desktop\SIIRTO_POWERIIN.xlsx!Q11_BAR_0!%5bSIIRTO_POWERIIN.xlsx%5dQ11_BAR_0%20Chart%20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file:///C:\Users\Hyytiainenan\Desktop\SIIRTO_POWERIIN.xlsx!Q12_BAR_0!%5bSIIRTO_POWERIIN.xlsx%5dQ12_BAR_0%20Chart%20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file:///C:\Users\Hyytiainenan\Desktop\SIIRTO_POWERIIN.xlsx!Q13_1-Q13_7_STACKB_0!%5bSIIRTO_POWERIIN.xlsx%5dQ13_1-Q13_7_STACKB_0%20Chart%202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file:///C:\Users\Hyytiainenan\Desktop\SIIRTO_POWERIIN.xlsx!Q14_1-Q14_2_STACKB_0!%5bSIIRTO_POWERIIN.xlsx%5dQ14_1-Q14_2_STACKB_0%20Chart%20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file:///C:\Users\Hyytiainenan\Desktop\SIIRTO_POWERIIN.xlsx!Q15_BAR_0!%5bSIIRTO_POWERIIN.xlsx%5dQ15_BAR_0%20Chart%20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file:///C:\Users\Hyytiainenan\Desktop\SIIRTO_POWERIIN.xlsx!Q1_BAR_0!%5bSIIRTO_POWERIIN.xlsx%5dQ1_BAR_0%20Chart%20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file:///C:\Users\Hyytiainenan\Desktop\SIIRTO_POWERIIN.xlsx!Q4_BAR_0!%5bSIIRTO_POWERIIN.xlsx%5dQ4_BAR_0%20Chart%20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file:///C:\Users\Hyytiainenan\Desktop\SIIRTO_POWERIIN.xlsx!Q5_BAR_0!%5bSIIRTO_POWERIIN.xlsx%5dQ5_BAR_0%20Chart%20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file:///C:\Users\Hyytiainenan\Desktop\SIIRTO_POWERIIN.xlsx!Q6_BAR_0!%5bSIIRTO_POWERIIN.xlsx%5dQ6_BAR_0%20Chart%20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file:///C:\Users\Hyytiainenan\Desktop\SIIRTO_POWERIIN.xlsx!Q7_BAR_0!%5bSIIRTO_POWERIIN.xlsx%5dQ7_BAR_0%20Chart%20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file:///C:\Users\Hyytiainenan\Desktop\SIIRTO_POWERIIN.xlsx!Q8_BAR_0!%5bSIIRTO_POWERIIN.xlsx%5dQ8_BAR_0%20Chart%20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file:///C:\Users\Hyytiainenan\Desktop\SIIRTO_POWERIIN.xlsx!Q9_BAR_0!%5bSIIRTO_POWERIIN.xlsx%5dQ9_BAR_0%20Chart%2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857F03-EF0C-C226-058B-8174A374CEF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i-FI" dirty="0"/>
              <a:t>Tehy 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453C4-F8BC-1AF7-20B7-873D74742AC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Sakari Nurmela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10AF15-C8D6-9343-AFF2-D662F4DF931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GB" dirty="0"/>
              <a:t>20.8.2025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8766DAD-0C96-C9C4-F812-12674DAC9D7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60374" y="1485899"/>
            <a:ext cx="6254751" cy="2269672"/>
          </a:xfrm>
        </p:spPr>
        <p:txBody>
          <a:bodyPr/>
          <a:lstStyle/>
          <a:p>
            <a:r>
              <a:rPr lang="fi-FI" dirty="0"/>
              <a:t>Määräaikaisuus</a:t>
            </a:r>
          </a:p>
          <a:p>
            <a:r>
              <a:rPr lang="fi-FI" dirty="0"/>
              <a:t>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60F431-F76C-2326-E9DB-D9D2B531B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3448" y="5772412"/>
            <a:ext cx="818108" cy="956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968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7C476-BD15-A528-C8D6-620DBE360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DD86608-D762-2706-4CD1-4246C61198D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20C12A-2A1D-BCA8-221C-5A4A38F7229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0A41B5A-815D-A14D-2B5B-026692D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Määräaikaisten työsopimusten ketjuttaminen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BEAE0E2-1DB1-EB90-D387-1175D3C80FD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Uskalsiko vaatia vakinaistamista?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503F5A-B25F-012D-59B9-6E9A00D18C8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60E3418-F722-6ED1-DA8D-A58A5734A7C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JOS OLISI MIELESTÄÄN ANSAINNUT VAKINAISTAMISEN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3244580-526B-AB9C-2F5A-32673418C6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390021"/>
              </p:ext>
            </p:extLst>
          </p:nvPr>
        </p:nvGraphicFramePr>
        <p:xfrm>
          <a:off x="2160000" y="1548000"/>
          <a:ext cx="6182529" cy="4453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3009" imgH="3041957" progId="Excel.Sheet.12">
                  <p:link/>
                </p:oleObj>
              </mc:Choice>
              <mc:Fallback>
                <p:oleObj name="Worksheet" r:id="rId2" imgW="4223009" imgH="3041957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3244580-526B-AB9C-2F5A-32673418C6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82529" cy="44532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393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5754B-7418-B838-FC19-BB1738B91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C297CE8-DEB1-63BB-973C-4204E821CD76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803797-CF44-AEE3-4A0F-F252AF2C96A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7A6E229-D5B1-F5AE-E0B0-D501F679E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Määräaikaisten työsopimusten houkuttelevuus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1615E93-741C-DEB4-0E4A-5DCC04C11DA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Valitsisiko vakituisen vai määräaikaisen työsopimuksen?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D15744A-D38A-10FF-3049-E90AC031B3B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7DCB616-BEEC-779B-19F1-0366C02F6F2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KAIKKI VASTAAJAT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04A24F7-CB68-CA9C-D1C5-158213D587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338530"/>
              </p:ext>
            </p:extLst>
          </p:nvPr>
        </p:nvGraphicFramePr>
        <p:xfrm>
          <a:off x="2160000" y="1548000"/>
          <a:ext cx="6182529" cy="4462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3009" imgH="3048263" progId="Excel.Sheet.12">
                  <p:link/>
                </p:oleObj>
              </mc:Choice>
              <mc:Fallback>
                <p:oleObj name="Worksheet" r:id="rId2" imgW="4223009" imgH="3048263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04A24F7-CB68-CA9C-D1C5-158213D587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82529" cy="4462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18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9A21D-16A0-714C-A322-6841C4272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3CBA680-74B3-F626-D96B-A9040A64B22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3B3583-0ADB-B8FE-9A7D-1A4BD47B619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87439B0-FC9D-4772-4945-3467120C7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Määräaikaisten työsopimusten houkuttelevuus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CFC1FF8-4D06-B076-FB29-C4B555B3373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Uskaltaisiko heittäytyä määräaikaiseen sopimukseen?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DB3EC64-50DF-DC55-D9DE-2EC23EF15AF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EBEA67C-B638-A43B-F30A-6D0B14444D8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JOS VAKITUISESSA TYÖSUHTEESSA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F1EDFEF-ECE9-156A-8872-750B1A89BC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544394"/>
              </p:ext>
            </p:extLst>
          </p:nvPr>
        </p:nvGraphicFramePr>
        <p:xfrm>
          <a:off x="2160000" y="1548000"/>
          <a:ext cx="6182529" cy="4462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3009" imgH="3048263" progId="Excel.Sheet.12">
                  <p:link/>
                </p:oleObj>
              </mc:Choice>
              <mc:Fallback>
                <p:oleObj name="Worksheet" r:id="rId2" imgW="4223009" imgH="3048263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F1EDFEF-ECE9-156A-8872-750B1A89BC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82529" cy="4462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054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3F9CB-DBE2-4803-2A86-7864750B6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D6A0675-F751-3CE5-1A24-2E89860B1109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074984-BFF7-BA0E-87C0-788C3D3223D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36FBA1B-785B-3968-AFA5-45D068309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Määräaikaisiin työsopimuksiin liittyviä mielipiteitä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6E1A98D-9998-DA2D-7470-AFB46CF68A4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Reaktiot aihetta koskeviin väittämiin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2334F7D-D578-1D99-12CB-109A6BBCE83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175DB9-8A08-AD28-8FCC-326F92D997E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KAIKKI VASTAAJAT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6968A9E-38CA-BE09-7322-78ECF41B03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819820"/>
              </p:ext>
            </p:extLst>
          </p:nvPr>
        </p:nvGraphicFramePr>
        <p:xfrm>
          <a:off x="1440000" y="1362937"/>
          <a:ext cx="7673589" cy="4806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403936" imgH="3384857" progId="Excel.Sheet.12">
                  <p:link/>
                </p:oleObj>
              </mc:Choice>
              <mc:Fallback>
                <p:oleObj name="Worksheet" r:id="rId2" imgW="5403936" imgH="3384857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6968A9E-38CA-BE09-7322-78ECF41B03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40000" y="1362937"/>
                        <a:ext cx="7673589" cy="48064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301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8C048-18A0-454C-18CA-1E8E681B9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BBC1B1F-465C-1AEF-FA01-077170199F1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35533F-9098-5592-9E86-11B30302987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6334B89-2BEC-C5EE-A8A9-1A902EAB0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Määräaikaisten työsopimusten seurausvaikutuksia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7D978DB-BE13-25A5-F6B9-2A493BBAD46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Eräiden asioiden siirtyminen määräaikaisuuden takia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2E3355B-7AE9-86BC-9172-123DF873074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5737FC1-F590-D8A3-2C7A-302571AA607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KAIKKI VASTAAJAT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F057D84-03AB-7E16-F2D6-6533978A0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322518"/>
              </p:ext>
            </p:extLst>
          </p:nvPr>
        </p:nvGraphicFramePr>
        <p:xfrm>
          <a:off x="2160000" y="1548000"/>
          <a:ext cx="6676718" cy="473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769084" imgH="3384857" progId="Excel.Sheet.12">
                  <p:link/>
                </p:oleObj>
              </mc:Choice>
              <mc:Fallback>
                <p:oleObj name="Worksheet" r:id="rId2" imgW="4769084" imgH="3384857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F057D84-03AB-7E16-F2D6-6533978A0D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676718" cy="473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9774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1869C-368E-8979-902E-E9C0B427A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E4B7EB-C9F9-E520-63C9-34C68CA9B2E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F297B6-E273-E1B6-5C8F-36852B3A4E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2EB7F69-E7C1-9AC1-1B33-C9B1E828F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Raskaussyrjinnän kohtaaminen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C8CD47E-A61E-5A73-EB7A-2A86BB41ADE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sz="1200" dirty="0"/>
              <a:t>Raskaussyrjintä tarkoittaa esimerkiksi, että määräaikaisen työsopimuksen kesto mitoitetaan perhevapaan alkamisen tai määräaikaisuutta ei jatkettu, koska työntekijä ilmoitti raskaudesta. (Raskaussyrjintä on Sosiaali- ja terveysministeriön mukaan yleisin syrjinnän muoto.)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BEC62A9-78D0-F01D-FF6B-F4D36FB265F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C01531D-9422-8F8C-D558-5FFB81B8142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KAIKKI VASTAAJAT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07876EE-0B6D-7FD9-0C22-BD4BCFE486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168741"/>
              </p:ext>
            </p:extLst>
          </p:nvPr>
        </p:nvGraphicFramePr>
        <p:xfrm>
          <a:off x="2160000" y="1548000"/>
          <a:ext cx="6182529" cy="4453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3009" imgH="3041957" progId="Excel.Sheet.12">
                  <p:link/>
                </p:oleObj>
              </mc:Choice>
              <mc:Fallback>
                <p:oleObj name="Worksheet" r:id="rId2" imgW="4223009" imgH="3041957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07876EE-0B6D-7FD9-0C22-BD4BCFE486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82529" cy="44532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99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F7A5D-6BC2-0514-F9A2-66AB92867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F88D2-84B8-82CE-AB56-910D5CED5A1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C90CF2-6CF4-C5FC-5183-49B5B7DC3CA9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387EA5-3504-8C3F-E3EB-D2D75A71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901A37-E027-6325-8AC8-A943C440C9C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3D1AA0-CD6C-A17F-7A92-812EDB1280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 </a:t>
            </a:r>
          </a:p>
        </p:txBody>
      </p:sp>
      <p:sp>
        <p:nvSpPr>
          <p:cNvPr id="6" name="Content Placeholder 11">
            <a:extLst>
              <a:ext uri="{FF2B5EF4-FFF2-40B4-BE49-F238E27FC236}">
                <a16:creationId xmlns:a16="http://schemas.microsoft.com/office/drawing/2014/main" id="{9A900158-4564-B9BC-4899-1CDE371A2414}"/>
              </a:ext>
            </a:extLst>
          </p:cNvPr>
          <p:cNvSpPr txBox="1">
            <a:spLocks/>
          </p:cNvSpPr>
          <p:nvPr/>
        </p:nvSpPr>
        <p:spPr>
          <a:xfrm>
            <a:off x="1130300" y="1911901"/>
            <a:ext cx="7581899" cy="294626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975" indent="-18097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1950" indent="-18097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2925" indent="-18097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/>
              <a:t>Tutkimuksen toteutettiin sähköpostikyselynä.</a:t>
            </a:r>
          </a:p>
          <a:p>
            <a:r>
              <a:rPr lang="fi-FI" sz="2000" dirty="0"/>
              <a:t>Aineisto kerättiin 23.6. – 14.8.2025.</a:t>
            </a:r>
          </a:p>
          <a:p>
            <a:r>
              <a:rPr lang="fi-FI" sz="2000" dirty="0"/>
              <a:t>Tutkimuskutsu lähetettiin Tehyn jäsenrekisteristään poimimaan otokseen valikoituneille.</a:t>
            </a:r>
          </a:p>
          <a:p>
            <a:r>
              <a:rPr lang="fi-FI" sz="2000" dirty="0"/>
              <a:t>Tutkimukseen vastasi 2.553 henkilöä.</a:t>
            </a:r>
          </a:p>
          <a:p>
            <a:r>
              <a:rPr lang="fi-FI" sz="2000" dirty="0"/>
              <a:t>Tulosten tilastollinen virhemarginaali on koko aineiston tasolla noin </a:t>
            </a:r>
            <a:r>
              <a:rPr lang="fi-FI" sz="2000" u="sng" dirty="0"/>
              <a:t>+</a:t>
            </a:r>
            <a:r>
              <a:rPr lang="fi-FI" sz="2000" dirty="0"/>
              <a:t> 1,9 prosenttiyksikköä.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D195FB9A-A9E4-7469-95A7-93D82FF63BB7}"/>
              </a:ext>
            </a:extLst>
          </p:cNvPr>
          <p:cNvSpPr txBox="1">
            <a:spLocks/>
          </p:cNvSpPr>
          <p:nvPr/>
        </p:nvSpPr>
        <p:spPr>
          <a:xfrm>
            <a:off x="8580789" y="3067050"/>
            <a:ext cx="544161" cy="226112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975" indent="-18097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1950" indent="-18097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2925" indent="-18097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endParaRPr lang="fi-FI" sz="1400" i="1" dirty="0"/>
          </a:p>
        </p:txBody>
      </p:sp>
      <p:sp>
        <p:nvSpPr>
          <p:cNvPr id="11" name="Title 9">
            <a:extLst>
              <a:ext uri="{FF2B5EF4-FFF2-40B4-BE49-F238E27FC236}">
                <a16:creationId xmlns:a16="http://schemas.microsoft.com/office/drawing/2014/main" id="{3E7D3DF5-4F89-C8FB-1E5B-B3298FAB4377}"/>
              </a:ext>
            </a:extLst>
          </p:cNvPr>
          <p:cNvSpPr txBox="1">
            <a:spLocks/>
          </p:cNvSpPr>
          <p:nvPr/>
        </p:nvSpPr>
        <p:spPr>
          <a:xfrm>
            <a:off x="461473" y="572263"/>
            <a:ext cx="8597899" cy="8477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60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i-FI" dirty="0"/>
          </a:p>
          <a:p>
            <a:r>
              <a:rPr lang="fi-FI" dirty="0"/>
              <a:t>Tutkimuksen toteuttaminen</a:t>
            </a:r>
          </a:p>
        </p:txBody>
      </p:sp>
    </p:spTree>
    <p:extLst>
      <p:ext uri="{BB962C8B-B14F-4D97-AF65-F5344CB8AC3E}">
        <p14:creationId xmlns:p14="http://schemas.microsoft.com/office/powerpoint/2010/main" val="2492301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EDD2D8-2094-A0BB-12CB-8577A57688F3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46D45D-DBB4-FC4E-809D-8D6F1BAC8FB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ECBEBAB2-E3CA-093F-9EDA-F3B0B60D4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Työskentely sote-alalla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90D88D-D178-63CE-33EC-635DEBD033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Sote-alan työkokemus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44CA0C0-DFDE-BF22-9E03-70A20664210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8B73267-4733-4884-70EE-2F302CA334E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KAIKKI VASTAAJAT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D4F7D83-42AB-FBA5-D2A9-678C4EEF5E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04492"/>
              </p:ext>
            </p:extLst>
          </p:nvPr>
        </p:nvGraphicFramePr>
        <p:xfrm>
          <a:off x="1440000" y="1440000"/>
          <a:ext cx="7028559" cy="4918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800649" imgH="3359238" progId="Excel.Sheet.12">
                  <p:link/>
                </p:oleObj>
              </mc:Choice>
              <mc:Fallback>
                <p:oleObj name="Worksheet" r:id="rId2" imgW="4800649" imgH="3359238" progId="Excel.Sheet.12">
                  <p:link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D4F7D83-42AB-FBA5-D2A9-678C4EEF5E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40000" y="1440000"/>
                        <a:ext cx="7028559" cy="49181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598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D9460-88C1-5C7A-102F-84DB93D8A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722810-CB43-A026-D8A3-3FAEF0CD43B3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1B4800-3B0F-5A40-264F-18F1A35687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1BE4AA5-B58D-DCD4-F7B1-CA82EF93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Työskentely sote-alalla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ECBA116-B6EB-5AE6-1BF5-987AEF4977B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Tämänhetkinen palvelussuhde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2461EA7-AAEF-05E8-F081-1F22EB1619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0A3F194-F10A-4E99-B5A7-31298032FCD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KAIKKI VASTAAJAT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6708D2C-F9F1-BF72-4589-70F8D3A28E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284631"/>
              </p:ext>
            </p:extLst>
          </p:nvPr>
        </p:nvGraphicFramePr>
        <p:xfrm>
          <a:off x="2160000" y="1548000"/>
          <a:ext cx="6182529" cy="4453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3009" imgH="3041957" progId="Excel.Sheet.12">
                  <p:link/>
                </p:oleObj>
              </mc:Choice>
              <mc:Fallback>
                <p:oleObj name="Worksheet" r:id="rId2" imgW="4223009" imgH="3041957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6708D2C-F9F1-BF72-4589-70F8D3A28E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82529" cy="44532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125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AD71A-7D6C-6F43-07F2-2F59A2E44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59A06CE-DD3C-42DB-C069-B729DF952306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FBA570-94C4-6000-4867-9D2054FE0CF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EC50238-239D-79A5-CF60-92C6CE76C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Määräaikaisten työsopimusten yleisyys ja syyt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2B36AF4-EA04-5F87-7266-D97BB895AA3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Määräaikaisten sopimusten lukumäärä sote-alan töissä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4244B3F-0BDC-894E-8BE1-BB256A22B1B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BECA9C5-4D9E-7F5E-BEB5-BF3915ABFF5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KAIKKI VASTAAJAT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AF951A8-B422-BB2C-7BD3-0BC98D9C30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371057"/>
              </p:ext>
            </p:extLst>
          </p:nvPr>
        </p:nvGraphicFramePr>
        <p:xfrm>
          <a:off x="2160000" y="1548000"/>
          <a:ext cx="6182529" cy="4462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3009" imgH="3048263" progId="Excel.Sheet.12">
                  <p:link/>
                </p:oleObj>
              </mc:Choice>
              <mc:Fallback>
                <p:oleObj name="Worksheet" r:id="rId2" imgW="4223009" imgH="3048263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AF951A8-B422-BB2C-7BD3-0BC98D9C30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82529" cy="4462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042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F9433-F48D-44BF-1133-30873D6DB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92EB88B-0755-754E-EF19-24DC674A4626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37563B-AD5C-4C1C-CB04-E6E96AD516F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53DD0D8-0836-59E5-DC23-3654A4350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Määräaikaisten työsuhteiden yleisyys ja syyt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3B320AD-0847-E28D-3C62-7C5C4939391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Miksi on valinnut määräaikaisen työn?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38B2077-65B6-347E-938D-7C945903C48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3F36693-BA76-19BA-E4C9-A4E6225DD9C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JOS ON OLLUT MÄÄRÄAIKAISISSA TYÖSUHTEISSA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2DBA41D-90E5-147E-F675-5A846077F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441228"/>
              </p:ext>
            </p:extLst>
          </p:nvPr>
        </p:nvGraphicFramePr>
        <p:xfrm>
          <a:off x="2160000" y="1548000"/>
          <a:ext cx="6191825" cy="4462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9322" imgH="3048263" progId="Excel.Sheet.12">
                  <p:link/>
                </p:oleObj>
              </mc:Choice>
              <mc:Fallback>
                <p:oleObj name="Worksheet" r:id="rId2" imgW="4229322" imgH="3048263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2DBA41D-90E5-147E-F675-5A846077F4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91825" cy="4462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99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C7C40-A18F-674F-BEB7-FAC0ABBC1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40D7F0C-2D8C-0EBC-13EE-7A0F091274A3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616A90-E613-9E31-2D43-10DF9ED9496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4136E97-F6F5-1D0B-339A-00AB5D217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Määräaikaisten työsopimusten ketjuttaminen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F561D9-24FB-77A8-36A2-742AA88B727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Onko joutunut ketjuttamisen kohteeksi?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799B6E8-571A-4F5F-4E5B-0B140D20DB0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BEA7A56-C92C-15D5-C701-C1A7C48788F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JOS ON OLLUT MÄÄRÄAIKAISISSA TYÖSUHTEISSA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04DC503-C378-3888-49A0-ADE1537229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771143"/>
              </p:ext>
            </p:extLst>
          </p:nvPr>
        </p:nvGraphicFramePr>
        <p:xfrm>
          <a:off x="2160000" y="1548000"/>
          <a:ext cx="6182529" cy="4462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3009" imgH="3048263" progId="Excel.Sheet.12">
                  <p:link/>
                </p:oleObj>
              </mc:Choice>
              <mc:Fallback>
                <p:oleObj name="Worksheet" r:id="rId2" imgW="4223009" imgH="3048263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04DC503-C378-3888-49A0-ADE1537229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82529" cy="4462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7807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3A459-42A5-DA4E-8397-E442E3E37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D9E477-B814-284C-E5DE-C0FCF86C2151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5E447A-FD27-F89C-1998-AF41BEA22CE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57A8B97-F5A0-429D-0615-793D641DC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Määräaikaisten työsopimusten ketjuttaminen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435EFDB-4BF4-7208-6218-0DC0D3D765B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Onko uskaltanut kysyä ketjuttamisesta?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08A72BC-9887-4A8F-E143-B64D7E16D38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A3E41B0-8ECE-14DF-3FAD-87072C37A0D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JOS ON KOKENUT KETJUTTAMISTA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C8C2306-FEA2-8C3C-DC9B-8A9CB2BB7E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352857"/>
              </p:ext>
            </p:extLst>
          </p:nvPr>
        </p:nvGraphicFramePr>
        <p:xfrm>
          <a:off x="2160000" y="1548000"/>
          <a:ext cx="6182529" cy="4462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3009" imgH="3048263" progId="Excel.Sheet.12">
                  <p:link/>
                </p:oleObj>
              </mc:Choice>
              <mc:Fallback>
                <p:oleObj name="Worksheet" r:id="rId2" imgW="4223009" imgH="3048263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C8C2306-FEA2-8C3C-DC9B-8A9CB2BB7E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82529" cy="4462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24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9993D-B516-237C-5342-F510A427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A73B20-8ACA-6E03-304D-C4C9466DA15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Määräaikaisuus 2025  - Tehy ry  (C451005593)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C81C83-8077-39E9-B398-2E483FBA75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A75B614-146B-1855-46CE-79BC05690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Määräaikaisten työsopimusten ketjuttaminen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0FD57CC-72CA-70C7-F71A-F5C7AC64B2D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dirty="0"/>
              <a:t>Olisiko ansainnut vakinaistamisen?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C0343C1-2159-955E-6FFA-B00613F7EB3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6F0E404-FEC2-E27F-78A4-6E9252D2AC1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i-FI"/>
              <a:t>JOS ON KOKENUT KETJUTTAMISTA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733397F-F119-6550-E96C-574674864A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914111"/>
              </p:ext>
            </p:extLst>
          </p:nvPr>
        </p:nvGraphicFramePr>
        <p:xfrm>
          <a:off x="2160000" y="1548000"/>
          <a:ext cx="6182529" cy="4462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23009" imgH="3048263" progId="Excel.Sheet.12">
                  <p:link/>
                </p:oleObj>
              </mc:Choice>
              <mc:Fallback>
                <p:oleObj name="Worksheet" r:id="rId2" imgW="4223009" imgH="3048263" progId="Excel.Sheet.12">
                  <p:link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733397F-F119-6550-E96C-574674864A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000" y="1548000"/>
                        <a:ext cx="6182529" cy="4462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603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CLUDEHIDDENSLIDES" val="False"/>
  <p:tag name="NUMBEROFPAGES" val="40"/>
</p:tagLst>
</file>

<file path=ppt/theme/theme1.xml><?xml version="1.0" encoding="utf-8"?>
<a:theme xmlns:a="http://schemas.openxmlformats.org/drawingml/2006/main" name="Master elements">
  <a:themeElements>
    <a:clrScheme name="Verian">
      <a:dk1>
        <a:srgbClr val="000000"/>
      </a:dk1>
      <a:lt1>
        <a:srgbClr val="FFFFFF"/>
      </a:lt1>
      <a:dk2>
        <a:srgbClr val="282626"/>
      </a:dk2>
      <a:lt2>
        <a:srgbClr val="F9EEE3"/>
      </a:lt2>
      <a:accent1>
        <a:srgbClr val="FF7D04"/>
      </a:accent1>
      <a:accent2>
        <a:srgbClr val="20BAAF"/>
      </a:accent2>
      <a:accent3>
        <a:srgbClr val="D3C8BD"/>
      </a:accent3>
      <a:accent4>
        <a:srgbClr val="BAB0AB"/>
      </a:accent4>
      <a:accent5>
        <a:srgbClr val="9C9090"/>
      </a:accent5>
      <a:accent6>
        <a:srgbClr val="736868"/>
      </a:accent6>
      <a:hlink>
        <a:srgbClr val="282626"/>
      </a:hlink>
      <a:folHlink>
        <a:srgbClr val="954F72"/>
      </a:folHlink>
    </a:clrScheme>
    <a:fontScheme name="Verian">
      <a:majorFont>
        <a:latin typeface="Georgia" panose="22635452340000000000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116942222400000000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  <a:effectLst/>
      </a:spPr>
      <a:bodyPr rot="0" spcFirstLastPara="0" vertOverflow="overflow" horzOverflow="overflow" vert="horz" wrap="square" lIns="137160" tIns="0" rIns="13716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b="0" i="0" dirty="0" smtClean="0">
            <a:solidFill>
              <a:schemeClr val="bg1"/>
            </a:solidFill>
            <a:latin typeface="+mn-lt"/>
            <a:ea typeface="Roboto" panose="02000000000000000000" pitchFamily="2" charset="0"/>
            <a:cs typeface="Segoe UI" panose="020B0502040204020203" pitchFamily="34" charset="0"/>
          </a:defRPr>
        </a:defPPr>
      </a:lstStyle>
    </a:spDef>
    <a:txDef>
      <a:spPr>
        <a:noFill/>
      </a:spPr>
      <a:bodyPr wrap="square" lIns="0" tIns="0" rIns="0" bIns="0" rtlCol="0">
        <a:normAutofit/>
      </a:bodyPr>
      <a:lstStyle>
        <a:defPPr marL="0" indent="-3657600" algn="l">
          <a:spcAft>
            <a:spcPts val="600"/>
          </a:spcAft>
          <a:defRPr sz="1800" b="0" i="0" dirty="0" smtClean="0">
            <a:solidFill>
              <a:schemeClr val="tx2"/>
            </a:solidFill>
            <a:latin typeface="+mn-lt"/>
            <a:ea typeface="Roboto" panose="02000000000000000000" pitchFamily="2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Verian Powerpoint Template and Guidance - 031123.potx" id="{D5CCD366-748B-4D22-9643-42702AF7BBCD}" vid="{52D6518E-38FD-43D1-8766-3EC3F07B92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0b0036-d53f-40c4-be7b-67e3cd0eecf5">
      <Terms xmlns="http://schemas.microsoft.com/office/infopath/2007/PartnerControls"/>
    </lcf76f155ced4ddcb4097134ff3c332f>
    <TaxCatchAll xmlns="b3efb693-aaac-4758-8bed-49584cca82b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CFEFC3EAF501341B2140129A5FDC2C3" ma:contentTypeVersion="14" ma:contentTypeDescription="Luo uusi asiakirja." ma:contentTypeScope="" ma:versionID="0e4df86615cf0a425c0fd788a00cc1c4">
  <xsd:schema xmlns:xsd="http://www.w3.org/2001/XMLSchema" xmlns:xs="http://www.w3.org/2001/XMLSchema" xmlns:p="http://schemas.microsoft.com/office/2006/metadata/properties" xmlns:ns2="190b0036-d53f-40c4-be7b-67e3cd0eecf5" xmlns:ns3="b3efb693-aaac-4758-8bed-49584cca82b2" targetNamespace="http://schemas.microsoft.com/office/2006/metadata/properties" ma:root="true" ma:fieldsID="e53d6df271ef73d8fd97549592d9fc0d" ns2:_="" ns3:_="">
    <xsd:import namespace="190b0036-d53f-40c4-be7b-67e3cd0eecf5"/>
    <xsd:import namespace="b3efb693-aaac-4758-8bed-49584cca82b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0b0036-d53f-40c4-be7b-67e3cd0eecf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Kuvien tunnisteet" ma:readOnly="false" ma:fieldId="{5cf76f15-5ced-4ddc-b409-7134ff3c332f}" ma:taxonomyMulti="true" ma:sspId="335d02d2-2acc-434b-b7bb-812ff22cbf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efb693-aaac-4758-8bed-49584cca82b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d15ba01-063e-47b1-91ed-ed65f4249fc9}" ma:internalName="TaxCatchAll" ma:showField="CatchAllData" ma:web="b3efb693-aaac-4758-8bed-49584cca82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F607C6-A57A-4B03-A83A-45F6327B7BA6}">
  <ds:schemaRefs>
    <ds:schemaRef ds:uri="http://purl.org/dc/dcmitype/"/>
    <ds:schemaRef ds:uri="190b0036-d53f-40c4-be7b-67e3cd0eecf5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b3efb693-aaac-4758-8bed-49584cca82b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4EE1DD2-7369-4637-890C-945791B462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4C5899-C65E-42C4-A65F-5E41F45164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0b0036-d53f-40c4-be7b-67e3cd0eecf5"/>
    <ds:schemaRef ds:uri="b3efb693-aaac-4758-8bed-49584cca82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4445</TotalTime>
  <Words>340</Words>
  <Application>Microsoft Office PowerPoint</Application>
  <PresentationFormat>Laajakuva</PresentationFormat>
  <Paragraphs>84</Paragraphs>
  <Slides>15</Slides>
  <Notes>1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Linkit</vt:lpstr>
      </vt:variant>
      <vt:variant>
        <vt:i4>13</vt:i4>
      </vt:variant>
      <vt:variant>
        <vt:lpstr>Dian otsikot</vt:lpstr>
      </vt:variant>
      <vt:variant>
        <vt:i4>15</vt:i4>
      </vt:variant>
    </vt:vector>
  </HeadingPairs>
  <TitlesOfParts>
    <vt:vector size="32" baseType="lpstr">
      <vt:lpstr>Arial</vt:lpstr>
      <vt:lpstr>Century Gothic</vt:lpstr>
      <vt:lpstr>Georgia</vt:lpstr>
      <vt:lpstr>Master elements</vt:lpstr>
      <vt:lpstr>file:///C:\Users\Hyytiainenan\Desktop\SIIRTO_POWERIIN.xlsx!Q1_BAR_0!%5bSIIRTO_POWERIIN.xlsx%5dQ1_BAR_0%20Chart%201</vt:lpstr>
      <vt:lpstr>file:///C:\Users\Hyytiainenan\Desktop\SIIRTO_POWERIIN.xlsx!Q4_BAR_0!%5bSIIRTO_POWERIIN.xlsx%5dQ4_BAR_0%20Chart%201</vt:lpstr>
      <vt:lpstr>file:///C:\Users\Hyytiainenan\Desktop\SIIRTO_POWERIIN.xlsx!Q5_BAR_0!%5bSIIRTO_POWERIIN.xlsx%5dQ5_BAR_0%20Chart%201</vt:lpstr>
      <vt:lpstr>file:///C:\Users\Hyytiainenan\Desktop\SIIRTO_POWERIIN.xlsx!Q6_BAR_0!%5bSIIRTO_POWERIIN.xlsx%5dQ6_BAR_0%20Chart%201</vt:lpstr>
      <vt:lpstr>file:///C:\Users\Hyytiainenan\Desktop\SIIRTO_POWERIIN.xlsx!Q7_BAR_0!%5bSIIRTO_POWERIIN.xlsx%5dQ7_BAR_0%20Chart%201</vt:lpstr>
      <vt:lpstr>file:///C:\Users\Hyytiainenan\Desktop\SIIRTO_POWERIIN.xlsx!Q8_BAR_0!%5bSIIRTO_POWERIIN.xlsx%5dQ8_BAR_0%20Chart%201</vt:lpstr>
      <vt:lpstr>file:///C:\Users\Hyytiainenan\Desktop\SIIRTO_POWERIIN.xlsx!Q9_BAR_0!%5bSIIRTO_POWERIIN.xlsx%5dQ9_BAR_0%20Chart%201</vt:lpstr>
      <vt:lpstr>file:///C:\Users\Hyytiainenan\Desktop\SIIRTO_POWERIIN.xlsx!Q10_BAR_0!%5bSIIRTO_POWERIIN.xlsx%5dQ10_BAR_0%20Chart%201</vt:lpstr>
      <vt:lpstr>file:///C:\Users\Hyytiainenan\Desktop\SIIRTO_POWERIIN.xlsx!Q11_BAR_0!%5bSIIRTO_POWERIIN.xlsx%5dQ11_BAR_0%20Chart%201</vt:lpstr>
      <vt:lpstr>file:///C:\Users\Hyytiainenan\Desktop\SIIRTO_POWERIIN.xlsx!Q12_BAR_0!%5bSIIRTO_POWERIIN.xlsx%5dQ12_BAR_0%20Chart%201</vt:lpstr>
      <vt:lpstr>file:///C:\Users\Hyytiainenan\Desktop\SIIRTO_POWERIIN.xlsx!Q13_1-Q13_7_STACKB_0!%5bSIIRTO_POWERIIN.xlsx%5dQ13_1-Q13_7_STACKB_0%20Chart%202</vt:lpstr>
      <vt:lpstr>file:///C:\Users\Hyytiainenan\Desktop\SIIRTO_POWERIIN.xlsx!Q14_1-Q14_2_STACKB_0!%5bSIIRTO_POWERIIN.xlsx%5dQ14_1-Q14_2_STACKB_0%20Chart%202</vt:lpstr>
      <vt:lpstr>file:///C:\Users\Hyytiainenan\Desktop\SIIRTO_POWERIIN.xlsx!Q15_BAR_0!%5bSIIRTO_POWERIIN.xlsx%5dQ15_BAR_0%20Chart%201</vt:lpstr>
      <vt:lpstr>PowerPoint-esitys</vt:lpstr>
      <vt:lpstr> </vt:lpstr>
      <vt:lpstr>Työskentely sote-alalla</vt:lpstr>
      <vt:lpstr>Työskentely sote-alalla</vt:lpstr>
      <vt:lpstr>Määräaikaisten työsopimusten yleisyys ja syyt</vt:lpstr>
      <vt:lpstr>Määräaikaisten työsuhteiden yleisyys ja syyt</vt:lpstr>
      <vt:lpstr>Määräaikaisten työsopimusten ketjuttaminen</vt:lpstr>
      <vt:lpstr>Määräaikaisten työsopimusten ketjuttaminen</vt:lpstr>
      <vt:lpstr>Määräaikaisten työsopimusten ketjuttaminen</vt:lpstr>
      <vt:lpstr>Määräaikaisten työsopimusten ketjuttaminen</vt:lpstr>
      <vt:lpstr>Määräaikaisten työsopimusten houkuttelevuus</vt:lpstr>
      <vt:lpstr>Määräaikaisten työsopimusten houkuttelevuus</vt:lpstr>
      <vt:lpstr>Määräaikaisiin työsopimuksiin liittyviä mielipiteitä</vt:lpstr>
      <vt:lpstr>Määräaikaisten työsopimusten seurausvaikutuksia</vt:lpstr>
      <vt:lpstr>Raskaussyrjinnän kohtaaminen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Lou, Cyndi</dc:creator>
  <cp:keywords/>
  <dc:description/>
  <cp:lastModifiedBy>Nuotio Lotta</cp:lastModifiedBy>
  <cp:revision>130</cp:revision>
  <dcterms:created xsi:type="dcterms:W3CDTF">2023-11-01T14:19:54Z</dcterms:created>
  <dcterms:modified xsi:type="dcterms:W3CDTF">2025-09-05T07:20:22Z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0x0101006CFEFC3EAF501341B2140129A5FDC2C3</vt:lpwstr>
  </property>
  <property fmtid="{D5CDD505-2E9C-101B-9397-08002B2CF9AE}" pid="3" name="MediaServiceImageTags">
    <vt:lpwstr/>
  </property>
  <property fmtid="{D5CDD505-2E9C-101B-9397-08002B2CF9AE}" pid="4" name="MSIP_Label_3741da7a-79c1-417c-b408-16c0bfe99fca_Enabled">
    <vt:lpwstr>true</vt:lpwstr>
  </property>
  <property fmtid="{D5CDD505-2E9C-101B-9397-08002B2CF9AE}" pid="5" name="MSIP_Label_3741da7a-79c1-417c-b408-16c0bfe99fca_SetDate">
    <vt:lpwstr>2023-09-14T15:11:27Z</vt:lpwstr>
  </property>
  <property fmtid="{D5CDD505-2E9C-101B-9397-08002B2CF9AE}" pid="6" name="MSIP_Label_3741da7a-79c1-417c-b408-16c0bfe99fca_Method">
    <vt:lpwstr>Standard</vt:lpwstr>
  </property>
  <property fmtid="{D5CDD505-2E9C-101B-9397-08002B2CF9AE}" pid="7" name="MSIP_Label_3741da7a-79c1-417c-b408-16c0bfe99fca_Name">
    <vt:lpwstr>Internal Only - Amber</vt:lpwstr>
  </property>
  <property fmtid="{D5CDD505-2E9C-101B-9397-08002B2CF9AE}" pid="8" name="MSIP_Label_3741da7a-79c1-417c-b408-16c0bfe99fca_SiteId">
    <vt:lpwstr>1e355c04-e0a4-42ed-8e2d-7351591f0ef1</vt:lpwstr>
  </property>
  <property fmtid="{D5CDD505-2E9C-101B-9397-08002B2CF9AE}" pid="9" name="MSIP_Label_3741da7a-79c1-417c-b408-16c0bfe99fca_ActionId">
    <vt:lpwstr>867cb716-2a5b-486d-bdd8-8cc5054f2796</vt:lpwstr>
  </property>
  <property fmtid="{D5CDD505-2E9C-101B-9397-08002B2CF9AE}" pid="10" name="MSIP_Label_3741da7a-79c1-417c-b408-16c0bfe99fca_ContentBits">
    <vt:lpwstr>0</vt:lpwstr>
  </property>
</Properties>
</file>