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71" r:id="rId2"/>
    <p:sldId id="293" r:id="rId3"/>
    <p:sldId id="294" r:id="rId4"/>
    <p:sldId id="295" r:id="rId5"/>
    <p:sldId id="337" r:id="rId6"/>
    <p:sldId id="296" r:id="rId7"/>
    <p:sldId id="338" r:id="rId8"/>
    <p:sldId id="297" r:id="rId9"/>
    <p:sldId id="298" r:id="rId10"/>
    <p:sldId id="339" r:id="rId11"/>
    <p:sldId id="340" r:id="rId12"/>
    <p:sldId id="341" r:id="rId13"/>
    <p:sldId id="342" r:id="rId14"/>
    <p:sldId id="299" r:id="rId15"/>
    <p:sldId id="300" r:id="rId16"/>
    <p:sldId id="343" r:id="rId17"/>
    <p:sldId id="344" r:id="rId18"/>
    <p:sldId id="345" r:id="rId19"/>
    <p:sldId id="346" r:id="rId20"/>
    <p:sldId id="301" r:id="rId21"/>
    <p:sldId id="302" r:id="rId22"/>
    <p:sldId id="347" r:id="rId23"/>
    <p:sldId id="348" r:id="rId24"/>
    <p:sldId id="349" r:id="rId25"/>
    <p:sldId id="332" r:id="rId26"/>
    <p:sldId id="350" r:id="rId27"/>
    <p:sldId id="351" r:id="rId28"/>
    <p:sldId id="352" r:id="rId29"/>
    <p:sldId id="353" r:id="rId30"/>
    <p:sldId id="354" r:id="rId31"/>
    <p:sldId id="355" r:id="rId32"/>
    <p:sldId id="356" r:id="rId33"/>
    <p:sldId id="357" r:id="rId34"/>
    <p:sldId id="358" r:id="rId35"/>
    <p:sldId id="371" r:id="rId36"/>
    <p:sldId id="359" r:id="rId37"/>
    <p:sldId id="360" r:id="rId38"/>
    <p:sldId id="361" r:id="rId39"/>
    <p:sldId id="310" r:id="rId40"/>
    <p:sldId id="362" r:id="rId41"/>
    <p:sldId id="311" r:id="rId42"/>
    <p:sldId id="363" r:id="rId43"/>
    <p:sldId id="312" r:id="rId44"/>
    <p:sldId id="313" r:id="rId45"/>
    <p:sldId id="314" r:id="rId46"/>
    <p:sldId id="315" r:id="rId47"/>
    <p:sldId id="317" r:id="rId48"/>
    <p:sldId id="333" r:id="rId49"/>
    <p:sldId id="318" r:id="rId50"/>
    <p:sldId id="331" r:id="rId51"/>
    <p:sldId id="364" r:id="rId52"/>
    <p:sldId id="365" r:id="rId53"/>
    <p:sldId id="366" r:id="rId54"/>
    <p:sldId id="367" r:id="rId55"/>
    <p:sldId id="368" r:id="rId56"/>
    <p:sldId id="369" r:id="rId57"/>
    <p:sldId id="370" r:id="rId58"/>
  </p:sldIdLst>
  <p:sldSz cx="9144000" cy="5143500" type="screen16x9"/>
  <p:notesSz cx="6858000" cy="9144000"/>
  <p:defaultTextStyle>
    <a:defPPr>
      <a:defRPr lang="en-US"/>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20"/>
    <p:restoredTop sz="94697"/>
  </p:normalViewPr>
  <p:slideViewPr>
    <p:cSldViewPr snapToGrid="0" snapToObjects="1">
      <p:cViewPr varScale="1">
        <p:scale>
          <a:sx n="77" d="100"/>
          <a:sy n="77" d="100"/>
        </p:scale>
        <p:origin x="85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Taul1!$B$1</c:f>
              <c:strCache>
                <c:ptCount val="1"/>
                <c:pt idx="0">
                  <c:v>Sarake1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BDD-436A-8ED7-03D5514A3EF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BDD-436A-8ED7-03D5514A3EF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BDD-436A-8ED7-03D5514A3EF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BDD-436A-8ED7-03D5514A3EF1}"/>
              </c:ext>
            </c:extLst>
          </c:dPt>
          <c:cat>
            <c:strRef>
              <c:f>Taul1!$A$2:$A$5</c:f>
              <c:strCache>
                <c:ptCount val="3"/>
                <c:pt idx="0">
                  <c:v>kyllä</c:v>
                </c:pt>
                <c:pt idx="1">
                  <c:v>ei</c:v>
                </c:pt>
                <c:pt idx="2">
                  <c:v>en osaa sanoa</c:v>
                </c:pt>
              </c:strCache>
            </c:strRef>
          </c:cat>
          <c:val>
            <c:numRef>
              <c:f>Taul1!$B$2:$B$5</c:f>
              <c:numCache>
                <c:formatCode>General</c:formatCode>
                <c:ptCount val="4"/>
                <c:pt idx="0">
                  <c:v>20</c:v>
                </c:pt>
                <c:pt idx="1">
                  <c:v>68</c:v>
                </c:pt>
                <c:pt idx="2">
                  <c:v>12</c:v>
                </c:pt>
              </c:numCache>
            </c:numRef>
          </c:val>
          <c:extLst>
            <c:ext xmlns:c16="http://schemas.microsoft.com/office/drawing/2014/chart" uri="{C3380CC4-5D6E-409C-BE32-E72D297353CC}">
              <c16:uniqueId val="{00000000-BEE0-4213-940F-4EB9BE051AA7}"/>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0.54956</cdr:x>
      <cdr:y>0.30063</cdr:y>
    </cdr:from>
    <cdr:to>
      <cdr:x>0.70895</cdr:x>
      <cdr:y>0.58533</cdr:y>
    </cdr:to>
    <cdr:sp macro="" textlink="">
      <cdr:nvSpPr>
        <cdr:cNvPr id="2" name="Tekstiruutu 1">
          <a:extLst xmlns:a="http://schemas.openxmlformats.org/drawingml/2006/main">
            <a:ext uri="{FF2B5EF4-FFF2-40B4-BE49-F238E27FC236}">
              <a16:creationId xmlns:a16="http://schemas.microsoft.com/office/drawing/2014/main" id="{0DE658D7-DE3D-44AC-8F13-6BCFAE9EB5A3}"/>
            </a:ext>
          </a:extLst>
        </cdr:cNvPr>
        <cdr:cNvSpPr txBox="1"/>
      </cdr:nvSpPr>
      <cdr:spPr>
        <a:xfrm xmlns:a="http://schemas.openxmlformats.org/drawingml/2006/main">
          <a:off x="3152884" y="96554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fi-FI" sz="1100" dirty="0"/>
        </a:p>
      </cdr:txBody>
    </cdr:sp>
  </cdr:relSizeAnchor>
  <cdr:relSizeAnchor xmlns:cdr="http://schemas.openxmlformats.org/drawingml/2006/chartDrawing">
    <cdr:from>
      <cdr:x>0.52878</cdr:x>
      <cdr:y>0.1936</cdr:y>
    </cdr:from>
    <cdr:to>
      <cdr:x>0.68816</cdr:x>
      <cdr:y>0.47831</cdr:y>
    </cdr:to>
    <cdr:sp macro="" textlink="">
      <cdr:nvSpPr>
        <cdr:cNvPr id="3" name="Tekstiruutu 2">
          <a:extLst xmlns:a="http://schemas.openxmlformats.org/drawingml/2006/main">
            <a:ext uri="{FF2B5EF4-FFF2-40B4-BE49-F238E27FC236}">
              <a16:creationId xmlns:a16="http://schemas.microsoft.com/office/drawing/2014/main" id="{EBEFD140-3C7B-4C15-AE97-9A1D25B274AA}"/>
            </a:ext>
          </a:extLst>
        </cdr:cNvPr>
        <cdr:cNvSpPr txBox="1"/>
      </cdr:nvSpPr>
      <cdr:spPr>
        <a:xfrm xmlns:a="http://schemas.openxmlformats.org/drawingml/2006/main">
          <a:off x="3033614" y="62181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i-FI" sz="1400" dirty="0"/>
            <a:t>20%</a:t>
          </a:r>
        </a:p>
      </cdr:txBody>
    </cdr:sp>
  </cdr:relSizeAnchor>
  <cdr:relSizeAnchor xmlns:cdr="http://schemas.openxmlformats.org/drawingml/2006/chartDrawing">
    <cdr:from>
      <cdr:x>0.39635</cdr:x>
      <cdr:y>0.13381</cdr:y>
    </cdr:from>
    <cdr:to>
      <cdr:x>0.55574</cdr:x>
      <cdr:y>0.41851</cdr:y>
    </cdr:to>
    <cdr:sp macro="" textlink="">
      <cdr:nvSpPr>
        <cdr:cNvPr id="4" name="Tekstiruutu 3">
          <a:extLst xmlns:a="http://schemas.openxmlformats.org/drawingml/2006/main">
            <a:ext uri="{FF2B5EF4-FFF2-40B4-BE49-F238E27FC236}">
              <a16:creationId xmlns:a16="http://schemas.microsoft.com/office/drawing/2014/main" id="{517F2860-8F1E-4D7B-83F5-CFD5DB36A492}"/>
            </a:ext>
          </a:extLst>
        </cdr:cNvPr>
        <cdr:cNvSpPr txBox="1"/>
      </cdr:nvSpPr>
      <cdr:spPr>
        <a:xfrm xmlns:a="http://schemas.openxmlformats.org/drawingml/2006/main">
          <a:off x="2273895" y="42976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i-FI" sz="1400" dirty="0"/>
            <a:t>12%</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Picture Placeholder 2"/>
          <p:cNvSpPr>
            <a:spLocks noGrp="1" noChangeAspect="1"/>
          </p:cNvSpPr>
          <p:nvPr>
            <p:ph type="pic" idx="1"/>
          </p:nvPr>
        </p:nvSpPr>
        <p:spPr>
          <a:xfrm>
            <a:off x="5239418" y="0"/>
            <a:ext cx="3904582" cy="514655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a:t>Click</a:t>
            </a:r>
            <a:r>
              <a:rPr lang="fi-FI" dirty="0"/>
              <a:t> to </a:t>
            </a:r>
            <a:r>
              <a:rPr lang="fi-FI" dirty="0" err="1"/>
              <a:t>edit</a:t>
            </a:r>
            <a:r>
              <a:rPr lang="fi-FI" dirty="0"/>
              <a:t> </a:t>
            </a:r>
            <a:r>
              <a:rPr lang="fi-FI" dirty="0" err="1"/>
              <a:t>Master</a:t>
            </a:r>
            <a:r>
              <a:rPr lang="fi-FI" dirty="0"/>
              <a:t> </a:t>
            </a:r>
            <a:r>
              <a:rPr lang="fi-FI" dirty="0" err="1"/>
              <a:t>title</a:t>
            </a:r>
            <a:r>
              <a:rPr lang="fi-FI" dirty="0"/>
              <a:t> </a:t>
            </a:r>
            <a:r>
              <a:rPr lang="fi-FI" dirty="0" err="1"/>
              <a:t>style</a:t>
            </a:r>
            <a:endParaRPr lang="en-US" dirty="0"/>
          </a:p>
        </p:txBody>
      </p:sp>
      <p:sp>
        <p:nvSpPr>
          <p:cNvPr id="3" name="Content Placeholder 2"/>
          <p:cNvSpPr>
            <a:spLocks noGrp="1"/>
          </p:cNvSpPr>
          <p:nvPr>
            <p:ph idx="1"/>
          </p:nvPr>
        </p:nvSpPr>
        <p:spPr/>
        <p:txBody>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9" name="Slide Number Placeholder 9"/>
          <p:cNvSpPr>
            <a:spLocks noGrp="1"/>
          </p:cNvSpPr>
          <p:nvPr>
            <p:ph type="sldNum" sz="quarter" idx="4"/>
          </p:nvPr>
        </p:nvSpPr>
        <p:spPr>
          <a:xfrm>
            <a:off x="8126026" y="4767263"/>
            <a:ext cx="560774"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586572C9-1685-854F-9818-C767E6BAB69A}" type="slidenum">
              <a:rPr lang="en-US" smtClean="0"/>
              <a:t>‹#›</a:t>
            </a:fld>
            <a:endParaRPr lang="en-US" dirty="0"/>
          </a:p>
        </p:txBody>
      </p:sp>
      <p:sp>
        <p:nvSpPr>
          <p:cNvPr id="10" name="Date Placeholder 10"/>
          <p:cNvSpPr>
            <a:spLocks noGrp="1"/>
          </p:cNvSpPr>
          <p:nvPr>
            <p:ph type="dt" sz="half" idx="2"/>
          </p:nvPr>
        </p:nvSpPr>
        <p:spPr>
          <a:xfrm>
            <a:off x="5992426" y="4767263"/>
            <a:ext cx="21336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308AB850-9F7C-F948-A01A-7B7C71F76D7D}" type="datetime3">
              <a:rPr lang="fi-FI" smtClean="0"/>
              <a:t>29/1/19</a:t>
            </a:fld>
            <a:endParaRPr lang="en-US" dirty="0"/>
          </a:p>
        </p:txBody>
      </p:sp>
    </p:spTree>
    <p:extLst>
      <p:ext uri="{BB962C8B-B14F-4D97-AF65-F5344CB8AC3E}">
        <p14:creationId xmlns:p14="http://schemas.microsoft.com/office/powerpoint/2010/main" val="27929747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4307" y="273844"/>
            <a:ext cx="7886700" cy="994172"/>
          </a:xfrm>
          <a:prstGeom prst="rect">
            <a:avLst/>
          </a:prstGeom>
        </p:spPr>
        <p:txBody>
          <a:bodyPr vert="horz" lIns="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4307" y="1367411"/>
            <a:ext cx="7886700" cy="3263504"/>
          </a:xfrm>
          <a:prstGeom prst="rect">
            <a:avLst/>
          </a:prstGeom>
        </p:spPr>
        <p:txBody>
          <a:bodyPr vert="horz" lIns="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80148" y="4672478"/>
            <a:ext cx="658102"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AC371E4E-0495-6B4F-BF09-A22B589AE692}" type="datetimeFigureOut">
              <a:rPr lang="en-US" smtClean="0"/>
              <a:t>1/29/2019</a:t>
            </a:fld>
            <a:endParaRPr lang="en-US" dirty="0"/>
          </a:p>
        </p:txBody>
      </p:sp>
      <p:sp>
        <p:nvSpPr>
          <p:cNvPr id="5" name="Footer Placeholder 4"/>
          <p:cNvSpPr>
            <a:spLocks noGrp="1"/>
          </p:cNvSpPr>
          <p:nvPr>
            <p:ph type="ftr" sz="quarter" idx="3"/>
          </p:nvPr>
        </p:nvSpPr>
        <p:spPr>
          <a:xfrm>
            <a:off x="1009314" y="4672478"/>
            <a:ext cx="3586532" cy="273844"/>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667414" y="4672478"/>
            <a:ext cx="460687"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1CB4FE92-F4D4-AD4D-9A47-FDFEE3EA3A5A}" type="slidenum">
              <a:rPr lang="en-US" smtClean="0"/>
              <a:t>‹#›</a:t>
            </a:fld>
            <a:endParaRPr lang="en-US"/>
          </a:p>
        </p:txBody>
      </p:sp>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900000" cy="900000"/>
          </a:xfrm>
          <a:prstGeom prst="rect">
            <a:avLst/>
          </a:prstGeom>
        </p:spPr>
      </p:pic>
      <p:pic>
        <p:nvPicPr>
          <p:cNvPr id="10" name="Picture 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797600" y="4570823"/>
            <a:ext cx="1346400" cy="572677"/>
          </a:xfrm>
          <a:prstGeom prst="rect">
            <a:avLst/>
          </a:prstGeom>
        </p:spPr>
      </p:pic>
    </p:spTree>
    <p:extLst>
      <p:ext uri="{BB962C8B-B14F-4D97-AF65-F5344CB8AC3E}">
        <p14:creationId xmlns:p14="http://schemas.microsoft.com/office/powerpoint/2010/main" val="557134734"/>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l" defTabSz="6858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0" indent="0" algn="l" defTabSz="685800" rtl="0" eaLnBrk="1" latinLnBrk="0" hangingPunct="1">
        <a:lnSpc>
          <a:spcPct val="90000"/>
        </a:lnSpc>
        <a:spcBef>
          <a:spcPts val="750"/>
        </a:spcBef>
        <a:buClr>
          <a:schemeClr val="tx2"/>
        </a:buClr>
        <a:buFont typeface="Wingdings" charset="2"/>
        <a:buNone/>
        <a:defRPr sz="1800" kern="1200">
          <a:solidFill>
            <a:schemeClr val="tx1"/>
          </a:solidFill>
          <a:latin typeface="+mn-lt"/>
          <a:ea typeface="+mn-ea"/>
          <a:cs typeface="+mn-cs"/>
        </a:defRPr>
      </a:lvl1pPr>
      <a:lvl2pPr marL="0" indent="-171450" algn="l" defTabSz="685800" rtl="0" eaLnBrk="1" latinLnBrk="0" hangingPunct="1">
        <a:lnSpc>
          <a:spcPct val="90000"/>
        </a:lnSpc>
        <a:spcBef>
          <a:spcPts val="375"/>
        </a:spcBef>
        <a:buClr>
          <a:schemeClr val="tx2"/>
        </a:buClr>
        <a:buFont typeface="Wingdings" charset="2"/>
        <a:buChar char="§"/>
        <a:defRPr sz="1800" kern="1200">
          <a:solidFill>
            <a:schemeClr val="tx1"/>
          </a:solidFill>
          <a:latin typeface="+mn-lt"/>
          <a:ea typeface="+mn-ea"/>
          <a:cs typeface="+mn-cs"/>
        </a:defRPr>
      </a:lvl2pPr>
      <a:lvl3pPr marL="342000" indent="-171450" algn="l" defTabSz="685800" rtl="0" eaLnBrk="1" latinLnBrk="0" hangingPunct="1">
        <a:lnSpc>
          <a:spcPct val="90000"/>
        </a:lnSpc>
        <a:spcBef>
          <a:spcPts val="375"/>
        </a:spcBef>
        <a:buClr>
          <a:schemeClr val="tx2"/>
        </a:buClr>
        <a:buFont typeface="Wingdings" charset="2"/>
        <a:buChar char="§"/>
        <a:defRPr sz="1500" kern="1200">
          <a:solidFill>
            <a:schemeClr val="tx1"/>
          </a:solidFill>
          <a:latin typeface="+mn-lt"/>
          <a:ea typeface="+mn-ea"/>
          <a:cs typeface="+mn-cs"/>
        </a:defRPr>
      </a:lvl3pPr>
      <a:lvl4pPr marL="522000" indent="-171450" algn="l" defTabSz="685800" rtl="0" eaLnBrk="1" latinLnBrk="0" hangingPunct="1">
        <a:lnSpc>
          <a:spcPct val="90000"/>
        </a:lnSpc>
        <a:spcBef>
          <a:spcPts val="375"/>
        </a:spcBef>
        <a:buClr>
          <a:schemeClr val="tx2"/>
        </a:buClr>
        <a:buFont typeface="Wingdings" charset="2"/>
        <a:buChar char="§"/>
        <a:defRPr sz="1350" kern="1200">
          <a:solidFill>
            <a:schemeClr val="tx1"/>
          </a:solidFill>
          <a:latin typeface="+mn-lt"/>
          <a:ea typeface="+mn-ea"/>
          <a:cs typeface="+mn-cs"/>
        </a:defRPr>
      </a:lvl4pPr>
      <a:lvl5pPr marL="698400" indent="-171450" algn="l" defTabSz="685800" rtl="0" eaLnBrk="1" latinLnBrk="0" hangingPunct="1">
        <a:lnSpc>
          <a:spcPct val="90000"/>
        </a:lnSpc>
        <a:spcBef>
          <a:spcPts val="315"/>
        </a:spcBef>
        <a:buClr>
          <a:schemeClr val="tx2"/>
        </a:buClr>
        <a:buFont typeface="Wingdings" charset="2"/>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043127" y="0"/>
            <a:ext cx="4100873" cy="4021394"/>
          </a:xfrm>
          <a:prstGeom prst="rect">
            <a:avLst/>
          </a:prstGeom>
        </p:spPr>
      </p:pic>
      <p:sp>
        <p:nvSpPr>
          <p:cNvPr id="4" name="Title 1">
            <a:extLst>
              <a:ext uri="{FF2B5EF4-FFF2-40B4-BE49-F238E27FC236}">
                <a16:creationId xmlns:a16="http://schemas.microsoft.com/office/drawing/2014/main" id="{EBEB1B59-7861-496A-ABCE-ECCD9B9A0703}"/>
              </a:ext>
            </a:extLst>
          </p:cNvPr>
          <p:cNvSpPr txBox="1">
            <a:spLocks/>
          </p:cNvSpPr>
          <p:nvPr/>
        </p:nvSpPr>
        <p:spPr>
          <a:xfrm>
            <a:off x="685800" y="2130425"/>
            <a:ext cx="7772400" cy="1470025"/>
          </a:xfrm>
          <a:prstGeom prst="rect">
            <a:avLst/>
          </a:prstGeom>
        </p:spPr>
        <p:txBody>
          <a:bodyPr/>
          <a:lstStyle>
            <a:lvl1pPr algn="l" defTabSz="685800" rtl="0" eaLnBrk="1" latinLnBrk="0" hangingPunct="1">
              <a:lnSpc>
                <a:spcPct val="90000"/>
              </a:lnSpc>
              <a:spcBef>
                <a:spcPct val="0"/>
              </a:spcBef>
              <a:buNone/>
              <a:defRPr sz="3600" b="1" kern="1200">
                <a:solidFill>
                  <a:schemeClr val="tx1"/>
                </a:solidFill>
                <a:latin typeface="+mj-lt"/>
                <a:ea typeface="+mj-ea"/>
                <a:cs typeface="+mj-cs"/>
              </a:defRPr>
            </a:lvl1pPr>
          </a:lstStyle>
          <a:p>
            <a:r>
              <a:rPr lang="fi-FI" dirty="0"/>
              <a:t>Kysely </a:t>
            </a:r>
            <a:r>
              <a:rPr lang="fi-FI" dirty="0" err="1"/>
              <a:t>Attendossa</a:t>
            </a:r>
            <a:r>
              <a:rPr lang="fi-FI" dirty="0"/>
              <a:t> työskenteleville</a:t>
            </a:r>
            <a:br>
              <a:rPr lang="fi-FI" dirty="0"/>
            </a:br>
            <a:r>
              <a:rPr lang="fi-FI" dirty="0"/>
              <a:t>Tehyn jäsenille</a:t>
            </a:r>
          </a:p>
        </p:txBody>
      </p:sp>
      <p:sp>
        <p:nvSpPr>
          <p:cNvPr id="5" name="Subtitle 2">
            <a:extLst>
              <a:ext uri="{FF2B5EF4-FFF2-40B4-BE49-F238E27FC236}">
                <a16:creationId xmlns:a16="http://schemas.microsoft.com/office/drawing/2014/main" id="{C3A984E6-9B58-435A-9AB3-4F31CB228F9D}"/>
              </a:ext>
            </a:extLst>
          </p:cNvPr>
          <p:cNvSpPr txBox="1">
            <a:spLocks/>
          </p:cNvSpPr>
          <p:nvPr/>
        </p:nvSpPr>
        <p:spPr>
          <a:xfrm>
            <a:off x="462987" y="3515810"/>
            <a:ext cx="7014258" cy="1885950"/>
          </a:xfrm>
          <a:prstGeom prst="rect">
            <a:avLst/>
          </a:prstGeom>
        </p:spPr>
        <p:txBody>
          <a:bodyPr vert="horz" lIns="0" tIns="45720" rIns="91440" bIns="45720" rtlCol="0" anchor="t">
            <a:normAutofit/>
          </a:bodyPr>
          <a:lstStyle>
            <a:lvl1pPr marL="0" indent="0" algn="l" defTabSz="685800" rtl="0" eaLnBrk="1" latinLnBrk="0" hangingPunct="1">
              <a:lnSpc>
                <a:spcPct val="90000"/>
              </a:lnSpc>
              <a:spcBef>
                <a:spcPts val="750"/>
              </a:spcBef>
              <a:buClr>
                <a:schemeClr val="tx2"/>
              </a:buClr>
              <a:buFont typeface="Wingdings" charset="2"/>
              <a:buNone/>
              <a:defRPr sz="2400" kern="1200">
                <a:solidFill>
                  <a:schemeClr val="tx1"/>
                </a:solidFill>
                <a:latin typeface="+mn-lt"/>
                <a:ea typeface="+mn-ea"/>
                <a:cs typeface="+mn-cs"/>
              </a:defRPr>
            </a:lvl1pPr>
            <a:lvl2pPr marL="342900" indent="0" algn="l" defTabSz="685800" rtl="0" eaLnBrk="1" latinLnBrk="0" hangingPunct="1">
              <a:lnSpc>
                <a:spcPct val="90000"/>
              </a:lnSpc>
              <a:spcBef>
                <a:spcPts val="375"/>
              </a:spcBef>
              <a:buClr>
                <a:schemeClr val="tx2"/>
              </a:buClr>
              <a:buFont typeface="Wingdings" charset="2"/>
              <a:buNone/>
              <a:defRPr sz="2100" kern="1200">
                <a:solidFill>
                  <a:schemeClr val="tx1"/>
                </a:solidFill>
                <a:latin typeface="+mn-lt"/>
                <a:ea typeface="+mn-ea"/>
                <a:cs typeface="+mn-cs"/>
              </a:defRPr>
            </a:lvl2pPr>
            <a:lvl3pPr marL="685800" indent="0" algn="l" defTabSz="685800" rtl="0" eaLnBrk="1" latinLnBrk="0" hangingPunct="1">
              <a:lnSpc>
                <a:spcPct val="90000"/>
              </a:lnSpc>
              <a:spcBef>
                <a:spcPts val="375"/>
              </a:spcBef>
              <a:buClr>
                <a:schemeClr val="tx2"/>
              </a:buClr>
              <a:buFont typeface="Wingdings" charset="2"/>
              <a:buNone/>
              <a:defRPr sz="1800" kern="1200">
                <a:solidFill>
                  <a:schemeClr val="tx1"/>
                </a:solidFill>
                <a:latin typeface="+mn-lt"/>
                <a:ea typeface="+mn-ea"/>
                <a:cs typeface="+mn-cs"/>
              </a:defRPr>
            </a:lvl3pPr>
            <a:lvl4pPr marL="1028700" indent="0" algn="l" defTabSz="685800" rtl="0" eaLnBrk="1" latinLnBrk="0" hangingPunct="1">
              <a:lnSpc>
                <a:spcPct val="90000"/>
              </a:lnSpc>
              <a:spcBef>
                <a:spcPts val="375"/>
              </a:spcBef>
              <a:buClr>
                <a:schemeClr val="tx2"/>
              </a:buClr>
              <a:buFont typeface="Wingdings" charset="2"/>
              <a:buNone/>
              <a:defRPr sz="1500" kern="1200">
                <a:solidFill>
                  <a:schemeClr val="tx1"/>
                </a:solidFill>
                <a:latin typeface="+mn-lt"/>
                <a:ea typeface="+mn-ea"/>
                <a:cs typeface="+mn-cs"/>
              </a:defRPr>
            </a:lvl4pPr>
            <a:lvl5pPr marL="1371600" indent="0" algn="l" defTabSz="685800" rtl="0" eaLnBrk="1" latinLnBrk="0" hangingPunct="1">
              <a:lnSpc>
                <a:spcPct val="90000"/>
              </a:lnSpc>
              <a:spcBef>
                <a:spcPts val="315"/>
              </a:spcBef>
              <a:buClr>
                <a:schemeClr val="tx2"/>
              </a:buClr>
              <a:buFont typeface="Wingdings" charset="2"/>
              <a:buNone/>
              <a:defRPr sz="1500" kern="1200">
                <a:solidFill>
                  <a:schemeClr val="tx1"/>
                </a:solidFill>
                <a:latin typeface="+mn-lt"/>
                <a:ea typeface="+mn-ea"/>
                <a:cs typeface="+mn-cs"/>
              </a:defRPr>
            </a:lvl5pPr>
            <a:lvl6pPr marL="1714500" indent="0" algn="l"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6pPr>
            <a:lvl7pPr marL="2057400" indent="0" algn="l"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7pPr>
            <a:lvl8pPr marL="2400300" indent="0" algn="l"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8pPr>
            <a:lvl9pPr marL="2743200" indent="0" algn="l"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9pPr>
          </a:lstStyle>
          <a:p>
            <a:r>
              <a:rPr lang="fi-FI" dirty="0"/>
              <a:t>Kysely suoritettu välillä joulukuu 2018 – tammikuu 2019</a:t>
            </a:r>
          </a:p>
        </p:txBody>
      </p:sp>
    </p:spTree>
    <p:extLst>
      <p:ext uri="{BB962C8B-B14F-4D97-AF65-F5344CB8AC3E}">
        <p14:creationId xmlns:p14="http://schemas.microsoft.com/office/powerpoint/2010/main" val="1814739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12F9209-716B-47A8-97FE-23ED372E5645}"/>
              </a:ext>
            </a:extLst>
          </p:cNvPr>
          <p:cNvSpPr>
            <a:spLocks noGrp="1"/>
          </p:cNvSpPr>
          <p:nvPr>
            <p:ph type="title"/>
          </p:nvPr>
        </p:nvSpPr>
        <p:spPr/>
        <p:txBody>
          <a:bodyPr>
            <a:normAutofit fontScale="90000"/>
          </a:bodyPr>
          <a:lstStyle/>
          <a:p>
            <a:r>
              <a:rPr lang="fi-FI" dirty="0"/>
              <a:t>Koetko, että sinulla on riittävästi aikaa vastata potilaiden tarpeisiin?</a:t>
            </a:r>
          </a:p>
        </p:txBody>
      </p:sp>
      <p:sp>
        <p:nvSpPr>
          <p:cNvPr id="3" name="Sisällön paikkamerkki 2">
            <a:extLst>
              <a:ext uri="{FF2B5EF4-FFF2-40B4-BE49-F238E27FC236}">
                <a16:creationId xmlns:a16="http://schemas.microsoft.com/office/drawing/2014/main" id="{509789D2-8D28-4ED6-8A4D-1289ADF1E33B}"/>
              </a:ext>
            </a:extLst>
          </p:cNvPr>
          <p:cNvSpPr>
            <a:spLocks noGrp="1"/>
          </p:cNvSpPr>
          <p:nvPr>
            <p:ph idx="1"/>
          </p:nvPr>
        </p:nvSpPr>
        <p:spPr>
          <a:xfrm>
            <a:off x="684307" y="1367411"/>
            <a:ext cx="7886700" cy="3263504"/>
          </a:xfrm>
        </p:spPr>
        <p:txBody>
          <a:bodyPr>
            <a:normAutofit fontScale="62500" lnSpcReduction="20000"/>
          </a:bodyPr>
          <a:lstStyle/>
          <a:p>
            <a:r>
              <a:rPr lang="fi-FI" b="1" dirty="0"/>
              <a:t>Ei, kuvaile tilanteita:</a:t>
            </a:r>
          </a:p>
          <a:p>
            <a:pPr marL="285750" indent="-285750">
              <a:buFont typeface="Arial" panose="020B0604020202020204" pitchFamily="34" charset="0"/>
              <a:buChar char="•"/>
            </a:pPr>
            <a:r>
              <a:rPr lang="fi-FI" dirty="0"/>
              <a:t>Jatkuva kiire estää tekemästä kunnollista työtä. Lisäksi jatkuva vajaalla tekeminen, koska sijaisia ei saada raskaan työn takia. Hoitajamitoitus ei ole riittävä asukkaiden kuntoon nähden.</a:t>
            </a:r>
          </a:p>
          <a:p>
            <a:pPr marL="285750" indent="-285750">
              <a:buFont typeface="Arial" panose="020B0604020202020204" pitchFamily="34" charset="0"/>
              <a:buChar char="•"/>
            </a:pPr>
            <a:r>
              <a:rPr lang="fi-FI" dirty="0"/>
              <a:t>Liian monta hoidettavaa vuorossa</a:t>
            </a:r>
          </a:p>
          <a:p>
            <a:pPr marL="285750" indent="-285750">
              <a:buFont typeface="Arial" panose="020B0604020202020204" pitchFamily="34" charset="0"/>
              <a:buChar char="•"/>
            </a:pPr>
            <a:r>
              <a:rPr lang="fi-FI" dirty="0"/>
              <a:t>Iltavuorossa on kaksi työntekijää, kolmas auttaisi, jotta voisi olla paremmin läsnä asukkaiden kanssa jatkuvan juoksemisen sijaan.</a:t>
            </a:r>
          </a:p>
          <a:p>
            <a:pPr marL="285750" indent="-285750">
              <a:buFont typeface="Arial" panose="020B0604020202020204" pitchFamily="34" charset="0"/>
              <a:buChar char="•"/>
            </a:pPr>
            <a:r>
              <a:rPr lang="fi-FI" dirty="0"/>
              <a:t>Liian vähän aikaa yhdelle asukkaalle.</a:t>
            </a:r>
          </a:p>
          <a:p>
            <a:pPr marL="285750" indent="-285750">
              <a:buFont typeface="Arial" panose="020B0604020202020204" pitchFamily="34" charset="0"/>
              <a:buChar char="•"/>
            </a:pPr>
            <a:r>
              <a:rPr lang="fi-FI" dirty="0"/>
              <a:t>Työ muuttunut ohjaavasta hoitotyöhön.</a:t>
            </a:r>
          </a:p>
          <a:p>
            <a:pPr marL="285750" indent="-285750">
              <a:buFont typeface="Arial" panose="020B0604020202020204" pitchFamily="34" charset="0"/>
              <a:buChar char="•"/>
            </a:pPr>
            <a:r>
              <a:rPr lang="fi-FI" dirty="0"/>
              <a:t>Perustarpeisiin pystytään vastaamaan (puhtaus, ruoka), muuhun ei ole aikaa. Aikaa asukkaille ei ole (ulkoilu, aktiviteetti, viriketoiminta, läsnäolo)</a:t>
            </a:r>
          </a:p>
          <a:p>
            <a:pPr marL="285750" indent="-285750">
              <a:buFont typeface="Arial" panose="020B0604020202020204" pitchFamily="34" charset="0"/>
              <a:buChar char="•"/>
            </a:pPr>
            <a:r>
              <a:rPr lang="fi-FI" dirty="0"/>
              <a:t>Työssä ei voi hoitaa asioita asia kerrallaan, aika ei riitä.</a:t>
            </a:r>
          </a:p>
          <a:p>
            <a:pPr marL="285750" indent="-285750">
              <a:buFont typeface="Arial" panose="020B0604020202020204" pitchFamily="34" charset="0"/>
              <a:buChar char="•"/>
            </a:pPr>
            <a:r>
              <a:rPr lang="fi-FI" dirty="0"/>
              <a:t>Psyykkinen puoli, keskustelu ja yhdessäolo jää vähälle.</a:t>
            </a:r>
          </a:p>
          <a:p>
            <a:pPr marL="285750" indent="-285750">
              <a:buFont typeface="Arial" panose="020B0604020202020204" pitchFamily="34" charset="0"/>
              <a:buChar char="•"/>
            </a:pPr>
            <a:r>
              <a:rPr lang="fi-FI" dirty="0"/>
              <a:t>Aikaa vie siivous ja keittiötyöt.</a:t>
            </a:r>
          </a:p>
          <a:p>
            <a:pPr marL="285750" indent="-285750">
              <a:buFont typeface="Arial" panose="020B0604020202020204" pitchFamily="34" charset="0"/>
              <a:buChar char="•"/>
            </a:pPr>
            <a:r>
              <a:rPr lang="fi-FI" dirty="0"/>
              <a:t>Työtehtävät lisääntyneet, kun siirrytty kesällä kunnalliselta yksityiselle. Keittiöhommissa menee paljon aikaa, tiskien pesuun ym. Viikonloppuisin ei keittäjää, joten yhden hoitajan aika menee paljolti ruokien lämmittämiseen, astioihin laittamiseen, ruuan jakamiseen muihin ryhmäkoteihin ja astioiden pesuun. Yöaikaan alhaalla keitetään puuroa ja pestään pyykkiä ja sillä välin n. 40 asukasta on yläkerrassa keskenään. Pääovella ei myöskään ole kulunvalvontaa tms.. Toisin sanoen hoitajan huomaamatta ulos pääsee kuka vaan asukkaista eikä ulko-ovi hälytä, joten turvallisuuden tunne on  huono. Yöt valvotaan yksin. Johtaja sanoo mitoituksen olevan jopa parempi kuin muualla mutta se ei silti vastaa asukkaiden tarpeita.</a:t>
            </a:r>
          </a:p>
          <a:p>
            <a:pPr marL="285750" indent="-285750">
              <a:buFont typeface="Arial" panose="020B0604020202020204" pitchFamily="34" charset="0"/>
              <a:buChar char="•"/>
            </a:pPr>
            <a:endParaRPr lang="fi-FI" dirty="0"/>
          </a:p>
          <a:p>
            <a:endParaRPr lang="fi-FI" dirty="0"/>
          </a:p>
        </p:txBody>
      </p:sp>
    </p:spTree>
    <p:extLst>
      <p:ext uri="{BB962C8B-B14F-4D97-AF65-F5344CB8AC3E}">
        <p14:creationId xmlns:p14="http://schemas.microsoft.com/office/powerpoint/2010/main" val="3014327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C89191E-DEBD-4907-9998-E312666917F3}"/>
              </a:ext>
            </a:extLst>
          </p:cNvPr>
          <p:cNvSpPr>
            <a:spLocks noGrp="1"/>
          </p:cNvSpPr>
          <p:nvPr>
            <p:ph type="title"/>
          </p:nvPr>
        </p:nvSpPr>
        <p:spPr/>
        <p:txBody>
          <a:bodyPr>
            <a:normAutofit fontScale="90000"/>
          </a:bodyPr>
          <a:lstStyle/>
          <a:p>
            <a:r>
              <a:rPr lang="fi-FI" dirty="0"/>
              <a:t>Koetko, että sinulla on riittävästi aikaa vastata potilaiden tarpeisiin?</a:t>
            </a:r>
          </a:p>
        </p:txBody>
      </p:sp>
      <p:sp>
        <p:nvSpPr>
          <p:cNvPr id="3" name="Sisällön paikkamerkki 2">
            <a:extLst>
              <a:ext uri="{FF2B5EF4-FFF2-40B4-BE49-F238E27FC236}">
                <a16:creationId xmlns:a16="http://schemas.microsoft.com/office/drawing/2014/main" id="{2D020829-5735-40C1-9A8C-5B65C9E76CDA}"/>
              </a:ext>
            </a:extLst>
          </p:cNvPr>
          <p:cNvSpPr>
            <a:spLocks noGrp="1"/>
          </p:cNvSpPr>
          <p:nvPr>
            <p:ph idx="1"/>
          </p:nvPr>
        </p:nvSpPr>
        <p:spPr>
          <a:xfrm>
            <a:off x="684307" y="1367411"/>
            <a:ext cx="7886700" cy="3615490"/>
          </a:xfrm>
        </p:spPr>
        <p:txBody>
          <a:bodyPr>
            <a:normAutofit fontScale="85000" lnSpcReduction="20000"/>
          </a:bodyPr>
          <a:lstStyle/>
          <a:p>
            <a:r>
              <a:rPr lang="fi-FI" sz="1600" b="1" dirty="0"/>
              <a:t>Ei, kuvaile tilanteita:</a:t>
            </a:r>
          </a:p>
          <a:p>
            <a:pPr marL="285750" indent="-285750">
              <a:buFont typeface="Arial" panose="020B0604020202020204" pitchFamily="34" charset="0"/>
              <a:buChar char="•"/>
            </a:pPr>
            <a:r>
              <a:rPr lang="fi-FI" sz="1600" dirty="0"/>
              <a:t>Minulla on 7 koulua, joiden kesken jaan oman työaikani ja se aiheuttaa hiukan haasteita välillä.</a:t>
            </a:r>
          </a:p>
          <a:p>
            <a:pPr marL="285750" indent="-285750">
              <a:buFont typeface="Arial" panose="020B0604020202020204" pitchFamily="34" charset="0"/>
              <a:buChar char="•"/>
            </a:pPr>
            <a:r>
              <a:rPr lang="fi-FI" sz="1600" dirty="0"/>
              <a:t>Muistisairaita, joiden toimintakyky ei paras, kolme hoitajaa 20 asukkaalle.</a:t>
            </a:r>
          </a:p>
          <a:p>
            <a:pPr marL="285750" indent="-285750">
              <a:buFont typeface="Arial" panose="020B0604020202020204" pitchFamily="34" charset="0"/>
              <a:buChar char="•"/>
            </a:pPr>
            <a:r>
              <a:rPr lang="fi-FI" sz="1600" dirty="0" err="1"/>
              <a:t>Attendoon</a:t>
            </a:r>
            <a:r>
              <a:rPr lang="fi-FI" sz="1600" dirty="0"/>
              <a:t> siirtymisen myötä paljon muutoksia ja kirjalliset työt lisääntyneet. Paljon sairauslomia ja uusia työntekijöitä, joita ei ehditä perehdyttämään.</a:t>
            </a:r>
          </a:p>
          <a:p>
            <a:pPr marL="285750" indent="-285750">
              <a:buFont typeface="Arial" panose="020B0604020202020204" pitchFamily="34" charset="0"/>
              <a:buChar char="•"/>
            </a:pPr>
            <a:r>
              <a:rPr lang="fi-FI" sz="1600" dirty="0"/>
              <a:t>Liian paljon menee aikaa siivoamiseen.</a:t>
            </a:r>
          </a:p>
          <a:p>
            <a:pPr marL="285750" indent="-285750">
              <a:buFont typeface="Arial" panose="020B0604020202020204" pitchFamily="34" charset="0"/>
              <a:buChar char="•"/>
            </a:pPr>
            <a:r>
              <a:rPr lang="fi-FI" sz="1600" dirty="0"/>
              <a:t>Olen yksin vuorossa ja valmistan asukkaille ruuan sekä siivoan ruokailun jäljet jolloin en ole asukkaiden käytettävissä. Yksin töissä myös vaikuttaa kirjallisiin töihin.</a:t>
            </a:r>
          </a:p>
          <a:p>
            <a:pPr marL="285750" indent="-285750">
              <a:buFont typeface="Arial" panose="020B0604020202020204" pitchFamily="34" charset="0"/>
              <a:buChar char="•"/>
            </a:pPr>
            <a:r>
              <a:rPr lang="fi-FI" sz="1600" dirty="0"/>
              <a:t>Pyhäpäivät vajaamiehitys</a:t>
            </a:r>
          </a:p>
          <a:p>
            <a:pPr marL="285750" indent="-285750">
              <a:buFont typeface="Arial" panose="020B0604020202020204" pitchFamily="34" charset="0"/>
              <a:buChar char="•"/>
            </a:pPr>
            <a:r>
              <a:rPr lang="fi-FI" sz="1600" dirty="0"/>
              <a:t>Hoitajia on vuorossa aina sen verran vähän, että mitoitus ei kestä yhtäkään ylimääräistä tapahtumaa vuorossa.</a:t>
            </a:r>
          </a:p>
          <a:p>
            <a:pPr marL="285750" indent="-285750">
              <a:buFont typeface="Arial" panose="020B0604020202020204" pitchFamily="34" charset="0"/>
              <a:buChar char="•"/>
            </a:pPr>
            <a:r>
              <a:rPr lang="fi-FI" sz="1600" dirty="0" err="1"/>
              <a:t>Sijaistavaa</a:t>
            </a:r>
            <a:r>
              <a:rPr lang="fi-FI" sz="1600" dirty="0"/>
              <a:t> henkilökuntaa on paljon, jota on tarve ohjata työssään. Asukasasioita on perushoidon lisäksi paljon.</a:t>
            </a:r>
          </a:p>
          <a:p>
            <a:pPr marL="285750" indent="-285750">
              <a:buFont typeface="Arial" panose="020B0604020202020204" pitchFamily="34" charset="0"/>
              <a:buChar char="•"/>
            </a:pPr>
            <a:r>
              <a:rPr lang="fi-FI" sz="1600" dirty="0"/>
              <a:t>Toinen sairaanhoitaja oli sairaana. Lisäksi aamuvuorosta puuttui myös yksi lähihoitaja. Hoidin yksin kahden sairaanhoitajan työtehtävät enkä ehtinyt kenttätyöhön. Kahdessa kodissa työskenteli kaksi lähihoitajaa aamuvuorossa per koti, vaikka molemmissa olisi pitänyt olla kolme. Tämä tilanne ei ole harvinainen. Tauon pidin nopeasti, jotta sain tehtyä työt työaikana.</a:t>
            </a:r>
          </a:p>
          <a:p>
            <a:pPr marL="285750" indent="-285750">
              <a:buFont typeface="Arial" panose="020B0604020202020204" pitchFamily="34" charset="0"/>
              <a:buChar char="•"/>
            </a:pPr>
            <a:endParaRPr lang="fi-FI" sz="1400" dirty="0"/>
          </a:p>
          <a:p>
            <a:pPr marL="285750" indent="-285750">
              <a:buFont typeface="Arial" panose="020B0604020202020204" pitchFamily="34" charset="0"/>
              <a:buChar char="•"/>
            </a:pPr>
            <a:endParaRPr lang="fi-FI" sz="1400" dirty="0"/>
          </a:p>
          <a:p>
            <a:pPr marL="285750" indent="-285750">
              <a:buFont typeface="Arial" panose="020B0604020202020204" pitchFamily="34" charset="0"/>
              <a:buChar char="•"/>
            </a:pPr>
            <a:endParaRPr lang="fi-FI" sz="1400" dirty="0"/>
          </a:p>
        </p:txBody>
      </p:sp>
    </p:spTree>
    <p:extLst>
      <p:ext uri="{BB962C8B-B14F-4D97-AF65-F5344CB8AC3E}">
        <p14:creationId xmlns:p14="http://schemas.microsoft.com/office/powerpoint/2010/main" val="1524969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1FCE153-A16A-4116-9E3C-51402DD94F29}"/>
              </a:ext>
            </a:extLst>
          </p:cNvPr>
          <p:cNvSpPr>
            <a:spLocks noGrp="1"/>
          </p:cNvSpPr>
          <p:nvPr>
            <p:ph type="title"/>
          </p:nvPr>
        </p:nvSpPr>
        <p:spPr>
          <a:xfrm>
            <a:off x="684307" y="-90759"/>
            <a:ext cx="7886700" cy="994172"/>
          </a:xfrm>
        </p:spPr>
        <p:txBody>
          <a:bodyPr>
            <a:normAutofit fontScale="90000"/>
          </a:bodyPr>
          <a:lstStyle/>
          <a:p>
            <a:r>
              <a:rPr lang="fi-FI" dirty="0"/>
              <a:t>Koetko, että sinulla on riittävästi aikaa vastata potilaiden tarpeisiin?</a:t>
            </a:r>
          </a:p>
        </p:txBody>
      </p:sp>
      <p:sp>
        <p:nvSpPr>
          <p:cNvPr id="3" name="Sisällön paikkamerkki 2">
            <a:extLst>
              <a:ext uri="{FF2B5EF4-FFF2-40B4-BE49-F238E27FC236}">
                <a16:creationId xmlns:a16="http://schemas.microsoft.com/office/drawing/2014/main" id="{1A951C08-7498-4A55-878A-112CC3FF63D6}"/>
              </a:ext>
            </a:extLst>
          </p:cNvPr>
          <p:cNvSpPr>
            <a:spLocks noGrp="1"/>
          </p:cNvSpPr>
          <p:nvPr>
            <p:ph idx="1"/>
          </p:nvPr>
        </p:nvSpPr>
        <p:spPr>
          <a:xfrm>
            <a:off x="684307" y="903413"/>
            <a:ext cx="7886700" cy="4375231"/>
          </a:xfrm>
        </p:spPr>
        <p:txBody>
          <a:bodyPr>
            <a:normAutofit fontScale="47500" lnSpcReduction="20000"/>
          </a:bodyPr>
          <a:lstStyle/>
          <a:p>
            <a:r>
              <a:rPr lang="fi-FI" sz="2700" b="1" dirty="0"/>
              <a:t>Ei, kuvaile tilanteita:</a:t>
            </a:r>
          </a:p>
          <a:p>
            <a:pPr marL="285750" indent="-285750">
              <a:buFont typeface="Arial" panose="020B0604020202020204" pitchFamily="34" charset="0"/>
              <a:buChar char="•"/>
            </a:pPr>
            <a:r>
              <a:rPr lang="fi-FI" sz="2700" dirty="0"/>
              <a:t>Esimerkiksi saattohoito tilanteessa joutuu jatkuvasti repeämään moneen suuntaan eikä aikaa riitä hoitamaan yhtään asiaa kunnolla.</a:t>
            </a:r>
          </a:p>
          <a:p>
            <a:pPr marL="285750" indent="-285750">
              <a:buFont typeface="Arial" panose="020B0604020202020204" pitchFamily="34" charset="0"/>
              <a:buChar char="•"/>
            </a:pPr>
            <a:r>
              <a:rPr lang="fi-FI" sz="2700" dirty="0"/>
              <a:t>Ei esim. aina ehdi pestä asukkaiden hampaita, ei ole aikaa perushoitoon puhumattakaan seurustelusta ym.</a:t>
            </a:r>
          </a:p>
          <a:p>
            <a:pPr marL="285750" indent="-285750">
              <a:buFont typeface="Arial" panose="020B0604020202020204" pitchFamily="34" charset="0"/>
              <a:buChar char="•"/>
            </a:pPr>
            <a:r>
              <a:rPr lang="fi-FI" sz="2700" dirty="0"/>
              <a:t>30 asukasta ja 1 lähihoitaja+ 2 hoiva-avustajaa vuorossa, liian suuri vastuu koulutetulla hoitajalla.</a:t>
            </a:r>
          </a:p>
          <a:p>
            <a:pPr marL="285750" indent="-285750">
              <a:buFont typeface="Arial" panose="020B0604020202020204" pitchFamily="34" charset="0"/>
              <a:buChar char="•"/>
            </a:pPr>
            <a:r>
              <a:rPr lang="fi-FI" sz="2700" dirty="0"/>
              <a:t>Haluaisin että asukas saa puhua loppuun, eikä tarvitse kiirehtiä toiselle tai että heitä jätetään yksin huoneeseen huonovointisena.</a:t>
            </a:r>
          </a:p>
          <a:p>
            <a:pPr marL="285750" indent="-285750">
              <a:buFont typeface="Arial" panose="020B0604020202020204" pitchFamily="34" charset="0"/>
              <a:buChar char="•"/>
            </a:pPr>
            <a:r>
              <a:rPr lang="fi-FI" sz="2700" dirty="0"/>
              <a:t>usein joutuu auttamaan muissa kerroksissa vähäisen hoitajamäärän vuoksi.</a:t>
            </a:r>
          </a:p>
          <a:p>
            <a:pPr marL="285750" indent="-285750">
              <a:buFont typeface="Arial" panose="020B0604020202020204" pitchFamily="34" charset="0"/>
              <a:buChar char="•"/>
            </a:pPr>
            <a:r>
              <a:rPr lang="fi-FI" sz="2700" dirty="0"/>
              <a:t>Aikaa asiakkaiden tarvitsemaan yksittäiseen ja henkilökohtaiseen kuntouttavaan hoitoon ei ole. Ottaen huomioon hoito- ja palvelusuunnitelmassa luvattavat toiminnat, niitä ei pystytä kyseisen henkilökuntamitoituksen puitteissa toteuttamaan. Oman haasteensa antavat asiakkaat jotka liikkuvat itsenäisesti ja käyvät toisten asiakkaiden huoneissa ottavat/keräilevät toiselle kuuluvia tavaroita ja esim. omaisten tuomia </a:t>
            </a:r>
            <a:r>
              <a:rPr lang="fi-FI" sz="2700" dirty="0" err="1"/>
              <a:t>karamellejä</a:t>
            </a:r>
            <a:r>
              <a:rPr lang="fi-FI" sz="2700" dirty="0"/>
              <a:t> ym.; ovat haastavia ja valvottavia. Lisäksi kehitysvammaiset ja lievästi kehitysvammaiset, jotka liikkuvat itsenäisesti tarvitsisivat enemmän ohjausta ja virikettä kuin henkilökunnalla on aikaa antaa. Lisäksi hoitohenkilökuntaa rasittaa muu kuin hoito-, kuntoutus- ja ohjaustyön lisäksi vaadittava työ, jonka joutuu työajan puitteissa tekemään. Esim. ruokailuun liittyvä astioiden tiskaus, Lattioiden pesu/putsaus, pyykkien keräys ja pesu. Aamuvuorossa on tiskaus, iltavuorossa myös ruokien lämmitys ja esille pano ym. ruokailun jälkeiset työt. Yövuoro valmistaa myös aamupalan ja laittaa esille. Lisäksi lääkejako/tarkistus koko laitoksen asiakkaille vie suuren ajan vaikka vaihtoehtona olisi pussijakelu apteekin toimesta, jolloin hoitajille jäisi vain kuuri- ja PKV-lääkkeistä huolehtiminen. Lisäksi siivoamisesta tulee hoitotyöstä pois otettua aikaa, koska ison salin lattianpesu kuuluu niin yö- kuin päivähoitajien tehtäviin. </a:t>
            </a:r>
            <a:r>
              <a:rPr lang="fi-FI" sz="2700" dirty="0" err="1"/>
              <a:t>Huom</a:t>
            </a:r>
            <a:r>
              <a:rPr lang="fi-FI" sz="2700" dirty="0"/>
              <a:t>! vaikka talossa on siivooja, joka kyllä viikolla osittain hoitaa asian. Viikonloppuisin se kuuluu hoitajille, samoin kuin myös ruokahuolto kokonaisuudessaan puolivalmiista valmisteista, siis kypsennys, lämmitys, </a:t>
            </a:r>
            <a:r>
              <a:rPr lang="fi-FI" sz="2700" dirty="0" err="1"/>
              <a:t>esillelaitto</a:t>
            </a:r>
            <a:r>
              <a:rPr lang="fi-FI" sz="2700" dirty="0"/>
              <a:t>, tarjoilu, tiskaus. Tätä ei ole huomioitu henkilöresurssia laskettaessa hoitotyöhön.</a:t>
            </a:r>
          </a:p>
          <a:p>
            <a:pPr marL="285750" indent="-285750">
              <a:buFont typeface="Arial" panose="020B0604020202020204" pitchFamily="34" charset="0"/>
              <a:buChar char="•"/>
            </a:pPr>
            <a:endParaRPr lang="fi-FI" dirty="0"/>
          </a:p>
          <a:p>
            <a:endParaRPr lang="fi-FI" sz="1400" b="1" dirty="0"/>
          </a:p>
          <a:p>
            <a:pPr marL="285750" indent="-285750">
              <a:buFont typeface="Arial" panose="020B0604020202020204" pitchFamily="34" charset="0"/>
              <a:buChar char="•"/>
            </a:pPr>
            <a:endParaRPr lang="fi-FI" sz="1400" b="1" dirty="0"/>
          </a:p>
          <a:p>
            <a:endParaRPr lang="fi-FI" dirty="0"/>
          </a:p>
        </p:txBody>
      </p:sp>
    </p:spTree>
    <p:extLst>
      <p:ext uri="{BB962C8B-B14F-4D97-AF65-F5344CB8AC3E}">
        <p14:creationId xmlns:p14="http://schemas.microsoft.com/office/powerpoint/2010/main" val="549012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15B6D34-6777-4BB4-A515-DA1252AC76D4}"/>
              </a:ext>
            </a:extLst>
          </p:cNvPr>
          <p:cNvSpPr>
            <a:spLocks noGrp="1"/>
          </p:cNvSpPr>
          <p:nvPr>
            <p:ph type="title"/>
          </p:nvPr>
        </p:nvSpPr>
        <p:spPr/>
        <p:txBody>
          <a:bodyPr>
            <a:normAutofit fontScale="90000"/>
          </a:bodyPr>
          <a:lstStyle/>
          <a:p>
            <a:r>
              <a:rPr lang="fi-FI" dirty="0"/>
              <a:t>Koetko, että sinulla on riittävästi aikaa vastata potilaiden tarpeisiin?</a:t>
            </a:r>
          </a:p>
        </p:txBody>
      </p:sp>
      <p:sp>
        <p:nvSpPr>
          <p:cNvPr id="3" name="Sisällön paikkamerkki 2">
            <a:extLst>
              <a:ext uri="{FF2B5EF4-FFF2-40B4-BE49-F238E27FC236}">
                <a16:creationId xmlns:a16="http://schemas.microsoft.com/office/drawing/2014/main" id="{5BEDA95E-0039-45B9-A501-E015CE056E15}"/>
              </a:ext>
            </a:extLst>
          </p:cNvPr>
          <p:cNvSpPr>
            <a:spLocks noGrp="1"/>
          </p:cNvSpPr>
          <p:nvPr>
            <p:ph idx="1"/>
          </p:nvPr>
        </p:nvSpPr>
        <p:spPr/>
        <p:txBody>
          <a:bodyPr>
            <a:normAutofit fontScale="85000" lnSpcReduction="20000"/>
          </a:bodyPr>
          <a:lstStyle/>
          <a:p>
            <a:r>
              <a:rPr lang="fi-FI" b="1" dirty="0"/>
              <a:t>Ei, kuvaile tilanteita:</a:t>
            </a:r>
          </a:p>
          <a:p>
            <a:pPr marL="285750" indent="-285750">
              <a:buFont typeface="Arial" panose="020B0604020202020204" pitchFamily="34" charset="0"/>
              <a:buChar char="•"/>
            </a:pPr>
            <a:r>
              <a:rPr lang="fi-FI" dirty="0"/>
              <a:t>Olin lauantaina 15.12 yksin työvuorossa 7 -13 ennen kun seuraava hoitaja tuli, talossa oli eläkkeellä oleva mummo keittiössä 8-12 mutta ei osallistunut mihinkään hoitotoimenpiteisiin tai syöttöihin.</a:t>
            </a:r>
          </a:p>
          <a:p>
            <a:pPr marL="285750" indent="-285750">
              <a:buFont typeface="Arial" panose="020B0604020202020204" pitchFamily="34" charset="0"/>
              <a:buChar char="•"/>
            </a:pPr>
            <a:r>
              <a:rPr lang="fi-FI" dirty="0"/>
              <a:t>Esim. ei ehdi hälytyksen tullessa heti mennä . Aikaa saattaa mennä puolikin tuntia</a:t>
            </a:r>
          </a:p>
          <a:p>
            <a:pPr marL="285750" indent="-285750">
              <a:buFont typeface="Arial" panose="020B0604020202020204" pitchFamily="34" charset="0"/>
              <a:buChar char="•"/>
            </a:pPr>
            <a:r>
              <a:rPr lang="fi-FI" dirty="0"/>
              <a:t>Jatkuva vajaa miehitys vuoroissa</a:t>
            </a:r>
          </a:p>
          <a:p>
            <a:pPr marL="285750" indent="-285750">
              <a:buFont typeface="Arial" panose="020B0604020202020204" pitchFamily="34" charset="0"/>
              <a:buChar char="•"/>
            </a:pPr>
            <a:r>
              <a:rPr lang="fi-FI" dirty="0"/>
              <a:t>Ihan kaikki muu on tärkeämpää, kuin hoitotyö. Hoitajilla teetätetään töitä, mitkä eivät missään nimessä kuulu hoitoalan työtehtäviin</a:t>
            </a:r>
          </a:p>
          <a:p>
            <a:pPr marL="285750" indent="-285750">
              <a:buFont typeface="Arial" panose="020B0604020202020204" pitchFamily="34" charset="0"/>
              <a:buChar char="•"/>
            </a:pPr>
            <a:r>
              <a:rPr lang="fi-FI" dirty="0"/>
              <a:t>Aamutoimet saattavat venyä iltapäivän puolelle. Viimeiset asukkaat syövät aamupalan vasta klo 10.30 ja lounas on jo klo 11.30. Kaikki aika menee perushoitoon ja siitäkin joudutaan nipistämään, koska ei aika riitä ja jokaiselle haluaisi kuitenkin antaa myös sitä aikaa. Sairaanhoitajana ei ole erikseen aikaa hoitaa sairaanhoidollisia asioita vaan se aika on pois suoraan asukkaiden perushoidosta, sillä ei tällöin välttämättä ole kuin yksi </a:t>
            </a:r>
            <a:r>
              <a:rPr lang="fi-FI" dirty="0" err="1"/>
              <a:t>lh</a:t>
            </a:r>
            <a:r>
              <a:rPr lang="fi-FI" dirty="0"/>
              <a:t> tai hoiva-avustaja.</a:t>
            </a:r>
          </a:p>
          <a:p>
            <a:pPr marL="285750" indent="-285750">
              <a:buFont typeface="Arial" panose="020B0604020202020204" pitchFamily="34" charset="0"/>
              <a:buChar char="•"/>
            </a:pPr>
            <a:r>
              <a:rPr lang="fi-FI" dirty="0"/>
              <a:t>Työhöni kuuluu perustyöt sekä lääkehuollosta yms. vastaaminen. Aikaa ei riitä esim. omahoitajahetkiin, joita asukkaalle pitäisi pitää 1/vk.</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1956252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3123A9F-6E6E-4D52-80AF-D5310F33B769}"/>
              </a:ext>
            </a:extLst>
          </p:cNvPr>
          <p:cNvSpPr>
            <a:spLocks noGrp="1"/>
          </p:cNvSpPr>
          <p:nvPr>
            <p:ph type="title"/>
          </p:nvPr>
        </p:nvSpPr>
        <p:spPr>
          <a:xfrm>
            <a:off x="684307" y="273844"/>
            <a:ext cx="7886700" cy="552421"/>
          </a:xfrm>
        </p:spPr>
        <p:txBody>
          <a:bodyPr>
            <a:noAutofit/>
          </a:bodyPr>
          <a:lstStyle/>
          <a:p>
            <a:r>
              <a:rPr lang="fi-FI" sz="2000" dirty="0"/>
              <a:t>Otetaanko henkilöstömitoituksessa huomioon saattohoitotilanteet (saadaan esimerkiksi tarvittaessa lisää henkilökuntaa)?</a:t>
            </a:r>
          </a:p>
        </p:txBody>
      </p:sp>
      <p:sp>
        <p:nvSpPr>
          <p:cNvPr id="4" name="Dian numeron paikkamerkki 3">
            <a:extLst>
              <a:ext uri="{FF2B5EF4-FFF2-40B4-BE49-F238E27FC236}">
                <a16:creationId xmlns:a16="http://schemas.microsoft.com/office/drawing/2014/main" id="{CE425670-326B-4F75-AE5A-810B06F65793}"/>
              </a:ext>
            </a:extLst>
          </p:cNvPr>
          <p:cNvSpPr>
            <a:spLocks noGrp="1"/>
          </p:cNvSpPr>
          <p:nvPr>
            <p:ph type="sldNum" sz="quarter" idx="4"/>
          </p:nvPr>
        </p:nvSpPr>
        <p:spPr/>
        <p:txBody>
          <a:bodyPr/>
          <a:lstStyle/>
          <a:p>
            <a:fld id="{586572C9-1685-854F-9818-C767E6BAB69A}" type="slidenum">
              <a:rPr lang="en-US" smtClean="0"/>
              <a:t>14</a:t>
            </a:fld>
            <a:endParaRPr lang="en-US" dirty="0"/>
          </a:p>
        </p:txBody>
      </p:sp>
      <p:sp>
        <p:nvSpPr>
          <p:cNvPr id="5" name="Päivämäärän paikkamerkki 4">
            <a:extLst>
              <a:ext uri="{FF2B5EF4-FFF2-40B4-BE49-F238E27FC236}">
                <a16:creationId xmlns:a16="http://schemas.microsoft.com/office/drawing/2014/main" id="{1ABFF7C2-45CE-4B03-9396-697D8DBACD7B}"/>
              </a:ext>
            </a:extLst>
          </p:cNvPr>
          <p:cNvSpPr>
            <a:spLocks noGrp="1"/>
          </p:cNvSpPr>
          <p:nvPr>
            <p:ph type="dt" sz="half" idx="2"/>
          </p:nvPr>
        </p:nvSpPr>
        <p:spPr/>
        <p:txBody>
          <a:bodyPr/>
          <a:lstStyle/>
          <a:p>
            <a:fld id="{308AB850-9F7C-F948-A01A-7B7C71F76D7D}" type="datetime3">
              <a:rPr lang="fi-FI" smtClean="0"/>
              <a:t>29/1/19</a:t>
            </a:fld>
            <a:endParaRPr lang="en-US" dirty="0"/>
          </a:p>
        </p:txBody>
      </p:sp>
      <p:graphicFrame>
        <p:nvGraphicFramePr>
          <p:cNvPr id="7" name="Taulukko 6">
            <a:extLst>
              <a:ext uri="{FF2B5EF4-FFF2-40B4-BE49-F238E27FC236}">
                <a16:creationId xmlns:a16="http://schemas.microsoft.com/office/drawing/2014/main" id="{BD4397C3-F676-4398-B92B-B7ACF748D667}"/>
              </a:ext>
            </a:extLst>
          </p:cNvPr>
          <p:cNvGraphicFramePr>
            <a:graphicFrameLocks noGrp="1"/>
          </p:cNvGraphicFramePr>
          <p:nvPr>
            <p:extLst>
              <p:ext uri="{D42A27DB-BD31-4B8C-83A1-F6EECF244321}">
                <p14:modId xmlns:p14="http://schemas.microsoft.com/office/powerpoint/2010/main" val="2628206150"/>
              </p:ext>
            </p:extLst>
          </p:nvPr>
        </p:nvGraphicFramePr>
        <p:xfrm>
          <a:off x="4919980" y="1658746"/>
          <a:ext cx="3206046" cy="1053172"/>
        </p:xfrm>
        <a:graphic>
          <a:graphicData uri="http://schemas.openxmlformats.org/drawingml/2006/table">
            <a:tbl>
              <a:tblPr firstRow="1" firstCol="1" bandRow="1">
                <a:tableStyleId>{5C22544A-7EE6-4342-B048-85BDC9FD1C3A}</a:tableStyleId>
              </a:tblPr>
              <a:tblGrid>
                <a:gridCol w="1417900">
                  <a:extLst>
                    <a:ext uri="{9D8B030D-6E8A-4147-A177-3AD203B41FA5}">
                      <a16:colId xmlns:a16="http://schemas.microsoft.com/office/drawing/2014/main" val="3225551843"/>
                    </a:ext>
                  </a:extLst>
                </a:gridCol>
                <a:gridCol w="719464">
                  <a:extLst>
                    <a:ext uri="{9D8B030D-6E8A-4147-A177-3AD203B41FA5}">
                      <a16:colId xmlns:a16="http://schemas.microsoft.com/office/drawing/2014/main" val="2801563411"/>
                    </a:ext>
                  </a:extLst>
                </a:gridCol>
                <a:gridCol w="1068682">
                  <a:extLst>
                    <a:ext uri="{9D8B030D-6E8A-4147-A177-3AD203B41FA5}">
                      <a16:colId xmlns:a16="http://schemas.microsoft.com/office/drawing/2014/main" val="3046456508"/>
                    </a:ext>
                  </a:extLst>
                </a:gridCol>
              </a:tblGrid>
              <a:tr h="199732">
                <a:tc>
                  <a:txBody>
                    <a:bodyPr/>
                    <a:lstStyle/>
                    <a:p>
                      <a:pPr algn="ctr">
                        <a:spcAft>
                          <a:spcPts val="0"/>
                        </a:spcAft>
                      </a:pPr>
                      <a:r>
                        <a:rPr lang="fi-FI" sz="14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Prosentti</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272083187"/>
                  </a:ext>
                </a:extLst>
              </a:tr>
              <a:tr h="199732">
                <a:tc>
                  <a:txBody>
                    <a:bodyPr/>
                    <a:lstStyle/>
                    <a:p>
                      <a:pPr algn="ctr">
                        <a:spcAft>
                          <a:spcPts val="0"/>
                        </a:spcAft>
                      </a:pPr>
                      <a:r>
                        <a:rPr lang="fi-FI" sz="1400" dirty="0">
                          <a:effectLst/>
                        </a:rPr>
                        <a:t>kyllä</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dirty="0">
                          <a:effectLst/>
                        </a:rPr>
                        <a:t>48</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dirty="0">
                          <a:effectLst/>
                        </a:rPr>
                        <a:t>20%</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342983074"/>
                  </a:ext>
                </a:extLst>
              </a:tr>
              <a:tr h="199732">
                <a:tc>
                  <a:txBody>
                    <a:bodyPr/>
                    <a:lstStyle/>
                    <a:p>
                      <a:pPr algn="ctr">
                        <a:spcAft>
                          <a:spcPts val="0"/>
                        </a:spcAft>
                      </a:pPr>
                      <a:r>
                        <a:rPr lang="fi-FI" sz="1400" dirty="0">
                          <a:effectLst/>
                        </a:rPr>
                        <a:t>ei</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164</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dirty="0">
                          <a:effectLst/>
                        </a:rPr>
                        <a:t>68%</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643087709"/>
                  </a:ext>
                </a:extLst>
              </a:tr>
              <a:tr h="199732">
                <a:tc>
                  <a:txBody>
                    <a:bodyPr/>
                    <a:lstStyle/>
                    <a:p>
                      <a:pPr algn="ctr">
                        <a:spcAft>
                          <a:spcPts val="0"/>
                        </a:spcAft>
                      </a:pPr>
                      <a:r>
                        <a:rPr lang="fi-FI" sz="1400" dirty="0">
                          <a:effectLst/>
                        </a:rPr>
                        <a:t>en osaa sanoa</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28</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dirty="0">
                          <a:effectLst/>
                        </a:rPr>
                        <a:t>12%</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36400939"/>
                  </a:ext>
                </a:extLst>
              </a:tr>
              <a:tr h="199732">
                <a:tc>
                  <a:txBody>
                    <a:bodyPr/>
                    <a:lstStyle/>
                    <a:p>
                      <a:pPr algn="ctr">
                        <a:spcAft>
                          <a:spcPts val="0"/>
                        </a:spcAft>
                      </a:pP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362192255"/>
                  </a:ext>
                </a:extLst>
              </a:tr>
            </a:tbl>
          </a:graphicData>
        </a:graphic>
      </p:graphicFrame>
      <p:graphicFrame>
        <p:nvGraphicFramePr>
          <p:cNvPr id="11" name="Sisällön paikkamerkki 10">
            <a:extLst>
              <a:ext uri="{FF2B5EF4-FFF2-40B4-BE49-F238E27FC236}">
                <a16:creationId xmlns:a16="http://schemas.microsoft.com/office/drawing/2014/main" id="{F5DFA1D0-0C71-4F58-AF06-D51E9C01012A}"/>
              </a:ext>
            </a:extLst>
          </p:cNvPr>
          <p:cNvGraphicFramePr>
            <a:graphicFrameLocks noGrp="1"/>
          </p:cNvGraphicFramePr>
          <p:nvPr>
            <p:ph idx="1"/>
            <p:extLst>
              <p:ext uri="{D42A27DB-BD31-4B8C-83A1-F6EECF244321}">
                <p14:modId xmlns:p14="http://schemas.microsoft.com/office/powerpoint/2010/main" val="2649590626"/>
              </p:ext>
            </p:extLst>
          </p:nvPr>
        </p:nvGraphicFramePr>
        <p:xfrm>
          <a:off x="-184397" y="1035534"/>
          <a:ext cx="5737058" cy="3211787"/>
        </p:xfrm>
        <a:graphic>
          <a:graphicData uri="http://schemas.openxmlformats.org/drawingml/2006/chart">
            <c:chart xmlns:c="http://schemas.openxmlformats.org/drawingml/2006/chart" xmlns:r="http://schemas.openxmlformats.org/officeDocument/2006/relationships" r:id="rId2"/>
          </a:graphicData>
        </a:graphic>
      </p:graphicFrame>
      <p:sp>
        <p:nvSpPr>
          <p:cNvPr id="12" name="Tekstiruutu 11">
            <a:extLst>
              <a:ext uri="{FF2B5EF4-FFF2-40B4-BE49-F238E27FC236}">
                <a16:creationId xmlns:a16="http://schemas.microsoft.com/office/drawing/2014/main" id="{09B3074C-989E-40B8-8395-6E721ED011DE}"/>
              </a:ext>
            </a:extLst>
          </p:cNvPr>
          <p:cNvSpPr txBox="1"/>
          <p:nvPr/>
        </p:nvSpPr>
        <p:spPr>
          <a:xfrm>
            <a:off x="2173357" y="2809461"/>
            <a:ext cx="495649" cy="308418"/>
          </a:xfrm>
          <a:prstGeom prst="rect">
            <a:avLst/>
          </a:prstGeom>
          <a:noFill/>
        </p:spPr>
        <p:txBody>
          <a:bodyPr wrap="none" rtlCol="0">
            <a:spAutoFit/>
          </a:bodyPr>
          <a:lstStyle/>
          <a:p>
            <a:r>
              <a:rPr lang="fi-FI" dirty="0"/>
              <a:t>68%</a:t>
            </a:r>
          </a:p>
        </p:txBody>
      </p:sp>
    </p:spTree>
    <p:extLst>
      <p:ext uri="{BB962C8B-B14F-4D97-AF65-F5344CB8AC3E}">
        <p14:creationId xmlns:p14="http://schemas.microsoft.com/office/powerpoint/2010/main" val="701374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6745E92-F8BF-4371-B306-89E68CF2795F}"/>
              </a:ext>
            </a:extLst>
          </p:cNvPr>
          <p:cNvSpPr>
            <a:spLocks noGrp="1"/>
          </p:cNvSpPr>
          <p:nvPr>
            <p:ph type="title"/>
          </p:nvPr>
        </p:nvSpPr>
        <p:spPr/>
        <p:txBody>
          <a:bodyPr>
            <a:noAutofit/>
          </a:bodyPr>
          <a:lstStyle/>
          <a:p>
            <a:r>
              <a:rPr lang="fi-FI" sz="2400" dirty="0"/>
              <a:t>Otetaanko henkilöstömitoituksessa huomioon saattohoitotilanteet (saadaan esimerkiksi tarvittaessa lisää henkilökuntaa)?</a:t>
            </a:r>
          </a:p>
        </p:txBody>
      </p:sp>
      <p:sp>
        <p:nvSpPr>
          <p:cNvPr id="3" name="Sisällön paikkamerkki 2">
            <a:extLst>
              <a:ext uri="{FF2B5EF4-FFF2-40B4-BE49-F238E27FC236}">
                <a16:creationId xmlns:a16="http://schemas.microsoft.com/office/drawing/2014/main" id="{1ECC5CF2-B001-4D89-B0E0-FE56DB499E79}"/>
              </a:ext>
            </a:extLst>
          </p:cNvPr>
          <p:cNvSpPr>
            <a:spLocks noGrp="1"/>
          </p:cNvSpPr>
          <p:nvPr>
            <p:ph idx="1"/>
          </p:nvPr>
        </p:nvSpPr>
        <p:spPr/>
        <p:txBody>
          <a:bodyPr/>
          <a:lstStyle/>
          <a:p>
            <a:endParaRPr lang="en-US" dirty="0"/>
          </a:p>
          <a:p>
            <a:endParaRPr lang="fi-FI" dirty="0"/>
          </a:p>
        </p:txBody>
      </p:sp>
      <p:sp>
        <p:nvSpPr>
          <p:cNvPr id="4" name="Dian numeron paikkamerkki 3">
            <a:extLst>
              <a:ext uri="{FF2B5EF4-FFF2-40B4-BE49-F238E27FC236}">
                <a16:creationId xmlns:a16="http://schemas.microsoft.com/office/drawing/2014/main" id="{B6F3E7F3-AAF8-404F-894D-385010033F26}"/>
              </a:ext>
            </a:extLst>
          </p:cNvPr>
          <p:cNvSpPr>
            <a:spLocks noGrp="1"/>
          </p:cNvSpPr>
          <p:nvPr>
            <p:ph type="sldNum" sz="quarter" idx="4"/>
          </p:nvPr>
        </p:nvSpPr>
        <p:spPr/>
        <p:txBody>
          <a:bodyPr/>
          <a:lstStyle/>
          <a:p>
            <a:fld id="{586572C9-1685-854F-9818-C767E6BAB69A}" type="slidenum">
              <a:rPr lang="en-US" smtClean="0"/>
              <a:t>15</a:t>
            </a:fld>
            <a:endParaRPr lang="en-US" dirty="0"/>
          </a:p>
        </p:txBody>
      </p:sp>
      <p:sp>
        <p:nvSpPr>
          <p:cNvPr id="5" name="Päivämäärän paikkamerkki 4">
            <a:extLst>
              <a:ext uri="{FF2B5EF4-FFF2-40B4-BE49-F238E27FC236}">
                <a16:creationId xmlns:a16="http://schemas.microsoft.com/office/drawing/2014/main" id="{07F25A11-09D4-434B-894E-0F2900BC1D1A}"/>
              </a:ext>
            </a:extLst>
          </p:cNvPr>
          <p:cNvSpPr>
            <a:spLocks noGrp="1"/>
          </p:cNvSpPr>
          <p:nvPr>
            <p:ph type="dt" sz="half" idx="2"/>
          </p:nvPr>
        </p:nvSpPr>
        <p:spPr/>
        <p:txBody>
          <a:bodyPr/>
          <a:lstStyle/>
          <a:p>
            <a:fld id="{308AB850-9F7C-F948-A01A-7B7C71F76D7D}" type="datetime3">
              <a:rPr lang="fi-FI" smtClean="0"/>
              <a:t>29/1/19</a:t>
            </a:fld>
            <a:endParaRPr lang="en-US" dirty="0"/>
          </a:p>
        </p:txBody>
      </p:sp>
      <p:sp>
        <p:nvSpPr>
          <p:cNvPr id="6" name="Suorakulmio 5">
            <a:extLst>
              <a:ext uri="{FF2B5EF4-FFF2-40B4-BE49-F238E27FC236}">
                <a16:creationId xmlns:a16="http://schemas.microsoft.com/office/drawing/2014/main" id="{0C4EF4B7-799B-4B50-A848-823A0A7EDABC}"/>
              </a:ext>
            </a:extLst>
          </p:cNvPr>
          <p:cNvSpPr/>
          <p:nvPr/>
        </p:nvSpPr>
        <p:spPr>
          <a:xfrm>
            <a:off x="572992" y="1367411"/>
            <a:ext cx="7355665" cy="4197303"/>
          </a:xfrm>
          <a:prstGeom prst="rect">
            <a:avLst/>
          </a:prstGeom>
        </p:spPr>
        <p:txBody>
          <a:bodyPr wrap="square">
            <a:spAutoFit/>
          </a:bodyPr>
          <a:lstStyle/>
          <a:p>
            <a:r>
              <a:rPr lang="fi-FI" sz="1400" b="1" dirty="0"/>
              <a:t>E</a:t>
            </a:r>
            <a:r>
              <a:rPr lang="fi-FI" b="1" dirty="0"/>
              <a:t>i, kuvaile tilannetta:</a:t>
            </a:r>
          </a:p>
          <a:p>
            <a:pPr marL="285750" indent="-285750">
              <a:buClr>
                <a:schemeClr val="tx2"/>
              </a:buClr>
              <a:buFont typeface="Arial" panose="020B0604020202020204" pitchFamily="34" charset="0"/>
              <a:buChar char="•"/>
            </a:pPr>
            <a:r>
              <a:rPr lang="fi-FI" dirty="0"/>
              <a:t>Ei pysty olemaan tarpeeksi vierellä.</a:t>
            </a:r>
          </a:p>
          <a:p>
            <a:pPr marL="285750" indent="-285750">
              <a:buClr>
                <a:schemeClr val="tx2"/>
              </a:buClr>
              <a:buFont typeface="Arial" panose="020B0604020202020204" pitchFamily="34" charset="0"/>
              <a:buChar char="•"/>
            </a:pPr>
            <a:r>
              <a:rPr lang="fi-FI" dirty="0"/>
              <a:t>Lisää henkilökuntaa ei oteta, saattohoito tehdään muun hoitotyön ohessa.</a:t>
            </a:r>
          </a:p>
          <a:p>
            <a:pPr marL="285750" indent="-285750">
              <a:buClr>
                <a:schemeClr val="tx2"/>
              </a:buClr>
              <a:buFont typeface="Arial" panose="020B0604020202020204" pitchFamily="34" charset="0"/>
              <a:buChar char="•"/>
            </a:pPr>
            <a:r>
              <a:rPr lang="fi-FI" dirty="0"/>
              <a:t>Ei oteta, he ketkä vuorossa on, hoitavat saattohoitotilanteet niin kuin ehtivät.</a:t>
            </a:r>
          </a:p>
          <a:p>
            <a:pPr marL="285750" indent="-285750">
              <a:buClr>
                <a:schemeClr val="tx2"/>
              </a:buClr>
              <a:buFont typeface="Arial" panose="020B0604020202020204" pitchFamily="34" charset="0"/>
              <a:buChar char="•"/>
            </a:pPr>
            <a:r>
              <a:rPr lang="fi-FI" dirty="0"/>
              <a:t>Meillä on sama miehitys aina, ihan sama missä kunnossa asukkaat ovat. Välillä jää saattohoidossa oleva potilas vähän heitteille, kun pitää palvella muita asukkaita eikä voi olla saattohoitopotilaan kanssa niin paljon kuin haluaisi.</a:t>
            </a:r>
          </a:p>
          <a:p>
            <a:pPr marL="285750" indent="-285750">
              <a:buClr>
                <a:schemeClr val="tx2"/>
              </a:buClr>
              <a:buFont typeface="Arial" panose="020B0604020202020204" pitchFamily="34" charset="0"/>
              <a:buChar char="•"/>
            </a:pPr>
            <a:r>
              <a:rPr lang="fi-FI" dirty="0"/>
              <a:t>Lisää henkilökuntaa ei ole mahdollista saada, esim. yöllä yöhoitaja yksin kaikissa tilanteissa</a:t>
            </a:r>
          </a:p>
          <a:p>
            <a:pPr marL="285750" indent="-285750">
              <a:buClr>
                <a:schemeClr val="tx2"/>
              </a:buClr>
              <a:buFont typeface="Arial" panose="020B0604020202020204" pitchFamily="34" charset="0"/>
              <a:buChar char="•"/>
            </a:pPr>
            <a:r>
              <a:rPr lang="fi-FI" dirty="0"/>
              <a:t>Luvattu on, mutta tilanteen tullen lisää henkilökuntaa ei kuitenkaan saada. Kuoleva on käytännössä suurimman osan ajasta yksin jos omaiset ei ole vierellä. Hoitaja on lähellä minkä muilta töiltään ehtii (=ei ehdi vaikka haluaisi).</a:t>
            </a:r>
          </a:p>
          <a:p>
            <a:pPr marL="285750" indent="-285750">
              <a:buClr>
                <a:schemeClr val="tx2"/>
              </a:buClr>
              <a:buFont typeface="Arial" panose="020B0604020202020204" pitchFamily="34" charset="0"/>
              <a:buChar char="•"/>
            </a:pPr>
            <a:r>
              <a:rPr lang="fi-FI" dirty="0"/>
              <a:t>Ei tule muutoksia kun on saattohoitotilanne, mennään niin kuin ei olisi saattohoitopotilasta.</a:t>
            </a:r>
          </a:p>
          <a:p>
            <a:pPr marL="285750" indent="-285750">
              <a:buClr>
                <a:schemeClr val="tx2"/>
              </a:buClr>
              <a:buFont typeface="Arial" panose="020B0604020202020204" pitchFamily="34" charset="0"/>
              <a:buChar char="•"/>
            </a:pPr>
            <a:r>
              <a:rPr lang="fi-FI" dirty="0"/>
              <a:t>Saattohoitoa ei mitenkään otettu huomioon henkilökunnan määrässä, eikä millään muullakaan tavalla. Omaisten kanssa olisi halunnut keskustella rauhassa mutta kiireen vuoksi omaisia ei pystynyt huomioimaan tarpeeksi hyvin. Ei myöskään olemaan läsnä asukkaalle, joka teki kuolemaa ja olisi tarvinnut läsnäoloa.</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sz="1400" b="1" dirty="0"/>
          </a:p>
        </p:txBody>
      </p:sp>
    </p:spTree>
    <p:extLst>
      <p:ext uri="{BB962C8B-B14F-4D97-AF65-F5344CB8AC3E}">
        <p14:creationId xmlns:p14="http://schemas.microsoft.com/office/powerpoint/2010/main" val="1597940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2CB00C-3188-4392-AB23-5232D93B4414}"/>
              </a:ext>
            </a:extLst>
          </p:cNvPr>
          <p:cNvSpPr>
            <a:spLocks noGrp="1"/>
          </p:cNvSpPr>
          <p:nvPr>
            <p:ph type="title"/>
          </p:nvPr>
        </p:nvSpPr>
        <p:spPr/>
        <p:txBody>
          <a:bodyPr>
            <a:noAutofit/>
          </a:bodyPr>
          <a:lstStyle/>
          <a:p>
            <a:r>
              <a:rPr lang="fi-FI" sz="2400" dirty="0"/>
              <a:t>Otetaanko henkilöstömitoituksessa huomioon saattohoitotilanteet (saadaan esimerkiksi tarvittaessa lisää henkilökuntaa)?</a:t>
            </a:r>
          </a:p>
        </p:txBody>
      </p:sp>
      <p:sp>
        <p:nvSpPr>
          <p:cNvPr id="3" name="Sisällön paikkamerkki 2">
            <a:extLst>
              <a:ext uri="{FF2B5EF4-FFF2-40B4-BE49-F238E27FC236}">
                <a16:creationId xmlns:a16="http://schemas.microsoft.com/office/drawing/2014/main" id="{BF0E3F44-4184-4973-B282-4F61C427BAF4}"/>
              </a:ext>
            </a:extLst>
          </p:cNvPr>
          <p:cNvSpPr>
            <a:spLocks noGrp="1"/>
          </p:cNvSpPr>
          <p:nvPr>
            <p:ph idx="1"/>
          </p:nvPr>
        </p:nvSpPr>
        <p:spPr/>
        <p:txBody>
          <a:bodyPr>
            <a:normAutofit fontScale="70000" lnSpcReduction="20000"/>
          </a:bodyPr>
          <a:lstStyle/>
          <a:p>
            <a:r>
              <a:rPr lang="fi-FI" b="1" dirty="0"/>
              <a:t>Ei, kuvaile tilannetta:</a:t>
            </a:r>
          </a:p>
          <a:p>
            <a:pPr marL="285750" indent="-285750">
              <a:buFont typeface="Arial" panose="020B0604020202020204" pitchFamily="34" charset="0"/>
              <a:buChar char="•"/>
            </a:pPr>
            <a:r>
              <a:rPr lang="fi-FI" dirty="0"/>
              <a:t>Esim. yövuorossa on vain 2 hoitajaa ja 60 asukasta. Kierrot 2h välein. Ei ole aikaa istua saattohoidossa olevan asukkaan vierellä.</a:t>
            </a:r>
          </a:p>
          <a:p>
            <a:pPr marL="285750" indent="-285750">
              <a:buFont typeface="Arial" panose="020B0604020202020204" pitchFamily="34" charset="0"/>
              <a:buChar char="•"/>
            </a:pPr>
            <a:r>
              <a:rPr lang="fi-FI" dirty="0"/>
              <a:t>Ei oteta mitenkään huomioon saattohoitotilanteita, ei edes yritetä saada lisähenkilökuntaa ko. tilanteisiin.</a:t>
            </a:r>
          </a:p>
          <a:p>
            <a:pPr marL="285750" indent="-285750">
              <a:buFont typeface="Arial" panose="020B0604020202020204" pitchFamily="34" charset="0"/>
              <a:buChar char="•"/>
            </a:pPr>
            <a:r>
              <a:rPr lang="fi-FI" dirty="0"/>
              <a:t>Aikaisemmin sai, nykyään ei.</a:t>
            </a:r>
          </a:p>
          <a:p>
            <a:pPr marL="285750" indent="-285750">
              <a:buFont typeface="Arial" panose="020B0604020202020204" pitchFamily="34" charset="0"/>
              <a:buChar char="•"/>
            </a:pPr>
            <a:r>
              <a:rPr lang="fi-FI" dirty="0"/>
              <a:t>Kertaalleen on otettu viikoksi huomioon saattohoitotilanne, muuten toteutuvan mitoituksen on tullut riittää myös saattohoitoasukkaille. Yhdessä kohtaa saattohoitoasukkaita oli neljä samaan aikaan. Ymmärrettävästi mitoitus laadukkaaseen saattohoitoon ei ollut mahdollista.</a:t>
            </a:r>
          </a:p>
          <a:p>
            <a:pPr marL="285750" indent="-285750">
              <a:buFont typeface="Arial" panose="020B0604020202020204" pitchFamily="34" charset="0"/>
              <a:buChar char="•"/>
            </a:pPr>
            <a:r>
              <a:rPr lang="fi-FI" dirty="0"/>
              <a:t>Edellisessä saattohoitotilanteessa mentiin alle minimimitoituksen, koska kuulemma sijaisia ei saatu.</a:t>
            </a:r>
          </a:p>
          <a:p>
            <a:pPr marL="285750" indent="-285750">
              <a:buFont typeface="Arial" panose="020B0604020202020204" pitchFamily="34" charset="0"/>
              <a:buChar char="•"/>
            </a:pPr>
            <a:r>
              <a:rPr lang="fi-FI" dirty="0"/>
              <a:t>Mikäli kipeä saattohoito, niin saattaa saada työvoimaa. Ulospäin kivuttomat eivät saa hoitajaa vierelleen vaan kuolevat yksin. Yövuorossa kahta kotia valvoo yksi yöhoitaja.</a:t>
            </a:r>
          </a:p>
          <a:p>
            <a:pPr marL="285750" indent="-285750">
              <a:buFont typeface="Arial" panose="020B0604020202020204" pitchFamily="34" charset="0"/>
              <a:buChar char="•"/>
            </a:pPr>
            <a:r>
              <a:rPr lang="fi-FI" dirty="0"/>
              <a:t>Vasta olin vuorossa ja oli saattohoito asukas. Työparina oli alaikäinen joka ei saa osallistua saattohoitoon.</a:t>
            </a:r>
          </a:p>
          <a:p>
            <a:pPr marL="285750" indent="-285750">
              <a:buFont typeface="Arial" panose="020B0604020202020204" pitchFamily="34" charset="0"/>
              <a:buChar char="•"/>
            </a:pPr>
            <a:r>
              <a:rPr lang="fi-FI" dirty="0"/>
              <a:t>Henkilökuntamäärä aina sama vaikka asukkaat menee huonoon kuntoon asiasta sanottu johdolle.</a:t>
            </a:r>
          </a:p>
          <a:p>
            <a:pPr marL="285750" indent="-285750">
              <a:buFont typeface="Arial" panose="020B0604020202020204" pitchFamily="34" charset="0"/>
              <a:buChar char="•"/>
            </a:pPr>
            <a:r>
              <a:rPr lang="fi-FI" dirty="0"/>
              <a:t>On tilanteita, joissa saattohoitopotilaan luona ehditään käydä kerran/kaksi vuoron aikana.</a:t>
            </a:r>
            <a:endParaRPr lang="fi-FI" dirty="0">
              <a:solidFill>
                <a:srgbClr val="FF0000"/>
              </a:solidFill>
            </a:endParaRP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b="1" dirty="0"/>
          </a:p>
          <a:p>
            <a:endParaRPr lang="fi-FI" dirty="0"/>
          </a:p>
        </p:txBody>
      </p:sp>
    </p:spTree>
    <p:extLst>
      <p:ext uri="{BB962C8B-B14F-4D97-AF65-F5344CB8AC3E}">
        <p14:creationId xmlns:p14="http://schemas.microsoft.com/office/powerpoint/2010/main" val="1477772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8D546A0F-2393-4DCA-8A28-6224DD8EAC47}"/>
              </a:ext>
            </a:extLst>
          </p:cNvPr>
          <p:cNvSpPr>
            <a:spLocks noGrp="1"/>
          </p:cNvSpPr>
          <p:nvPr>
            <p:ph idx="1"/>
          </p:nvPr>
        </p:nvSpPr>
        <p:spPr/>
        <p:txBody>
          <a:bodyPr>
            <a:normAutofit fontScale="70000" lnSpcReduction="20000"/>
          </a:bodyPr>
          <a:lstStyle/>
          <a:p>
            <a:r>
              <a:rPr lang="fi-FI" b="1" dirty="0"/>
              <a:t>Ei, kuvaile tilannetta:</a:t>
            </a:r>
          </a:p>
          <a:p>
            <a:pPr marL="285750" indent="-285750">
              <a:buFont typeface="Arial" panose="020B0604020202020204" pitchFamily="34" charset="0"/>
              <a:buChar char="•"/>
            </a:pPr>
            <a:r>
              <a:rPr lang="fi-FI" dirty="0"/>
              <a:t>Juuri edellisissä yövuoroissa minulla oli yksi saattohoidettava, joka oli kipeä ja tuskainen, vaati enemmän vierellä olemista. Lisähenkilökuntaa ei ollut, vaan kaksi kotia vastuullani saattohoidettavasta huolimatta.</a:t>
            </a:r>
          </a:p>
          <a:p>
            <a:pPr marL="285750" indent="-285750">
              <a:buFont typeface="Arial" panose="020B0604020202020204" pitchFamily="34" charset="0"/>
              <a:buChar char="•"/>
            </a:pPr>
            <a:r>
              <a:rPr lang="fi-FI" dirty="0"/>
              <a:t>Sijaiset tekevät maksimissaan 5h päivää ylemmän tahon määräyksestä. Henkilöstömitoitus on vitsi meidän yksikössä.</a:t>
            </a:r>
          </a:p>
          <a:p>
            <a:pPr marL="285750" indent="-285750">
              <a:buFont typeface="Arial" panose="020B0604020202020204" pitchFamily="34" charset="0"/>
              <a:buChar char="•"/>
            </a:pPr>
            <a:r>
              <a:rPr lang="fi-FI" dirty="0"/>
              <a:t>Ennen oli mahdollista, ei enää pitkään aikaan.</a:t>
            </a:r>
          </a:p>
          <a:p>
            <a:pPr marL="285750" indent="-285750">
              <a:buFont typeface="Arial" panose="020B0604020202020204" pitchFamily="34" charset="0"/>
              <a:buChar char="•"/>
            </a:pPr>
            <a:r>
              <a:rPr lang="fi-FI" dirty="0"/>
              <a:t>Luvataan kyllä järjestää lisää henkilökuntaa, mutta viime saattohoidossa yövuoroon ei saatu toista hoitajaa, mutta omaisille käskettiin valehdella että yöllä on ollut kaksi hoitajaa.</a:t>
            </a:r>
          </a:p>
          <a:p>
            <a:pPr marL="285750" indent="-285750">
              <a:buFont typeface="Arial" panose="020B0604020202020204" pitchFamily="34" charset="0"/>
              <a:buChar char="•"/>
            </a:pPr>
            <a:r>
              <a:rPr lang="fi-FI" dirty="0"/>
              <a:t>Ei ole koskaan edes keskustelu tästä asiasta.</a:t>
            </a:r>
          </a:p>
          <a:p>
            <a:pPr marL="285750" indent="-285750">
              <a:buFont typeface="Arial" panose="020B0604020202020204" pitchFamily="34" charset="0"/>
              <a:buChar char="•"/>
            </a:pPr>
            <a:r>
              <a:rPr lang="fi-FI" dirty="0"/>
              <a:t>Henkilömitoituksessa seurataan vain asukasmäärää. Asukkaiden hoitoisuus ei vaikuta henkilöstön määrään mitenkään ja </a:t>
            </a:r>
            <a:r>
              <a:rPr lang="fi-FI" dirty="0">
                <a:solidFill>
                  <a:srgbClr val="FF0000"/>
                </a:solidFill>
              </a:rPr>
              <a:t>esimies suuttuu, jos mitoituksesta tälle mainitsee. Esimiehen vastaus on ettei mitoituksen laskeminen kuulu henkilöstölle vaan on esimiehen tehtävä</a:t>
            </a:r>
            <a:r>
              <a:rPr lang="fi-FI" dirty="0"/>
              <a:t>. Monesti vuorossa henkilöitä jotka eivät välttämättä tunne edes asukkaita.</a:t>
            </a:r>
          </a:p>
          <a:p>
            <a:pPr marL="285750" indent="-285750">
              <a:buFont typeface="Arial" panose="020B0604020202020204" pitchFamily="34" charset="0"/>
              <a:buChar char="•"/>
            </a:pPr>
            <a:r>
              <a:rPr lang="fi-FI" dirty="0" err="1"/>
              <a:t>Attendo</a:t>
            </a:r>
            <a:r>
              <a:rPr lang="fi-FI" dirty="0"/>
              <a:t> on eräässä lehtiartikkelissa sanonut, että saattohoitotilanteeseen saa aina lisäapua. Meillä näin ei ole ollut koskaan, vaikka asiasta on mainittu, päinvastoin joudumme työskentelemään jopa vajaalla vaikka osastollamme on tälläkin hetkellä kaksi saattohoidossa olevaa asukasta.</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solidFill>
                <a:srgbClr val="FF0000"/>
              </a:solidFill>
            </a:endParaRPr>
          </a:p>
          <a:p>
            <a:pPr marL="285750" indent="-285750">
              <a:buFont typeface="Arial" panose="020B0604020202020204" pitchFamily="34" charset="0"/>
              <a:buChar char="•"/>
            </a:pPr>
            <a:endParaRPr lang="fi-FI" dirty="0">
              <a:solidFill>
                <a:srgbClr val="FF0000"/>
              </a:solidFill>
            </a:endParaRPr>
          </a:p>
          <a:p>
            <a:endParaRPr lang="fi-FI" dirty="0"/>
          </a:p>
        </p:txBody>
      </p:sp>
      <p:sp>
        <p:nvSpPr>
          <p:cNvPr id="4" name="Otsikko 1">
            <a:extLst>
              <a:ext uri="{FF2B5EF4-FFF2-40B4-BE49-F238E27FC236}">
                <a16:creationId xmlns:a16="http://schemas.microsoft.com/office/drawing/2014/main" id="{19431DF3-3D09-403A-938A-F1EF6DA80365}"/>
              </a:ext>
            </a:extLst>
          </p:cNvPr>
          <p:cNvSpPr>
            <a:spLocks noGrp="1"/>
          </p:cNvSpPr>
          <p:nvPr>
            <p:ph type="title"/>
          </p:nvPr>
        </p:nvSpPr>
        <p:spPr/>
        <p:txBody>
          <a:bodyPr>
            <a:noAutofit/>
          </a:bodyPr>
          <a:lstStyle/>
          <a:p>
            <a:r>
              <a:rPr lang="fi-FI" sz="2400" dirty="0"/>
              <a:t>Otetaanko henkilöstömitoituksessa huomioon saattohoitotilanteet (saadaan esimerkiksi tarvittaessa lisää henkilökuntaa)?</a:t>
            </a:r>
          </a:p>
        </p:txBody>
      </p:sp>
    </p:spTree>
    <p:extLst>
      <p:ext uri="{BB962C8B-B14F-4D97-AF65-F5344CB8AC3E}">
        <p14:creationId xmlns:p14="http://schemas.microsoft.com/office/powerpoint/2010/main" val="1572493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25FDB33-4AE6-4798-BD9C-C85465F7E0B6}"/>
              </a:ext>
            </a:extLst>
          </p:cNvPr>
          <p:cNvSpPr>
            <a:spLocks noGrp="1"/>
          </p:cNvSpPr>
          <p:nvPr>
            <p:ph type="title"/>
          </p:nvPr>
        </p:nvSpPr>
        <p:spPr/>
        <p:txBody>
          <a:bodyPr>
            <a:noAutofit/>
          </a:bodyPr>
          <a:lstStyle/>
          <a:p>
            <a:r>
              <a:rPr lang="fi-FI" sz="2400" dirty="0"/>
              <a:t>Otetaanko henkilöstömitoituksessa huomioon saattohoitotilanteet (saadaan esimerkiksi tarvittaessa lisää henkilökuntaa)?</a:t>
            </a:r>
          </a:p>
        </p:txBody>
      </p:sp>
      <p:sp>
        <p:nvSpPr>
          <p:cNvPr id="3" name="Sisällön paikkamerkki 2">
            <a:extLst>
              <a:ext uri="{FF2B5EF4-FFF2-40B4-BE49-F238E27FC236}">
                <a16:creationId xmlns:a16="http://schemas.microsoft.com/office/drawing/2014/main" id="{13573F85-4EE5-4D1B-AC69-88D28A4A17C9}"/>
              </a:ext>
            </a:extLst>
          </p:cNvPr>
          <p:cNvSpPr>
            <a:spLocks noGrp="1"/>
          </p:cNvSpPr>
          <p:nvPr>
            <p:ph idx="1"/>
          </p:nvPr>
        </p:nvSpPr>
        <p:spPr/>
        <p:txBody>
          <a:bodyPr/>
          <a:lstStyle/>
          <a:p>
            <a:r>
              <a:rPr lang="fi-FI" b="1" dirty="0"/>
              <a:t>Ei, kuvaile tilannetta:</a:t>
            </a:r>
          </a:p>
          <a:p>
            <a:pPr marL="285750" indent="-285750">
              <a:buFont typeface="Arial" panose="020B0604020202020204" pitchFamily="34" charset="0"/>
              <a:buChar char="•"/>
            </a:pPr>
            <a:r>
              <a:rPr lang="fi-FI" dirty="0"/>
              <a:t>Yhdessäkään saattohoitotilanteessa tämän noin kahden vuoden ajan minkä olen talossa ollut ei ole ollut ylimääräistä henkilöä saattohoitotilanteissa.</a:t>
            </a:r>
          </a:p>
          <a:p>
            <a:pPr marL="285750" indent="-285750">
              <a:buFont typeface="Arial" panose="020B0604020202020204" pitchFamily="34" charset="0"/>
              <a:buChar char="•"/>
            </a:pPr>
            <a:r>
              <a:rPr lang="fi-FI" dirty="0"/>
              <a:t>Saattohoitopotilaille ei ole juurikaan enempää aikaa mitä muillekaan. Saattohoidossa olevaa asiakasta käydään toki katsomassa useammin mutta ei siellä ehdi olla niin paljon mitä kuuluisi.</a:t>
            </a:r>
          </a:p>
          <a:p>
            <a:pPr marL="285750" indent="-285750">
              <a:buFont typeface="Arial" panose="020B0604020202020204" pitchFamily="34" charset="0"/>
              <a:buChar char="•"/>
            </a:pPr>
            <a:r>
              <a:rPr lang="fi-FI" dirty="0"/>
              <a:t>vuoron aluksi sovitaan kuka/ketkä hoitaa/huolehtii saattohoito asukasta ja muut juoksee enemmän ja hoitaa useamman asukkaan.</a:t>
            </a:r>
          </a:p>
          <a:p>
            <a:pPr marL="285750" indent="-285750">
              <a:buFont typeface="Arial" panose="020B0604020202020204" pitchFamily="34" charset="0"/>
              <a:buChar char="•"/>
            </a:pPr>
            <a:endParaRPr lang="fi-FI" b="1" dirty="0"/>
          </a:p>
          <a:p>
            <a:endParaRPr lang="fi-FI" dirty="0"/>
          </a:p>
        </p:txBody>
      </p:sp>
    </p:spTree>
    <p:extLst>
      <p:ext uri="{BB962C8B-B14F-4D97-AF65-F5344CB8AC3E}">
        <p14:creationId xmlns:p14="http://schemas.microsoft.com/office/powerpoint/2010/main" val="2534024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A9AD7BD4-D624-45FC-9B80-705E1369F867}"/>
              </a:ext>
            </a:extLst>
          </p:cNvPr>
          <p:cNvSpPr>
            <a:spLocks noGrp="1"/>
          </p:cNvSpPr>
          <p:nvPr>
            <p:ph idx="1"/>
          </p:nvPr>
        </p:nvSpPr>
        <p:spPr/>
        <p:txBody>
          <a:bodyPr>
            <a:normAutofit fontScale="62500" lnSpcReduction="20000"/>
          </a:bodyPr>
          <a:lstStyle/>
          <a:p>
            <a:r>
              <a:rPr lang="fi-FI" b="1" dirty="0"/>
              <a:t>Kyllä, kuvaile tilannetta:</a:t>
            </a:r>
          </a:p>
          <a:p>
            <a:pPr marL="285750" indent="-285750">
              <a:buFont typeface="Arial" panose="020B0604020202020204" pitchFamily="34" charset="0"/>
              <a:buChar char="•"/>
            </a:pPr>
            <a:r>
              <a:rPr lang="fi-FI" dirty="0"/>
              <a:t>Satunnaisiin vuoroihin pyytämällä saatu työntekijä.</a:t>
            </a:r>
          </a:p>
          <a:p>
            <a:pPr marL="285750" indent="-285750">
              <a:buFont typeface="Arial" panose="020B0604020202020204" pitchFamily="34" charset="0"/>
              <a:buChar char="•"/>
            </a:pPr>
            <a:r>
              <a:rPr lang="fi-FI" dirty="0"/>
              <a:t>Toisen osaston hoitajat auttavat tarvittaessa omien töidensä ohella.</a:t>
            </a:r>
          </a:p>
          <a:p>
            <a:pPr marL="285750" indent="-285750">
              <a:buFont typeface="Arial" panose="020B0604020202020204" pitchFamily="34" charset="0"/>
              <a:buChar char="•"/>
            </a:pPr>
            <a:r>
              <a:rPr lang="fi-FI" dirty="0"/>
              <a:t>Yövuoroon lisätään toinen hoitaja, ei muuten.</a:t>
            </a:r>
          </a:p>
          <a:p>
            <a:pPr marL="285750" indent="-285750">
              <a:buFont typeface="Arial" panose="020B0604020202020204" pitchFamily="34" charset="0"/>
              <a:buChar char="•"/>
            </a:pPr>
            <a:r>
              <a:rPr lang="fi-FI" dirty="0"/>
              <a:t>Saattohoitotilanteisiin saadaan lisäyökkö useimmiten vain, jos arvioidaan olevan kyse viimeisestä yöstä. </a:t>
            </a:r>
          </a:p>
          <a:p>
            <a:pPr marL="285750" indent="-285750">
              <a:buFont typeface="Arial" panose="020B0604020202020204" pitchFamily="34" charset="0"/>
              <a:buChar char="•"/>
            </a:pPr>
            <a:r>
              <a:rPr lang="fi-FI" dirty="0"/>
              <a:t>Huomioon otetaan siis lähinnä vainajan laittoon tarvittava apu, ei vainajan viimeisten hetkien huomioiminen. Hyvinkin kivuliaalta saattohoitopotilaalta voidaan evätä oikeus lisäyökköön. Päivävuoroihin ei ylimääräistä henkilökuntaa saada koskaan saattohoitotilanteissa, vaikka hoitajan läsnäoloon asukkaan vierellä ei ole sen enempää aikaa kuin yölläkään.</a:t>
            </a:r>
          </a:p>
          <a:p>
            <a:pPr marL="285750" indent="-285750">
              <a:buFont typeface="Arial" panose="020B0604020202020204" pitchFamily="34" charset="0"/>
              <a:buChar char="•"/>
            </a:pPr>
            <a:r>
              <a:rPr lang="fi-FI" dirty="0"/>
              <a:t>Yleensä saadaan yhteen vuoroon per vuorokausi, aina ei saada sijaista.</a:t>
            </a:r>
          </a:p>
          <a:p>
            <a:pPr marL="285750" indent="-285750">
              <a:buFont typeface="Arial" panose="020B0604020202020204" pitchFamily="34" charset="0"/>
              <a:buChar char="•"/>
            </a:pPr>
            <a:r>
              <a:rPr lang="fi-FI" dirty="0"/>
              <a:t>Jos itse työntekijät ymmärtävät apua pyytää, esimieheltä kyllä lupa pyytää apua työvuoroon tarvittaessa.</a:t>
            </a:r>
          </a:p>
          <a:p>
            <a:pPr marL="285750" indent="-285750">
              <a:buFont typeface="Arial" panose="020B0604020202020204" pitchFamily="34" charset="0"/>
              <a:buChar char="•"/>
            </a:pPr>
            <a:r>
              <a:rPr lang="fi-FI" dirty="0"/>
              <a:t>Ylimääräinen hoitaja vuoroon usein vasta juuri ennen kuolemaa.</a:t>
            </a:r>
          </a:p>
          <a:p>
            <a:pPr marL="285750" indent="-285750">
              <a:buFont typeface="Arial" panose="020B0604020202020204" pitchFamily="34" charset="0"/>
              <a:buChar char="•"/>
            </a:pPr>
            <a:r>
              <a:rPr lang="fi-FI" dirty="0"/>
              <a:t>vain yöksi mahdollisuus ylimääräiseen yöhoitajaan koska yössä työskennellään yksin mutta päivisin ei ylimääräistä hoitajaa saa ja yöksikin hankala saada sijaisia joten usein henkilökunta suostuu työvuorovaihdoksilla/joustoilla saattohoidon suorittamaan</a:t>
            </a:r>
          </a:p>
          <a:p>
            <a:pPr marL="285750" indent="-285750">
              <a:buFont typeface="Arial" panose="020B0604020202020204" pitchFamily="34" charset="0"/>
              <a:buChar char="•"/>
            </a:pPr>
            <a:r>
              <a:rPr lang="fi-FI" dirty="0"/>
              <a:t>joskus saattohoidon viimeisinä päivinä voi olla osan aikaa ylimääräinen työntekijä.</a:t>
            </a:r>
          </a:p>
          <a:p>
            <a:pPr marL="285750" indent="-285750">
              <a:buFont typeface="Arial" panose="020B0604020202020204" pitchFamily="34" charset="0"/>
              <a:buChar char="•"/>
            </a:pPr>
            <a:r>
              <a:rPr lang="fi-FI" dirty="0"/>
              <a:t>Vain yöksi mahdollisuus ylimääräiseen yöhoitajaan, koska yössä työskennellään yksin mutta päivisin ei ylimääräistä hoitajaa saa ja yöksikin hankala saada sijaisia joten usein henkilökunta suostuu työvuorovaihdoksilla/joustoilla saattohoidon suorittamaan.</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endParaRPr lang="fi-FI" dirty="0"/>
          </a:p>
          <a:p>
            <a:pPr marL="285750" indent="-285750">
              <a:buFont typeface="Arial" panose="020B0604020202020204" pitchFamily="34" charset="0"/>
              <a:buChar char="•"/>
            </a:pPr>
            <a:endParaRPr lang="fi-FI" dirty="0"/>
          </a:p>
        </p:txBody>
      </p:sp>
      <p:sp>
        <p:nvSpPr>
          <p:cNvPr id="4" name="Otsikko 1">
            <a:extLst>
              <a:ext uri="{FF2B5EF4-FFF2-40B4-BE49-F238E27FC236}">
                <a16:creationId xmlns:a16="http://schemas.microsoft.com/office/drawing/2014/main" id="{1AAABDD4-0050-4285-92B9-913117C3AAC1}"/>
              </a:ext>
            </a:extLst>
          </p:cNvPr>
          <p:cNvSpPr>
            <a:spLocks noGrp="1"/>
          </p:cNvSpPr>
          <p:nvPr>
            <p:ph type="title"/>
          </p:nvPr>
        </p:nvSpPr>
        <p:spPr/>
        <p:txBody>
          <a:bodyPr>
            <a:normAutofit fontScale="90000"/>
          </a:bodyPr>
          <a:lstStyle/>
          <a:p>
            <a:r>
              <a:rPr lang="fi-FI" sz="2800" dirty="0"/>
              <a:t>Otetaanko henkilöstömitoituksessa huomioon saattohoitotilanteet (saadaan esimerkiksi tarvittaessa lisää henkilökuntaa)?</a:t>
            </a:r>
          </a:p>
        </p:txBody>
      </p:sp>
    </p:spTree>
    <p:extLst>
      <p:ext uri="{BB962C8B-B14F-4D97-AF65-F5344CB8AC3E}">
        <p14:creationId xmlns:p14="http://schemas.microsoft.com/office/powerpoint/2010/main" val="1837734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b="1" dirty="0"/>
              <a:t>Yksikön toimiala, jolla työskentelet</a:t>
            </a:r>
          </a:p>
        </p:txBody>
      </p:sp>
      <p:sp>
        <p:nvSpPr>
          <p:cNvPr id="4" name="Date Placeholder 3"/>
          <p:cNvSpPr>
            <a:spLocks noGrp="1"/>
          </p:cNvSpPr>
          <p:nvPr>
            <p:ph type="dt" sz="half" idx="2"/>
          </p:nvPr>
        </p:nvSpPr>
        <p:spPr/>
        <p:txBody>
          <a:bodyPr/>
          <a:lstStyle/>
          <a:p>
            <a:fld id="{2B38A172-7371-8D46-831F-2B224DED7F5B}" type="datetime3">
              <a:rPr lang="fi-FI" smtClean="0"/>
              <a:t>29/1/19</a:t>
            </a:fld>
            <a:endParaRPr lang="en-US" dirty="0"/>
          </a:p>
        </p:txBody>
      </p:sp>
      <p:sp>
        <p:nvSpPr>
          <p:cNvPr id="5" name="Slide Number Placeholder 4"/>
          <p:cNvSpPr>
            <a:spLocks noGrp="1"/>
          </p:cNvSpPr>
          <p:nvPr>
            <p:ph type="sldNum" sz="quarter" idx="4"/>
          </p:nvPr>
        </p:nvSpPr>
        <p:spPr/>
        <p:txBody>
          <a:bodyPr/>
          <a:lstStyle/>
          <a:p>
            <a:fld id="{586572C9-1685-854F-9818-C767E6BAB69A}" type="slidenum">
              <a:rPr lang="en-US" smtClean="0"/>
              <a:t>2</a:t>
            </a:fld>
            <a:endParaRPr lang="en-US" dirty="0"/>
          </a:p>
        </p:txBody>
      </p:sp>
      <p:pic>
        <p:nvPicPr>
          <p:cNvPr id="9" name="Kuva 8">
            <a:extLst>
              <a:ext uri="{FF2B5EF4-FFF2-40B4-BE49-F238E27FC236}">
                <a16:creationId xmlns:a16="http://schemas.microsoft.com/office/drawing/2014/main" id="{1DB74CB2-8838-4B0A-AE2C-2BAB7E4166D1}"/>
              </a:ext>
            </a:extLst>
          </p:cNvPr>
          <p:cNvPicPr/>
          <p:nvPr/>
        </p:nvPicPr>
        <p:blipFill>
          <a:blip r:embed="rId2"/>
          <a:stretch>
            <a:fillRect/>
          </a:stretch>
        </p:blipFill>
        <p:spPr>
          <a:xfrm>
            <a:off x="921488" y="1389540"/>
            <a:ext cx="4557824" cy="2920189"/>
          </a:xfrm>
          <a:prstGeom prst="rect">
            <a:avLst/>
          </a:prstGeom>
        </p:spPr>
      </p:pic>
      <p:graphicFrame>
        <p:nvGraphicFramePr>
          <p:cNvPr id="3" name="Taulukko 2">
            <a:extLst>
              <a:ext uri="{FF2B5EF4-FFF2-40B4-BE49-F238E27FC236}">
                <a16:creationId xmlns:a16="http://schemas.microsoft.com/office/drawing/2014/main" id="{592AACDD-F261-47CB-9D91-272B0A65DAB1}"/>
              </a:ext>
            </a:extLst>
          </p:cNvPr>
          <p:cNvGraphicFramePr>
            <a:graphicFrameLocks noGrp="1"/>
          </p:cNvGraphicFramePr>
          <p:nvPr>
            <p:extLst>
              <p:ext uri="{D42A27DB-BD31-4B8C-83A1-F6EECF244321}">
                <p14:modId xmlns:p14="http://schemas.microsoft.com/office/powerpoint/2010/main" val="335643193"/>
              </p:ext>
            </p:extLst>
          </p:nvPr>
        </p:nvGraphicFramePr>
        <p:xfrm>
          <a:off x="5872994" y="1840374"/>
          <a:ext cx="2541801" cy="2264772"/>
        </p:xfrm>
        <a:graphic>
          <a:graphicData uri="http://schemas.openxmlformats.org/drawingml/2006/table">
            <a:tbl>
              <a:tblPr firstRow="1" firstCol="1" bandRow="1">
                <a:tableStyleId>{5C22544A-7EE6-4342-B048-85BDC9FD1C3A}</a:tableStyleId>
              </a:tblPr>
              <a:tblGrid>
                <a:gridCol w="1390120">
                  <a:extLst>
                    <a:ext uri="{9D8B030D-6E8A-4147-A177-3AD203B41FA5}">
                      <a16:colId xmlns:a16="http://schemas.microsoft.com/office/drawing/2014/main" val="1854389639"/>
                    </a:ext>
                  </a:extLst>
                </a:gridCol>
                <a:gridCol w="497711">
                  <a:extLst>
                    <a:ext uri="{9D8B030D-6E8A-4147-A177-3AD203B41FA5}">
                      <a16:colId xmlns:a16="http://schemas.microsoft.com/office/drawing/2014/main" val="2604231431"/>
                    </a:ext>
                  </a:extLst>
                </a:gridCol>
                <a:gridCol w="653970">
                  <a:extLst>
                    <a:ext uri="{9D8B030D-6E8A-4147-A177-3AD203B41FA5}">
                      <a16:colId xmlns:a16="http://schemas.microsoft.com/office/drawing/2014/main" val="2107639859"/>
                    </a:ext>
                  </a:extLst>
                </a:gridCol>
              </a:tblGrid>
              <a:tr h="192813">
                <a:tc>
                  <a:txBody>
                    <a:bodyPr/>
                    <a:lstStyle/>
                    <a:p>
                      <a:pPr algn="ctr">
                        <a:spcAft>
                          <a:spcPts val="0"/>
                        </a:spcAft>
                      </a:pPr>
                      <a:r>
                        <a:rPr lang="fi-FI" sz="1400" dirty="0">
                          <a:effectLst/>
                        </a:rPr>
                        <a:t> </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dirty="0">
                          <a:effectLst/>
                        </a:rPr>
                        <a:t>n</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Prosentti</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640845927"/>
                  </a:ext>
                </a:extLst>
              </a:tr>
              <a:tr h="385626">
                <a:tc>
                  <a:txBody>
                    <a:bodyPr/>
                    <a:lstStyle/>
                    <a:p>
                      <a:pPr algn="ctr">
                        <a:spcAft>
                          <a:spcPts val="0"/>
                        </a:spcAft>
                      </a:pPr>
                      <a:r>
                        <a:rPr lang="fi-FI" sz="1400">
                          <a:effectLst/>
                        </a:rPr>
                        <a:t>lastensuojelu</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2</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0,69%</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13784628"/>
                  </a:ext>
                </a:extLst>
              </a:tr>
              <a:tr h="385626">
                <a:tc>
                  <a:txBody>
                    <a:bodyPr/>
                    <a:lstStyle/>
                    <a:p>
                      <a:pPr algn="ctr">
                        <a:spcAft>
                          <a:spcPts val="0"/>
                        </a:spcAft>
                      </a:pPr>
                      <a:r>
                        <a:rPr lang="fi-FI" sz="1400">
                          <a:effectLst/>
                        </a:rPr>
                        <a:t>mielenterveys</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dirty="0">
                          <a:effectLst/>
                        </a:rPr>
                        <a:t>53</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18,34%</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880641628"/>
                  </a:ext>
                </a:extLst>
              </a:tr>
              <a:tr h="385626">
                <a:tc>
                  <a:txBody>
                    <a:bodyPr/>
                    <a:lstStyle/>
                    <a:p>
                      <a:pPr algn="ctr">
                        <a:spcAft>
                          <a:spcPts val="0"/>
                        </a:spcAft>
                      </a:pPr>
                      <a:r>
                        <a:rPr lang="fi-FI" sz="1400">
                          <a:effectLst/>
                        </a:rPr>
                        <a:t>vammaispalvelu</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17</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5,88%</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329936321"/>
                  </a:ext>
                </a:extLst>
              </a:tr>
              <a:tr h="385626">
                <a:tc>
                  <a:txBody>
                    <a:bodyPr/>
                    <a:lstStyle/>
                    <a:p>
                      <a:pPr algn="ctr">
                        <a:spcAft>
                          <a:spcPts val="0"/>
                        </a:spcAft>
                      </a:pPr>
                      <a:r>
                        <a:rPr lang="fi-FI" sz="1400">
                          <a:effectLst/>
                        </a:rPr>
                        <a:t>vanhuspalvelu</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214</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74,05%</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678949966"/>
                  </a:ext>
                </a:extLst>
              </a:tr>
              <a:tr h="192813">
                <a:tc>
                  <a:txBody>
                    <a:bodyPr/>
                    <a:lstStyle/>
                    <a:p>
                      <a:pPr algn="ctr">
                        <a:spcAft>
                          <a:spcPts val="0"/>
                        </a:spcAft>
                      </a:pPr>
                      <a:r>
                        <a:rPr lang="fi-FI" sz="1400">
                          <a:effectLst/>
                        </a:rPr>
                        <a:t>muu, mikä</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14</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dirty="0">
                          <a:effectLst/>
                        </a:rPr>
                        <a:t>4,84%</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59833552"/>
                  </a:ext>
                </a:extLst>
              </a:tr>
            </a:tbl>
          </a:graphicData>
        </a:graphic>
      </p:graphicFrame>
    </p:spTree>
    <p:extLst>
      <p:ext uri="{BB962C8B-B14F-4D97-AF65-F5344CB8AC3E}">
        <p14:creationId xmlns:p14="http://schemas.microsoft.com/office/powerpoint/2010/main" val="1904209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7242732-3926-4344-983B-14892F802010}"/>
              </a:ext>
            </a:extLst>
          </p:cNvPr>
          <p:cNvSpPr>
            <a:spLocks noGrp="1"/>
          </p:cNvSpPr>
          <p:nvPr>
            <p:ph type="title"/>
          </p:nvPr>
        </p:nvSpPr>
        <p:spPr>
          <a:xfrm>
            <a:off x="914600" y="449519"/>
            <a:ext cx="7200899" cy="594911"/>
          </a:xfrm>
        </p:spPr>
        <p:txBody>
          <a:bodyPr>
            <a:normAutofit fontScale="90000"/>
          </a:bodyPr>
          <a:lstStyle/>
          <a:p>
            <a:br>
              <a:rPr lang="fi-FI" sz="2025" dirty="0"/>
            </a:br>
            <a:br>
              <a:rPr lang="fi-FI" sz="2025" dirty="0"/>
            </a:br>
            <a:r>
              <a:rPr lang="fi-FI" sz="2700" dirty="0"/>
              <a:t>Onko työpaikallasi viimeisen kuuden kuukauden aikana ollut tilanteita, joissa potilasturvallisuus on mielestäsi vaarantunut?</a:t>
            </a:r>
            <a:br>
              <a:rPr lang="fi-FI" sz="2700" dirty="0"/>
            </a:br>
            <a:br>
              <a:rPr lang="fi-FI" dirty="0"/>
            </a:br>
            <a:endParaRPr lang="fi-FI" dirty="0"/>
          </a:p>
        </p:txBody>
      </p:sp>
      <p:sp>
        <p:nvSpPr>
          <p:cNvPr id="3" name="Sisällön paikkamerkki 2">
            <a:extLst>
              <a:ext uri="{FF2B5EF4-FFF2-40B4-BE49-F238E27FC236}">
                <a16:creationId xmlns:a16="http://schemas.microsoft.com/office/drawing/2014/main" id="{7CB594C6-05B6-4384-B88D-EB9391ADE432}"/>
              </a:ext>
            </a:extLst>
          </p:cNvPr>
          <p:cNvSpPr>
            <a:spLocks noGrp="1"/>
          </p:cNvSpPr>
          <p:nvPr>
            <p:ph idx="1"/>
          </p:nvPr>
        </p:nvSpPr>
        <p:spPr>
          <a:xfrm>
            <a:off x="914600" y="859316"/>
            <a:ext cx="7886700" cy="3683263"/>
          </a:xfrm>
        </p:spPr>
        <p:txBody>
          <a:bodyPr>
            <a:normAutofit/>
          </a:bodyPr>
          <a:lstStyle/>
          <a:p>
            <a:endParaRPr lang="fi-FI" dirty="0"/>
          </a:p>
          <a:p>
            <a:endParaRPr lang="fi-FI" dirty="0"/>
          </a:p>
        </p:txBody>
      </p:sp>
      <p:sp>
        <p:nvSpPr>
          <p:cNvPr id="4" name="Dian numeron paikkamerkki 3">
            <a:extLst>
              <a:ext uri="{FF2B5EF4-FFF2-40B4-BE49-F238E27FC236}">
                <a16:creationId xmlns:a16="http://schemas.microsoft.com/office/drawing/2014/main" id="{9782D4B6-07CA-4FBD-B888-D776EBCF6F76}"/>
              </a:ext>
            </a:extLst>
          </p:cNvPr>
          <p:cNvSpPr>
            <a:spLocks noGrp="1"/>
          </p:cNvSpPr>
          <p:nvPr>
            <p:ph type="sldNum" sz="quarter" idx="4"/>
          </p:nvPr>
        </p:nvSpPr>
        <p:spPr/>
        <p:txBody>
          <a:bodyPr/>
          <a:lstStyle/>
          <a:p>
            <a:fld id="{586572C9-1685-854F-9818-C767E6BAB69A}" type="slidenum">
              <a:rPr lang="en-US" smtClean="0"/>
              <a:t>20</a:t>
            </a:fld>
            <a:endParaRPr lang="en-US" dirty="0"/>
          </a:p>
        </p:txBody>
      </p:sp>
      <p:sp>
        <p:nvSpPr>
          <p:cNvPr id="5" name="Päivämäärän paikkamerkki 4">
            <a:extLst>
              <a:ext uri="{FF2B5EF4-FFF2-40B4-BE49-F238E27FC236}">
                <a16:creationId xmlns:a16="http://schemas.microsoft.com/office/drawing/2014/main" id="{42A2410E-12DC-475D-8CB1-3A759426289C}"/>
              </a:ext>
            </a:extLst>
          </p:cNvPr>
          <p:cNvSpPr>
            <a:spLocks noGrp="1"/>
          </p:cNvSpPr>
          <p:nvPr>
            <p:ph type="dt" sz="half" idx="2"/>
          </p:nvPr>
        </p:nvSpPr>
        <p:spPr/>
        <p:txBody>
          <a:bodyPr/>
          <a:lstStyle/>
          <a:p>
            <a:fld id="{308AB850-9F7C-F948-A01A-7B7C71F76D7D}" type="datetime3">
              <a:rPr lang="fi-FI" smtClean="0"/>
              <a:t>29/1/19</a:t>
            </a:fld>
            <a:endParaRPr lang="en-US" dirty="0"/>
          </a:p>
        </p:txBody>
      </p:sp>
      <p:pic>
        <p:nvPicPr>
          <p:cNvPr id="6" name="Kuva 5">
            <a:extLst>
              <a:ext uri="{FF2B5EF4-FFF2-40B4-BE49-F238E27FC236}">
                <a16:creationId xmlns:a16="http://schemas.microsoft.com/office/drawing/2014/main" id="{9A9A9798-3B6B-4CE9-9849-82D918A8F297}"/>
              </a:ext>
            </a:extLst>
          </p:cNvPr>
          <p:cNvPicPr/>
          <p:nvPr/>
        </p:nvPicPr>
        <p:blipFill>
          <a:blip r:embed="rId2"/>
          <a:stretch>
            <a:fillRect/>
          </a:stretch>
        </p:blipFill>
        <p:spPr>
          <a:xfrm>
            <a:off x="1155404" y="1370410"/>
            <a:ext cx="6183275" cy="3323571"/>
          </a:xfrm>
          <a:prstGeom prst="rect">
            <a:avLst/>
          </a:prstGeom>
        </p:spPr>
      </p:pic>
    </p:spTree>
    <p:extLst>
      <p:ext uri="{BB962C8B-B14F-4D97-AF65-F5344CB8AC3E}">
        <p14:creationId xmlns:p14="http://schemas.microsoft.com/office/powerpoint/2010/main" val="307492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7FBF5B7-0AF8-4061-A84E-0E339873AAA4}"/>
              </a:ext>
            </a:extLst>
          </p:cNvPr>
          <p:cNvSpPr>
            <a:spLocks noGrp="1"/>
          </p:cNvSpPr>
          <p:nvPr>
            <p:ph type="title"/>
          </p:nvPr>
        </p:nvSpPr>
        <p:spPr>
          <a:xfrm>
            <a:off x="684307" y="327687"/>
            <a:ext cx="7305262" cy="647700"/>
          </a:xfrm>
        </p:spPr>
        <p:txBody>
          <a:bodyPr>
            <a:noAutofit/>
          </a:bodyPr>
          <a:lstStyle/>
          <a:p>
            <a:r>
              <a:rPr lang="fi-FI" sz="2400" dirty="0"/>
              <a:t>Vastaajista 56% kertoo potilasturvallisuuden vaarantuneen kuluneen 6 kk aikana</a:t>
            </a:r>
          </a:p>
        </p:txBody>
      </p:sp>
      <p:sp>
        <p:nvSpPr>
          <p:cNvPr id="3" name="Sisällön paikkamerkki 2">
            <a:extLst>
              <a:ext uri="{FF2B5EF4-FFF2-40B4-BE49-F238E27FC236}">
                <a16:creationId xmlns:a16="http://schemas.microsoft.com/office/drawing/2014/main" id="{89DA452C-EFBE-47E1-8DEA-98BBA6355B69}"/>
              </a:ext>
            </a:extLst>
          </p:cNvPr>
          <p:cNvSpPr>
            <a:spLocks noGrp="1"/>
          </p:cNvSpPr>
          <p:nvPr>
            <p:ph idx="1"/>
          </p:nvPr>
        </p:nvSpPr>
        <p:spPr>
          <a:xfrm>
            <a:off x="684307" y="1160285"/>
            <a:ext cx="7886700" cy="3655528"/>
          </a:xfrm>
        </p:spPr>
        <p:txBody>
          <a:bodyPr>
            <a:normAutofit fontScale="85000" lnSpcReduction="20000"/>
          </a:bodyPr>
          <a:lstStyle/>
          <a:p>
            <a:pPr marL="285750" indent="-285750">
              <a:buFont typeface="Arial" panose="020B0604020202020204" pitchFamily="34" charset="0"/>
              <a:buChar char="•"/>
            </a:pPr>
            <a:r>
              <a:rPr lang="fi-FI" dirty="0"/>
              <a:t>Ei ole ollut riittävästi henkilökuntaa työvuorossa.</a:t>
            </a:r>
          </a:p>
          <a:p>
            <a:pPr marL="285750" indent="-285750">
              <a:buFont typeface="Arial" panose="020B0604020202020204" pitchFamily="34" charset="0"/>
              <a:buChar char="•"/>
            </a:pPr>
            <a:r>
              <a:rPr lang="fi-FI" dirty="0"/>
              <a:t>Sijainen, jolla on erittäin huono muisti, on vaarantanut potilasturvallisuuden useasti. Hän ei muista 3kk jälkeen asukkaiden nimiä tai kuinka heitä hoidetaan tai mitä apuvälineitä on käytössä.</a:t>
            </a:r>
          </a:p>
          <a:p>
            <a:pPr marL="285750" indent="-285750">
              <a:buFont typeface="Arial" panose="020B0604020202020204" pitchFamily="34" charset="0"/>
              <a:buChar char="•"/>
            </a:pPr>
            <a:r>
              <a:rPr lang="fi-FI" dirty="0"/>
              <a:t>Jaetaan vääriä lääkkeitä ihmisille. Yövuoroissa 32 asukasta 1 hoitajan varassa 2 lukitussa osastossa. Sattuu ja tapahtuu kaiken laista.</a:t>
            </a:r>
          </a:p>
          <a:p>
            <a:pPr marL="285750" indent="-285750">
              <a:buFont typeface="Arial" panose="020B0604020202020204" pitchFamily="34" charset="0"/>
              <a:buChar char="•"/>
            </a:pPr>
            <a:r>
              <a:rPr lang="fi-FI" dirty="0"/>
              <a:t>Sijaisten tekemät lääkevirheet kun eivät tiedä asukkaiden nimiä.</a:t>
            </a:r>
          </a:p>
          <a:p>
            <a:pPr marL="285750" indent="-285750">
              <a:buFont typeface="Arial" panose="020B0604020202020204" pitchFamily="34" charset="0"/>
              <a:buChar char="•"/>
            </a:pPr>
            <a:r>
              <a:rPr lang="fi-FI" dirty="0"/>
              <a:t>Kiire hirmuinen, asioita pakko hoitaa ulkomuistista, varmisteluun ei aikaa.</a:t>
            </a:r>
          </a:p>
          <a:p>
            <a:pPr marL="285750" indent="-285750">
              <a:buFont typeface="Arial" panose="020B0604020202020204" pitchFamily="34" charset="0"/>
              <a:buChar char="•"/>
            </a:pPr>
            <a:r>
              <a:rPr lang="fi-FI" dirty="0"/>
              <a:t>Esim. se, kun kouluttamattomia on lähes joka vuorossa, jopa yövuoroissa vaikka ei todellakaan saisi olla.</a:t>
            </a:r>
          </a:p>
          <a:p>
            <a:pPr marL="285750" indent="-285750">
              <a:buFont typeface="Arial" panose="020B0604020202020204" pitchFamily="34" charset="0"/>
              <a:buChar char="•"/>
            </a:pPr>
            <a:r>
              <a:rPr lang="fi-FI" dirty="0"/>
              <a:t>Välillä on hoidettu 19(joista 10 kahden hoidettavaa) muistisairasta asukasta kahden hoitajan voimin.</a:t>
            </a:r>
          </a:p>
          <a:p>
            <a:pPr marL="285750" indent="-285750">
              <a:buFont typeface="Arial" panose="020B0604020202020204" pitchFamily="34" charset="0"/>
              <a:buChar char="•"/>
            </a:pPr>
            <a:r>
              <a:rPr lang="fi-FI" dirty="0"/>
              <a:t>Perehdytys on vajaaksi jäänyt.</a:t>
            </a:r>
          </a:p>
          <a:p>
            <a:pPr marL="285750" indent="-285750">
              <a:buFont typeface="Arial" panose="020B0604020202020204" pitchFamily="34" charset="0"/>
              <a:buChar char="•"/>
            </a:pPr>
            <a:r>
              <a:rPr lang="fi-FI" dirty="0"/>
              <a:t>Kovin usein kun on vajaa henkilöstö niin työt joutuu tekemään kovin kiireellä kun sijaisia ei saada ja kukaan ei jää tuplavuoroon. Myös kesän miehitys oli järkyttävä, joten ihmeellistä miksei enempää virheitä sattunut</a:t>
            </a:r>
          </a:p>
          <a:p>
            <a:pPr marL="285750" indent="-285750">
              <a:buFont typeface="Arial" panose="020B0604020202020204" pitchFamily="34" charset="0"/>
              <a:buChar char="•"/>
            </a:pPr>
            <a:r>
              <a:rPr lang="fi-FI" dirty="0"/>
              <a:t>Henkilökuntaan otettu kouluttamattomia kiire apuun</a:t>
            </a:r>
          </a:p>
          <a:p>
            <a:endParaRPr lang="fi-FI" dirty="0"/>
          </a:p>
          <a:p>
            <a:endParaRPr lang="fi-FI" dirty="0"/>
          </a:p>
          <a:p>
            <a:endParaRPr lang="fi-FI" dirty="0"/>
          </a:p>
          <a:p>
            <a:endParaRPr lang="fi-FI" dirty="0"/>
          </a:p>
          <a:p>
            <a:endParaRPr lang="fi-FI" dirty="0"/>
          </a:p>
          <a:p>
            <a:endParaRPr lang="fi-FI" dirty="0"/>
          </a:p>
        </p:txBody>
      </p:sp>
      <p:sp>
        <p:nvSpPr>
          <p:cNvPr id="4" name="Dian numeron paikkamerkki 3">
            <a:extLst>
              <a:ext uri="{FF2B5EF4-FFF2-40B4-BE49-F238E27FC236}">
                <a16:creationId xmlns:a16="http://schemas.microsoft.com/office/drawing/2014/main" id="{9AA8E1B5-1845-4FC6-88F5-6A8CDE6DEC7A}"/>
              </a:ext>
            </a:extLst>
          </p:cNvPr>
          <p:cNvSpPr>
            <a:spLocks noGrp="1"/>
          </p:cNvSpPr>
          <p:nvPr>
            <p:ph type="sldNum" sz="quarter" idx="4"/>
          </p:nvPr>
        </p:nvSpPr>
        <p:spPr/>
        <p:txBody>
          <a:bodyPr/>
          <a:lstStyle/>
          <a:p>
            <a:fld id="{586572C9-1685-854F-9818-C767E6BAB69A}" type="slidenum">
              <a:rPr lang="en-US" smtClean="0"/>
              <a:t>21</a:t>
            </a:fld>
            <a:endParaRPr lang="en-US" dirty="0"/>
          </a:p>
        </p:txBody>
      </p:sp>
      <p:sp>
        <p:nvSpPr>
          <p:cNvPr id="5" name="Päivämäärän paikkamerkki 4">
            <a:extLst>
              <a:ext uri="{FF2B5EF4-FFF2-40B4-BE49-F238E27FC236}">
                <a16:creationId xmlns:a16="http://schemas.microsoft.com/office/drawing/2014/main" id="{351F1EA5-7C6F-44D9-A086-8906BDAFCC5C}"/>
              </a:ext>
            </a:extLst>
          </p:cNvPr>
          <p:cNvSpPr>
            <a:spLocks noGrp="1"/>
          </p:cNvSpPr>
          <p:nvPr>
            <p:ph type="dt" sz="half" idx="2"/>
          </p:nvPr>
        </p:nvSpPr>
        <p:spPr/>
        <p:txBody>
          <a:bodyPr/>
          <a:lstStyle/>
          <a:p>
            <a:fld id="{308AB850-9F7C-F948-A01A-7B7C71F76D7D}" type="datetime3">
              <a:rPr lang="fi-FI" smtClean="0"/>
              <a:t>29/1/19</a:t>
            </a:fld>
            <a:endParaRPr lang="en-US" dirty="0"/>
          </a:p>
        </p:txBody>
      </p:sp>
    </p:spTree>
    <p:extLst>
      <p:ext uri="{BB962C8B-B14F-4D97-AF65-F5344CB8AC3E}">
        <p14:creationId xmlns:p14="http://schemas.microsoft.com/office/powerpoint/2010/main" val="35980869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EA13C61-2AD7-4F4B-A01C-477E32BA9698}"/>
              </a:ext>
            </a:extLst>
          </p:cNvPr>
          <p:cNvSpPr>
            <a:spLocks noGrp="1"/>
          </p:cNvSpPr>
          <p:nvPr>
            <p:ph type="title"/>
          </p:nvPr>
        </p:nvSpPr>
        <p:spPr/>
        <p:txBody>
          <a:bodyPr>
            <a:normAutofit fontScale="90000"/>
          </a:bodyPr>
          <a:lstStyle/>
          <a:p>
            <a:r>
              <a:rPr lang="fi-FI" dirty="0"/>
              <a:t>Vastaajista 56% kertoo potilasturvallisuuden vaarantuneen kuluneen 6 kk aikana</a:t>
            </a:r>
          </a:p>
        </p:txBody>
      </p:sp>
      <p:sp>
        <p:nvSpPr>
          <p:cNvPr id="3" name="Sisällön paikkamerkki 2">
            <a:extLst>
              <a:ext uri="{FF2B5EF4-FFF2-40B4-BE49-F238E27FC236}">
                <a16:creationId xmlns:a16="http://schemas.microsoft.com/office/drawing/2014/main" id="{65FD2097-661F-4047-AC8B-AF5DC6FB0538}"/>
              </a:ext>
            </a:extLst>
          </p:cNvPr>
          <p:cNvSpPr>
            <a:spLocks noGrp="1"/>
          </p:cNvSpPr>
          <p:nvPr>
            <p:ph idx="1"/>
          </p:nvPr>
        </p:nvSpPr>
        <p:spPr/>
        <p:txBody>
          <a:bodyPr>
            <a:normAutofit fontScale="77500" lnSpcReduction="20000"/>
          </a:bodyPr>
          <a:lstStyle/>
          <a:p>
            <a:pPr marL="285750" indent="-285750">
              <a:buFont typeface="Arial" panose="020B0604020202020204" pitchFamily="34" charset="0"/>
              <a:buChar char="•"/>
            </a:pPr>
            <a:r>
              <a:rPr lang="fi-FI" dirty="0"/>
              <a:t>15 paikkainen palvelukoti, lähes kaikki asukkaat muistisairaita ja kahden hoitajan avustettavia/hoidettavia, syötettäviä, vahdittavia, osa liikkuvia. Joka sunnuntai hoitaja on 45 minuuttia asukkaiden kanssa yksin. Toinen aamuvuorolainen lähtee klo 13.15 ja iltavuorolaiset tulevat klo 14.</a:t>
            </a:r>
          </a:p>
          <a:p>
            <a:pPr marL="285750" indent="-285750">
              <a:buFont typeface="Arial" panose="020B0604020202020204" pitchFamily="34" charset="0"/>
              <a:buChar char="•"/>
            </a:pPr>
            <a:r>
              <a:rPr lang="fi-FI" dirty="0"/>
              <a:t>Viikonloppuna ryhmäkodissa on vain yksi työntekijä 1h ajan ennen kun toinen tulee.</a:t>
            </a:r>
          </a:p>
          <a:p>
            <a:pPr marL="285750" indent="-285750">
              <a:buFont typeface="Arial" panose="020B0604020202020204" pitchFamily="34" charset="0"/>
              <a:buChar char="•"/>
            </a:pPr>
            <a:r>
              <a:rPr lang="fi-FI" dirty="0"/>
              <a:t>Olemme keittiössä töissä ja asukkaat yksin. Myös </a:t>
            </a:r>
            <a:r>
              <a:rPr lang="fi-FI" dirty="0" err="1"/>
              <a:t>agressiivisia</a:t>
            </a:r>
            <a:r>
              <a:rPr lang="fi-FI" dirty="0"/>
              <a:t> asukkaita joukossa.</a:t>
            </a:r>
          </a:p>
          <a:p>
            <a:pPr marL="285750" indent="-285750">
              <a:buFont typeface="Arial" panose="020B0604020202020204" pitchFamily="34" charset="0"/>
              <a:buChar char="•"/>
            </a:pPr>
            <a:r>
              <a:rPr lang="fi-FI" dirty="0"/>
              <a:t>Liian vähän henkilökuntaa ja asukkaat ns.oman onnensa nojassa. Yhteisissä tiloissa ristiriitatilanteita, väkivaltaa tai kaatumisia kun hoitajat asukashuoneissa hoitamassa vuoteessa olevia kahden autettavia ja vuorossa vain nämä kaksi hoitajaa.</a:t>
            </a:r>
          </a:p>
          <a:p>
            <a:pPr marL="285750" indent="-285750">
              <a:buFont typeface="Arial" panose="020B0604020202020204" pitchFamily="34" charset="0"/>
              <a:buChar char="•"/>
            </a:pPr>
            <a:r>
              <a:rPr lang="fi-FI" dirty="0"/>
              <a:t>Osa asukkaista </a:t>
            </a:r>
            <a:r>
              <a:rPr lang="fi-FI" dirty="0" err="1"/>
              <a:t>agressiivisia</a:t>
            </a:r>
            <a:r>
              <a:rPr lang="fi-FI" dirty="0"/>
              <a:t>. Esimiestä tämä ei kiinnostanut, vaikka asukkaat olisi sopineet paremmin </a:t>
            </a:r>
            <a:r>
              <a:rPr lang="fi-FI" dirty="0" err="1"/>
              <a:t>psykogeriatriseen</a:t>
            </a:r>
            <a:r>
              <a:rPr lang="fi-FI" dirty="0"/>
              <a:t> hoitokotiin, jossa nämä seikat osataan ottaa huomioon esim. koulutuksella ja henkilöstömäärällä.</a:t>
            </a:r>
          </a:p>
          <a:p>
            <a:pPr marL="285750" indent="-285750">
              <a:buFont typeface="Arial" panose="020B0604020202020204" pitchFamily="34" charset="0"/>
              <a:buChar char="•"/>
            </a:pPr>
            <a:r>
              <a:rPr lang="fi-FI" dirty="0"/>
              <a:t>Yksin yövuorossa ja kaksi osastoa.</a:t>
            </a:r>
          </a:p>
          <a:p>
            <a:pPr marL="285750" indent="-285750">
              <a:buFont typeface="Arial" panose="020B0604020202020204" pitchFamily="34" charset="0"/>
              <a:buChar char="•"/>
            </a:pPr>
            <a:r>
              <a:rPr lang="fi-FI" dirty="0"/>
              <a:t>Työvuorossa opiskelija, jolla ei ole lääkelupia. Sijaispula on kova.</a:t>
            </a:r>
          </a:p>
          <a:p>
            <a:pPr marL="285750" indent="-285750">
              <a:buFont typeface="Arial" panose="020B0604020202020204" pitchFamily="34" charset="0"/>
              <a:buChar char="•"/>
            </a:pPr>
            <a:r>
              <a:rPr lang="fi-FI" dirty="0"/>
              <a:t>Yksikössämme hoidetaan vaikeahoitoisia mielenterveys- ja päihdekuntoutujia. </a:t>
            </a:r>
            <a:r>
              <a:rPr lang="fi-FI" dirty="0" err="1"/>
              <a:t>Agressiivisuus</a:t>
            </a:r>
            <a:r>
              <a:rPr lang="fi-FI" dirty="0"/>
              <a:t> ja väkivalta on meillä jokapäiväistä. Viime perjantaina asukas heitti täyden kupin kahvia päälleni ja toinen asukas yritti tulla päälle ja uhkasi tappaa, onneksi oli lukittu portti välissä.</a:t>
            </a:r>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1122828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9FC5E8B-9032-4E5C-AD8E-FD19AEFD1064}"/>
              </a:ext>
            </a:extLst>
          </p:cNvPr>
          <p:cNvSpPr>
            <a:spLocks noGrp="1"/>
          </p:cNvSpPr>
          <p:nvPr>
            <p:ph type="title"/>
          </p:nvPr>
        </p:nvSpPr>
        <p:spPr/>
        <p:txBody>
          <a:bodyPr>
            <a:normAutofit fontScale="90000"/>
          </a:bodyPr>
          <a:lstStyle/>
          <a:p>
            <a:r>
              <a:rPr lang="fi-FI" dirty="0"/>
              <a:t>Vastaajista 56% kertoo potilasturvallisuuden vaarantuneen kuluneen 6 kk aikana</a:t>
            </a:r>
          </a:p>
        </p:txBody>
      </p:sp>
      <p:sp>
        <p:nvSpPr>
          <p:cNvPr id="3" name="Sisällön paikkamerkki 2">
            <a:extLst>
              <a:ext uri="{FF2B5EF4-FFF2-40B4-BE49-F238E27FC236}">
                <a16:creationId xmlns:a16="http://schemas.microsoft.com/office/drawing/2014/main" id="{8237B0D4-9A33-4FBE-AFA9-5A5BFF5D292D}"/>
              </a:ext>
            </a:extLst>
          </p:cNvPr>
          <p:cNvSpPr>
            <a:spLocks noGrp="1"/>
          </p:cNvSpPr>
          <p:nvPr>
            <p:ph idx="1"/>
          </p:nvPr>
        </p:nvSpPr>
        <p:spPr/>
        <p:txBody>
          <a:bodyPr>
            <a:normAutofit fontScale="77500" lnSpcReduction="20000"/>
          </a:bodyPr>
          <a:lstStyle/>
          <a:p>
            <a:pPr marL="285750" indent="-285750">
              <a:buFont typeface="Arial" panose="020B0604020202020204" pitchFamily="34" charset="0"/>
              <a:buChar char="•"/>
            </a:pPr>
            <a:r>
              <a:rPr lang="fi-FI" dirty="0"/>
              <a:t>Vuoroissa paljon uutta/epäpätevää henkilökuntaa, jotka eivät ole saaneet perehdytystä työhön (esim. eristyspotilaiden aseptiikkaan ja hoitoon), tämä näkyy myös vaaratilanteina asukkaiden kanssa esim. siirtymissä. Lääkkeiden jako vastuu yhdellä hoitajalla vuorossa, esim. yksi hoitaja joutuu huolehtimaan 30 asukkaan lääkkeen jaosta.</a:t>
            </a:r>
          </a:p>
          <a:p>
            <a:pPr marL="285750" indent="-285750">
              <a:buFont typeface="Arial" panose="020B0604020202020204" pitchFamily="34" charset="0"/>
              <a:buChar char="•"/>
            </a:pPr>
            <a:r>
              <a:rPr lang="fi-FI" dirty="0"/>
              <a:t>Kun on ollut tarve käydä apteekissa tai laboratoriossa, kukaan ei olisi jäänyt asukkaiden kanssa.</a:t>
            </a:r>
          </a:p>
          <a:p>
            <a:pPr marL="285750" indent="-285750">
              <a:buFont typeface="Arial" panose="020B0604020202020204" pitchFamily="34" charset="0"/>
              <a:buChar char="•"/>
            </a:pPr>
            <a:r>
              <a:rPr lang="fi-FI" dirty="0"/>
              <a:t>Kun sama hoitaja tekee kolme työvuoroa peräkkäin ilman lepotaukoa (ilta, yö ja aamu), potilasturvallisuus vaarantuu. Hoitaja lisäksi yksin joka vuorossa.</a:t>
            </a:r>
          </a:p>
          <a:p>
            <a:pPr marL="285750" indent="-285750">
              <a:buFont typeface="Arial" panose="020B0604020202020204" pitchFamily="34" charset="0"/>
              <a:buChar char="•"/>
            </a:pPr>
            <a:r>
              <a:rPr lang="fi-FI" dirty="0"/>
              <a:t>Yksin työskennellään. Valmistaessani ruokaa en kuule enkä näe keittiöstä mitä yhteisössä tapahtuu.</a:t>
            </a:r>
          </a:p>
          <a:p>
            <a:pPr marL="285750" indent="-285750">
              <a:buFont typeface="Arial" panose="020B0604020202020204" pitchFamily="34" charset="0"/>
              <a:buChar char="•"/>
            </a:pPr>
            <a:r>
              <a:rPr lang="fi-FI" dirty="0"/>
              <a:t>Esim. iltavuorossa juuri ennen päivällistä asukkaalla hengitysvaikeuksia ja tilattiin ambulanssi. Parinani oli huonosti suomea puhuva/ymmärtävä lähihoitaja, joka ei ymmärtänyt mitään miten tilanteessa pitäisi toimia. Jouduin useaan otteeseen sanomaan, että menee ambulanssia vastaan, koska, olisi vain alkanut jakamaan päivällistä. Asukas oli todella huonovointinen eikä häntä voinut jättää yksin, eikä olisi tullut kuuloonkaan että olisin jättänyt asukkaan tämän parinani olevan kanssa.</a:t>
            </a:r>
          </a:p>
          <a:p>
            <a:pPr marL="285750" indent="-285750">
              <a:buFont typeface="Arial" panose="020B0604020202020204" pitchFamily="34" charset="0"/>
              <a:buChar char="•"/>
            </a:pPr>
            <a:r>
              <a:rPr lang="fi-FI" dirty="0"/>
              <a:t>Esimerkkinä retki, jossa muistisairas asukas pääsi karkaamaan ja vaelteli tuntitolkulla kylmässä ulkona. Retkellä mukana riittämättömästi vakio henkilökuntaa, sen sijaan käytettiin opiskelijoita jotka eivät saisi ottaa vielä semmoista vastuuta</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11239642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63D04E86-3ED7-4986-B48B-0C95FA48A174}"/>
              </a:ext>
            </a:extLst>
          </p:cNvPr>
          <p:cNvSpPr>
            <a:spLocks noGrp="1"/>
          </p:cNvSpPr>
          <p:nvPr>
            <p:ph idx="1"/>
          </p:nvPr>
        </p:nvSpPr>
        <p:spPr>
          <a:xfrm>
            <a:off x="684307" y="1367410"/>
            <a:ext cx="7886700" cy="3502245"/>
          </a:xfrm>
        </p:spPr>
        <p:txBody>
          <a:bodyPr>
            <a:normAutofit fontScale="62500" lnSpcReduction="20000"/>
          </a:bodyPr>
          <a:lstStyle/>
          <a:p>
            <a:pPr marL="285750" indent="-285750">
              <a:buFont typeface="Arial" panose="020B0604020202020204" pitchFamily="34" charset="0"/>
              <a:buChar char="•"/>
            </a:pPr>
            <a:r>
              <a:rPr lang="fi-FI" dirty="0"/>
              <a:t>Runsaasti lääkeluvattomia töissä.</a:t>
            </a:r>
          </a:p>
          <a:p>
            <a:pPr marL="285750" indent="-285750">
              <a:buFont typeface="Arial" panose="020B0604020202020204" pitchFamily="34" charset="0"/>
              <a:buChar char="•"/>
            </a:pPr>
            <a:r>
              <a:rPr lang="fi-FI" dirty="0"/>
              <a:t>Asukkaat joutuvat olemaan yleisissä tiloissa ilman hoitajien valvontaa.</a:t>
            </a:r>
          </a:p>
          <a:p>
            <a:pPr marL="285750" indent="-285750">
              <a:buFont typeface="Arial" panose="020B0604020202020204" pitchFamily="34" charset="0"/>
              <a:buChar char="•"/>
            </a:pPr>
            <a:r>
              <a:rPr lang="fi-FI" dirty="0"/>
              <a:t>Dosetissa lääkkeet väärin, ei tehdä kaksoistarkastusta.</a:t>
            </a:r>
          </a:p>
          <a:p>
            <a:pPr marL="285750" indent="-285750">
              <a:buFont typeface="Arial" panose="020B0604020202020204" pitchFamily="34" charset="0"/>
              <a:buChar char="•"/>
            </a:pPr>
            <a:r>
              <a:rPr lang="fi-FI" dirty="0"/>
              <a:t>Työvuorossa ollut suurin osa </a:t>
            </a:r>
            <a:r>
              <a:rPr lang="fi-FI" dirty="0" err="1"/>
              <a:t>sijaistavaa</a:t>
            </a:r>
            <a:r>
              <a:rPr lang="fi-FI" dirty="0"/>
              <a:t> henkilökuntaa, jotka eivät tunne asukkaita kunnolla/ei ole riittävää lääkeosaamista, yhden henkilön vastuulle kaatunut koko talon lääkehoito.</a:t>
            </a:r>
          </a:p>
          <a:p>
            <a:pPr marL="285750" indent="-285750">
              <a:buFont typeface="Arial" panose="020B0604020202020204" pitchFamily="34" charset="0"/>
              <a:buChar char="•"/>
            </a:pPr>
            <a:r>
              <a:rPr lang="fi-FI" dirty="0"/>
              <a:t>Esim. Yövuorosta menee monta tuntia pyykin pesuun. Pyykkien viikkaamiseen. Pyykkituvassa ollessa ei tiedä mitä ryhmäkodeissa tapahtuu. Usein on löydetty harhailevia asukkaita käytävältä tai toisten asukkaiden huoneista. Myös kaatuneina. Viikonloppuisin on lyhennetty työaika hoitajilla. Kaksi hoitajaa per. Ryhmäkoti. Ruuan lämmitys ja tiskaus vie varsinkin viikonloppuisin paljon työajasta. Hoito ei ole enää inhimillistä.</a:t>
            </a:r>
          </a:p>
          <a:p>
            <a:pPr marL="285750" indent="-285750">
              <a:buFont typeface="Arial" panose="020B0604020202020204" pitchFamily="34" charset="0"/>
              <a:buChar char="•"/>
            </a:pPr>
            <a:r>
              <a:rPr lang="fi-FI" dirty="0"/>
              <a:t>Lääkehoitoon liittyviä virheitä tapahtuu viikoittain.</a:t>
            </a:r>
          </a:p>
          <a:p>
            <a:pPr marL="285750" indent="-285750">
              <a:buFont typeface="Arial" panose="020B0604020202020204" pitchFamily="34" charset="0"/>
              <a:buChar char="•"/>
            </a:pPr>
            <a:r>
              <a:rPr lang="fi-FI" dirty="0"/>
              <a:t>Pesutupaan/keittiöön ei kuule mitä yksikössä tapahtuu.  Nyt on saatu vuodepotilaille rannehälyttimet. Hyvä asia.</a:t>
            </a:r>
          </a:p>
          <a:p>
            <a:pPr marL="285750" indent="-285750">
              <a:buFont typeface="Arial" panose="020B0604020202020204" pitchFamily="34" charset="0"/>
              <a:buChar char="•"/>
            </a:pPr>
            <a:r>
              <a:rPr lang="fi-FI" dirty="0"/>
              <a:t>Yksin yövuorossa 30 asukkaan kanssa ja 2 eri osastoa</a:t>
            </a:r>
          </a:p>
          <a:p>
            <a:pPr marL="285750" indent="-285750">
              <a:buFont typeface="Arial" panose="020B0604020202020204" pitchFamily="34" charset="0"/>
              <a:buChar char="•"/>
            </a:pPr>
            <a:r>
              <a:rPr lang="fi-FI" dirty="0"/>
              <a:t>Vuorossa kaksi hoitajaa ja 15 asukasta, hoitajat tekemässä esim. haavanhoitoa jolloin muut asukkaat keskenään, viimeksi viime viikolla tällaisessa tilanteessa oli asukas kaatunut.</a:t>
            </a:r>
          </a:p>
          <a:p>
            <a:pPr marL="285750" indent="-285750">
              <a:buFont typeface="Arial" panose="020B0604020202020204" pitchFamily="34" charset="0"/>
              <a:buChar char="•"/>
            </a:pPr>
            <a:r>
              <a:rPr lang="fi-FI" dirty="0"/>
              <a:t>Toinen asukas löi toista asukasta. Toinen asukas on muistisairas ja meni toisen asukkaan huoneeseen. Ryhmäkodissa on 15 asukasta ja 2 hoitajaa illassa, jolloin jokaista asukasta ei voi vahtia koko ajan.</a:t>
            </a:r>
          </a:p>
          <a:p>
            <a:pPr marL="285750" indent="-285750">
              <a:buFont typeface="Arial" panose="020B0604020202020204" pitchFamily="34" charset="0"/>
              <a:buChar char="•"/>
            </a:pPr>
            <a:r>
              <a:rPr lang="fi-FI" dirty="0"/>
              <a:t>Sijainen oli antamassa lääkettä väärälle asukkaalle</a:t>
            </a:r>
          </a:p>
        </p:txBody>
      </p:sp>
      <p:sp>
        <p:nvSpPr>
          <p:cNvPr id="4" name="Otsikko 1">
            <a:extLst>
              <a:ext uri="{FF2B5EF4-FFF2-40B4-BE49-F238E27FC236}">
                <a16:creationId xmlns:a16="http://schemas.microsoft.com/office/drawing/2014/main" id="{D5E2BCB0-0A06-4E6D-9D03-C3CB445A5C91}"/>
              </a:ext>
            </a:extLst>
          </p:cNvPr>
          <p:cNvSpPr>
            <a:spLocks noGrp="1"/>
          </p:cNvSpPr>
          <p:nvPr>
            <p:ph type="title"/>
          </p:nvPr>
        </p:nvSpPr>
        <p:spPr/>
        <p:txBody>
          <a:bodyPr>
            <a:normAutofit fontScale="90000"/>
          </a:bodyPr>
          <a:lstStyle/>
          <a:p>
            <a:r>
              <a:rPr lang="fi-FI" dirty="0"/>
              <a:t>Vastaajista 56% kertoo potilasturvallisuuden vaarantuneen kuluneen 6 kk aikana</a:t>
            </a:r>
          </a:p>
        </p:txBody>
      </p:sp>
    </p:spTree>
    <p:extLst>
      <p:ext uri="{BB962C8B-B14F-4D97-AF65-F5344CB8AC3E}">
        <p14:creationId xmlns:p14="http://schemas.microsoft.com/office/powerpoint/2010/main" val="3863421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1513E20-A037-4C6D-9BCA-1884E5912088}"/>
              </a:ext>
            </a:extLst>
          </p:cNvPr>
          <p:cNvSpPr>
            <a:spLocks noGrp="1"/>
          </p:cNvSpPr>
          <p:nvPr>
            <p:ph type="title"/>
          </p:nvPr>
        </p:nvSpPr>
        <p:spPr>
          <a:xfrm>
            <a:off x="684307" y="273844"/>
            <a:ext cx="7886700" cy="827843"/>
          </a:xfrm>
        </p:spPr>
        <p:txBody>
          <a:bodyPr>
            <a:normAutofit/>
          </a:bodyPr>
          <a:lstStyle/>
          <a:p>
            <a:r>
              <a:rPr lang="fi-FI" sz="2400" dirty="0"/>
              <a:t>Vastaajista 56 % kertoo potilasturvallisuuden vaarantuneen kuluneen 6 kk aikana</a:t>
            </a:r>
          </a:p>
        </p:txBody>
      </p:sp>
      <p:sp>
        <p:nvSpPr>
          <p:cNvPr id="3" name="Sisällön paikkamerkki 2">
            <a:extLst>
              <a:ext uri="{FF2B5EF4-FFF2-40B4-BE49-F238E27FC236}">
                <a16:creationId xmlns:a16="http://schemas.microsoft.com/office/drawing/2014/main" id="{6AB11C67-45EF-4C1D-98C8-CD37DD05E1F5}"/>
              </a:ext>
            </a:extLst>
          </p:cNvPr>
          <p:cNvSpPr>
            <a:spLocks noGrp="1"/>
          </p:cNvSpPr>
          <p:nvPr>
            <p:ph idx="1"/>
          </p:nvPr>
        </p:nvSpPr>
        <p:spPr>
          <a:xfrm>
            <a:off x="684307" y="1101686"/>
            <a:ext cx="7886700" cy="3767969"/>
          </a:xfrm>
        </p:spPr>
        <p:txBody>
          <a:bodyPr>
            <a:normAutofit fontScale="70000" lnSpcReduction="20000"/>
          </a:bodyPr>
          <a:lstStyle/>
          <a:p>
            <a:pPr marL="285750" indent="-285750">
              <a:buFont typeface="Arial" panose="020B0604020202020204" pitchFamily="34" charset="0"/>
              <a:buChar char="•"/>
            </a:pPr>
            <a:r>
              <a:rPr lang="fi-FI" dirty="0"/>
              <a:t>Osastoilla on töissä pelkkiä sijaisia, jotka eivät välttämättä edes tunne asukkaita.</a:t>
            </a:r>
          </a:p>
          <a:p>
            <a:pPr marL="285750" indent="-285750">
              <a:buFont typeface="Arial" panose="020B0604020202020204" pitchFamily="34" charset="0"/>
              <a:buChar char="•"/>
            </a:pPr>
            <a:r>
              <a:rPr lang="fi-FI" dirty="0"/>
              <a:t>Hoiva-avustajat antavat lääkkeitä ja pistävät insuliineja tuplana...väärät lääkkeet vääriin suihin.</a:t>
            </a:r>
          </a:p>
          <a:p>
            <a:pPr marL="285750" indent="-285750">
              <a:buFont typeface="Arial" panose="020B0604020202020204" pitchFamily="34" charset="0"/>
              <a:buChar char="•"/>
            </a:pPr>
            <a:r>
              <a:rPr lang="fi-FI" dirty="0"/>
              <a:t>Laitoja nostetaan ylös asukkaille joilla ei ole laitalupaa, lääkevirheitä tolkuttomasti, asukkaiden perushoito välillä huonoa. Syynä tähän kiire ja kielitaidoton henkilökunta.</a:t>
            </a:r>
          </a:p>
          <a:p>
            <a:pPr marL="285750" indent="-285750">
              <a:buFont typeface="Arial" panose="020B0604020202020204" pitchFamily="34" charset="0"/>
              <a:buChar char="•"/>
            </a:pPr>
            <a:r>
              <a:rPr lang="fi-FI" dirty="0"/>
              <a:t>Työpaikka on todella likainen, eikä siellä voi työskennellä aseptisesti. Asiakas ei käytä apuvälineitään ja emme saa siihen pakottaa. Hän ei huolehdi omasta hygieniastaan ja vetoaa itsemääräämisoikeuteen, jos kieltäytyy suihkusta/alapesuista. Asiakkaan poikaystävä tekee asentohoitoa ym. esimiesten huomautuksesta huolimatta, sekä laittaa hengityskoneen putkea kiinni takaisin </a:t>
            </a:r>
            <a:r>
              <a:rPr lang="fi-FI" dirty="0" err="1"/>
              <a:t>trakeaan</a:t>
            </a:r>
            <a:r>
              <a:rPr lang="fi-FI" dirty="0"/>
              <a:t> jos se irtoaa. Poikaystävä nukkuu myös samassa yhden hengen sairaalasängyssä, jolloin asiakas on ihan kiinni laidassa ja todella huonossa asennossa.</a:t>
            </a:r>
          </a:p>
          <a:p>
            <a:pPr marL="285750" indent="-285750">
              <a:buFont typeface="Arial" panose="020B0604020202020204" pitchFamily="34" charset="0"/>
              <a:buChar char="•"/>
            </a:pPr>
            <a:r>
              <a:rPr lang="fi-FI" dirty="0"/>
              <a:t>Liika työ aiheuttaa väsymystä joka aiheuttaa keskittymisvaikeuksia ja viime aikoina huomattu paljon lääkevirheitä. Meillä vain yksi yöhoitaja 32 asukkaalle, kun yöhoitaja on toisella osastolla kukaan ei tiedä mitä toisella tapahtuu.</a:t>
            </a:r>
          </a:p>
          <a:p>
            <a:pPr marL="285750" indent="-285750">
              <a:buFont typeface="Arial" panose="020B0604020202020204" pitchFamily="34" charset="0"/>
              <a:buChar char="•"/>
            </a:pPr>
            <a:r>
              <a:rPr lang="fi-FI" dirty="0"/>
              <a:t>Menty vajaalla henkilökunnalla, sijainen ollut yksin osastolla.</a:t>
            </a:r>
          </a:p>
          <a:p>
            <a:pPr marL="285750" indent="-285750">
              <a:buFont typeface="Arial" panose="020B0604020202020204" pitchFamily="34" charset="0"/>
              <a:buChar char="•"/>
            </a:pPr>
            <a:r>
              <a:rPr lang="fi-FI" dirty="0"/>
              <a:t>Ei lääkeluvallisia. Välillä koko talossa yksi ainut lääkeluvallinen ja vastuussa yksin koko talon lääkkeistä koska muut sijaisia. Ja silti hoidettavana sama määrä asukkaita. Liian pieni hoitajamitoitus, vuoroon ei ole hommattu ketään, kun esim. sairasloma tullut.</a:t>
            </a:r>
          </a:p>
          <a:p>
            <a:pPr marL="285750" indent="-285750">
              <a:buFont typeface="Arial" panose="020B0604020202020204" pitchFamily="34" charset="0"/>
              <a:buChar char="•"/>
            </a:pPr>
            <a:r>
              <a:rPr lang="fi-FI" dirty="0"/>
              <a:t>Muistamattomia on sijoitettuna myös tavallisen palveluasumisen puolelle, jossa ei ole säännöllistä yövalvontaa/- hoitoa. Kaikki eivät osaa tarvittaessa hälyttää apua.</a:t>
            </a:r>
          </a:p>
          <a:p>
            <a:pPr marL="285750" indent="-285750">
              <a:buFont typeface="Arial" panose="020B0604020202020204" pitchFamily="34" charset="0"/>
              <a:buChar char="•"/>
            </a:pPr>
            <a:r>
              <a:rPr lang="fi-FI" dirty="0"/>
              <a:t>Siirtotilanteissa ollaan jouduttu työskentelemään yksin, vaikka tilanteessa tulisi olla kaksi hoitajaa. Lääkkeen jaossa tapahtunut virheitä, koska on ollut kiire.</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28485701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AE65B8-BA09-46BA-BC07-10870116119B}"/>
              </a:ext>
            </a:extLst>
          </p:cNvPr>
          <p:cNvSpPr>
            <a:spLocks noGrp="1"/>
          </p:cNvSpPr>
          <p:nvPr>
            <p:ph type="title"/>
          </p:nvPr>
        </p:nvSpPr>
        <p:spPr/>
        <p:txBody>
          <a:bodyPr>
            <a:normAutofit fontScale="90000"/>
          </a:bodyPr>
          <a:lstStyle/>
          <a:p>
            <a:r>
              <a:rPr lang="fi-FI" dirty="0"/>
              <a:t>Vastaajista 56 % kertoo potilasturvallisuuden vaarantuneen kuluneen 6 kk aikana</a:t>
            </a:r>
          </a:p>
        </p:txBody>
      </p:sp>
      <p:sp>
        <p:nvSpPr>
          <p:cNvPr id="3" name="Sisällön paikkamerkki 2">
            <a:extLst>
              <a:ext uri="{FF2B5EF4-FFF2-40B4-BE49-F238E27FC236}">
                <a16:creationId xmlns:a16="http://schemas.microsoft.com/office/drawing/2014/main" id="{27663DE9-4F14-4DFC-9E63-CC3FD259AC93}"/>
              </a:ext>
            </a:extLst>
          </p:cNvPr>
          <p:cNvSpPr>
            <a:spLocks noGrp="1"/>
          </p:cNvSpPr>
          <p:nvPr>
            <p:ph idx="1"/>
          </p:nvPr>
        </p:nvSpPr>
        <p:spPr>
          <a:xfrm>
            <a:off x="684307" y="1367411"/>
            <a:ext cx="7886700" cy="3638640"/>
          </a:xfrm>
        </p:spPr>
        <p:txBody>
          <a:bodyPr>
            <a:normAutofit fontScale="70000" lnSpcReduction="20000"/>
          </a:bodyPr>
          <a:lstStyle/>
          <a:p>
            <a:pPr marL="285750" indent="-285750">
              <a:buFont typeface="Arial" panose="020B0604020202020204" pitchFamily="34" charset="0"/>
              <a:buChar char="•"/>
            </a:pPr>
            <a:r>
              <a:rPr lang="fi-FI" dirty="0"/>
              <a:t>Talossa on viikonloppuisin liian vähän henkilökuntaa.</a:t>
            </a:r>
          </a:p>
          <a:p>
            <a:pPr marL="285750" indent="-285750">
              <a:buFont typeface="Arial" panose="020B0604020202020204" pitchFamily="34" charset="0"/>
              <a:buChar char="•"/>
            </a:pPr>
            <a:r>
              <a:rPr lang="fi-FI" dirty="0"/>
              <a:t>Yksi asukas erittäin rauhaton, menee muiden huoneisiin jatkuvasti sekä pyrkii ovista ulos sekä hoitajien tiloihin missä on lääkkeitä ja keittiötavaraa sekä ärsyttää muita asukkaita. Asukkaat tönivät ja jopa muuten käyvät tähän asukkaaseen käsiksi. Iltavuorossa tämä asukas pitää laittaa muiden asukkaiden hoitotoimien ajaksi magneettivöihin koska yksi hoitaja ei pysty muuten seuraamaan tilannetta.</a:t>
            </a:r>
          </a:p>
          <a:p>
            <a:pPr marL="285750" indent="-285750">
              <a:buFont typeface="Arial" panose="020B0604020202020204" pitchFamily="34" charset="0"/>
              <a:buChar char="•"/>
            </a:pPr>
            <a:r>
              <a:rPr lang="fi-FI" dirty="0"/>
              <a:t>Muistisairas asukas on päässyt lähtemään yksin ulos. Perehdytys ei ole ollut riittävä kun keikkalainen on tullut vuoroon.</a:t>
            </a:r>
          </a:p>
          <a:p>
            <a:pPr marL="285750" indent="-285750">
              <a:buFont typeface="Arial" panose="020B0604020202020204" pitchFamily="34" charset="0"/>
              <a:buChar char="•"/>
            </a:pPr>
            <a:r>
              <a:rPr lang="fi-FI" dirty="0"/>
              <a:t>Kaatumiset ovat lisääntyneet ja levottomat asukkaat kulkevat toisten huoneissa aiheuttaen vaaratilanteita sekä itselleen että toisille. Syksyn aikana yhdeltä vanhukselta murtui lonkka, koska hänet oli jätetty yksin sohvalle ja hoitajat olivat muissa tehtävissä.</a:t>
            </a:r>
          </a:p>
          <a:p>
            <a:pPr marL="285750" indent="-285750">
              <a:buFont typeface="Arial" panose="020B0604020202020204" pitchFamily="34" charset="0"/>
              <a:buChar char="•"/>
            </a:pPr>
            <a:r>
              <a:rPr lang="fi-FI" dirty="0"/>
              <a:t>Ei olla saatu sijaista, jolloin kiireen takia potilasturvallisuus vaarantuu.</a:t>
            </a:r>
          </a:p>
          <a:p>
            <a:pPr marL="285750" indent="-285750">
              <a:buFont typeface="Arial" panose="020B0604020202020204" pitchFamily="34" charset="0"/>
              <a:buChar char="•"/>
            </a:pPr>
            <a:r>
              <a:rPr lang="fi-FI" dirty="0"/>
              <a:t>Ruokailutilanne iltavuorossa; ruokasalissa on yli kymmenen syöjää, huoneissa paljon syötettäviä. Ruokasalissa ei välttämättä ehdi koko ruokailun ajan olemaan henkilökuntaa, koska ovat syöttämässä toisia. Silloin joku voi vetää ruokaa henkeen, eikä heti ole apua. Yleisempi asia on, että asukas lähtee itse liikkeelle, vaikka ei pysty yksin liikkumaan ja kaatuu. Vuorossa on myös aina lääkeluvattomia sijaisia; sijaisina nuoria opiskelijoita. Lääketietoutta ei ole riittävästi ja kaikki hoitajat eivät noudata ohjetta ja antavat sijaisten antaa lääkkeet eivätkä itse tarkista sitä ennen antamista tai vie itse niin kuin se kuluisi.</a:t>
            </a:r>
          </a:p>
          <a:p>
            <a:pPr marL="285750" indent="-285750">
              <a:buFont typeface="Arial" panose="020B0604020202020204" pitchFamily="34" charset="0"/>
              <a:buChar char="•"/>
            </a:pPr>
            <a:r>
              <a:rPr lang="fi-FI" dirty="0"/>
              <a:t>lokakuun alusta ollaan oltu </a:t>
            </a:r>
            <a:r>
              <a:rPr lang="fi-FI" dirty="0" err="1"/>
              <a:t>Attendon</a:t>
            </a:r>
            <a:r>
              <a:rPr lang="fi-FI" dirty="0"/>
              <a:t> riveissä. Yövuorossa pyykin pesu tärkeintä ja sitä riittää. 2 yöhoitajaa 3 osastoa joissa asukkaat, ei kameroita ja pesuhuone alakerrassa. Myös edellisen työnantajan aikana jo vähennettiin yksi yöhoitaja pois.</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1343576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1260DED-857B-4DAD-BA46-488828A256EA}"/>
              </a:ext>
            </a:extLst>
          </p:cNvPr>
          <p:cNvSpPr>
            <a:spLocks noGrp="1"/>
          </p:cNvSpPr>
          <p:nvPr>
            <p:ph type="title"/>
          </p:nvPr>
        </p:nvSpPr>
        <p:spPr/>
        <p:txBody>
          <a:bodyPr>
            <a:normAutofit fontScale="90000"/>
          </a:bodyPr>
          <a:lstStyle/>
          <a:p>
            <a:r>
              <a:rPr lang="fi-FI" dirty="0"/>
              <a:t>Vastaajista 56 % kertoo potilasturvallisuuden vaarantuneen kuluneen 6 kk aikana</a:t>
            </a:r>
          </a:p>
        </p:txBody>
      </p:sp>
      <p:sp>
        <p:nvSpPr>
          <p:cNvPr id="3" name="Sisällön paikkamerkki 2">
            <a:extLst>
              <a:ext uri="{FF2B5EF4-FFF2-40B4-BE49-F238E27FC236}">
                <a16:creationId xmlns:a16="http://schemas.microsoft.com/office/drawing/2014/main" id="{AA4B0B27-6AA8-4760-A5F8-8F6DEE6BCDEF}"/>
              </a:ext>
            </a:extLst>
          </p:cNvPr>
          <p:cNvSpPr>
            <a:spLocks noGrp="1"/>
          </p:cNvSpPr>
          <p:nvPr>
            <p:ph idx="1"/>
          </p:nvPr>
        </p:nvSpPr>
        <p:spPr>
          <a:xfrm>
            <a:off x="684307" y="1367410"/>
            <a:ext cx="7886700" cy="3776090"/>
          </a:xfrm>
        </p:spPr>
        <p:txBody>
          <a:bodyPr>
            <a:normAutofit fontScale="70000" lnSpcReduction="20000"/>
          </a:bodyPr>
          <a:lstStyle/>
          <a:p>
            <a:pPr marL="285750" indent="-285750">
              <a:buFont typeface="Arial" panose="020B0604020202020204" pitchFamily="34" charset="0"/>
              <a:buChar char="•"/>
            </a:pPr>
            <a:r>
              <a:rPr lang="fi-FI" dirty="0"/>
              <a:t>Lääkevirheitä tapahtunut jatkuvasti vaihtuvan henkilökunnan vuoksi.</a:t>
            </a:r>
          </a:p>
          <a:p>
            <a:pPr marL="285750" indent="-285750">
              <a:buFont typeface="Arial" panose="020B0604020202020204" pitchFamily="34" charset="0"/>
              <a:buChar char="•"/>
            </a:pPr>
            <a:r>
              <a:rPr lang="fi-FI" dirty="0"/>
              <a:t>Sänkypotilaat jäävät ilman ravintoa /asianmukaista kipulääkitystä.</a:t>
            </a:r>
          </a:p>
          <a:p>
            <a:pPr marL="285750" indent="-285750">
              <a:buFont typeface="Arial" panose="020B0604020202020204" pitchFamily="34" charset="0"/>
              <a:buChar char="•"/>
            </a:pPr>
            <a:r>
              <a:rPr lang="fi-FI" dirty="0"/>
              <a:t>Työvuoroja suunnitellaan siten, että viikonloppuisin saattaa olla vain yksi hoitaja vuorossa. Joskus on saattanut olla myös avustaja yksin kaikkien asukkaiden kanssa.</a:t>
            </a:r>
          </a:p>
          <a:p>
            <a:pPr marL="285750" indent="-285750">
              <a:buFont typeface="Arial" panose="020B0604020202020204" pitchFamily="34" charset="0"/>
              <a:buChar char="•"/>
            </a:pPr>
            <a:r>
              <a:rPr lang="fi-FI" dirty="0"/>
              <a:t>Vajaa henkilömitoitus, </a:t>
            </a:r>
            <a:r>
              <a:rPr lang="fi-FI" dirty="0" err="1"/>
              <a:t>agressiivisia</a:t>
            </a:r>
            <a:r>
              <a:rPr lang="fi-FI" dirty="0"/>
              <a:t> asukkaita.</a:t>
            </a:r>
          </a:p>
          <a:p>
            <a:pPr marL="285750" indent="-285750">
              <a:buFont typeface="Arial" panose="020B0604020202020204" pitchFamily="34" charset="0"/>
              <a:buChar char="•"/>
            </a:pPr>
            <a:r>
              <a:rPr lang="fi-FI" dirty="0"/>
              <a:t>Useita tilanteita. Asukkaita on kaatunut, koska henkilökuntaa ei ole tarpeeksi avustamaan kaikkia ja turhautuneet vanhukset yrittävät päästä itse vuoteesta ylös tai vessaan. Valvontakameroita ei ole, eikä esimerkiksi yöllisiä kaatumisia havaita kuin kiertojen yhteydessä (2 tunnin välein). Lääkevirheitä sattuu paljon, koska yksikössä on paljon kokemattomia sijaisia eikä ketään ehditä perehdyttää.</a:t>
            </a:r>
          </a:p>
          <a:p>
            <a:pPr marL="285750" indent="-285750">
              <a:buFont typeface="Arial" panose="020B0604020202020204" pitchFamily="34" charset="0"/>
              <a:buChar char="•"/>
            </a:pPr>
            <a:r>
              <a:rPr lang="fi-FI" dirty="0"/>
              <a:t>Kun on ollaan tekemässä pesuja, asukkaita kaatuilee sillä välin hyvinkin usein. Ruokailutilanteissa kukaan ei ole vahtimassa asukkaiden syömistä esimerkiksi tukehtumisen varalta, kun ollaan syöttämässä muita asukkaita huoneissaan.</a:t>
            </a:r>
          </a:p>
          <a:p>
            <a:pPr marL="285750" indent="-285750">
              <a:buFont typeface="Arial" panose="020B0604020202020204" pitchFamily="34" charset="0"/>
              <a:buChar char="•"/>
            </a:pPr>
            <a:r>
              <a:rPr lang="fi-FI" dirty="0"/>
              <a:t>Omakohtainen kokemus esimerkiksi siitä, että tein aamuvuoron sairaanhoitajan kanssa, joka lähti hoito- hommista yhdeksän jälkeen omiin hommiin ja jäin yksin 13 asukkaan kanssa ja pesuja oli tekemättä. Siinä välissä, kun olin auttamassa toista asukasta hänen oksentaessa, toinen asukas kerkesi tässä välissä kaatua käytävällä ja muut asukkaat hätääntyivät, kun eivät minua heti löytäneet. Joten kyllä potilasturvallisuus vaarantuu mielestäni ja tässäkin tilanne olisi ollut helpommin hallittavissa kahden hoitajan ollessa osastolla. Potilasturvallisuus mielestäni jo vaarantuu sillä, että mitoitukset on vedetty liian alas.</a:t>
            </a:r>
          </a:p>
          <a:p>
            <a:pPr marL="285750" indent="-285750">
              <a:buFont typeface="Arial" panose="020B0604020202020204" pitchFamily="34" charset="0"/>
              <a:buChar char="•"/>
            </a:pPr>
            <a:r>
              <a:rPr lang="fi-FI" dirty="0"/>
              <a:t>Kulunvalvonta on huono, Esim. yöaikaan ei hoitajat näe jos joku poistuu huoneestaan. Voi mennä toisen asukkaan huoneeseen aiheuttaen pelkoa asukkaalle.</a:t>
            </a:r>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8995540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50F4CF2-4421-4049-A9DA-027CE1F8D76C}"/>
              </a:ext>
            </a:extLst>
          </p:cNvPr>
          <p:cNvSpPr>
            <a:spLocks noGrp="1"/>
          </p:cNvSpPr>
          <p:nvPr>
            <p:ph type="title"/>
          </p:nvPr>
        </p:nvSpPr>
        <p:spPr/>
        <p:txBody>
          <a:bodyPr>
            <a:noAutofit/>
          </a:bodyPr>
          <a:lstStyle/>
          <a:p>
            <a:r>
              <a:rPr lang="fi-FI" sz="2400" dirty="0"/>
              <a:t>Valviran mukaan asiakkaiden illan viimeisen ja aamun ensimmäisen ruokailun välinen </a:t>
            </a:r>
            <a:r>
              <a:rPr lang="fi-FI" sz="2400" dirty="0" err="1"/>
              <a:t>yöpaasto</a:t>
            </a:r>
            <a:r>
              <a:rPr lang="fi-FI" sz="2400" dirty="0"/>
              <a:t> ei saa olla yli 11 tuntia. Toteutuuko tämä työyksikössäsi?</a:t>
            </a:r>
          </a:p>
        </p:txBody>
      </p:sp>
      <p:pic>
        <p:nvPicPr>
          <p:cNvPr id="8" name="Sisällön paikkamerkki 7">
            <a:extLst>
              <a:ext uri="{FF2B5EF4-FFF2-40B4-BE49-F238E27FC236}">
                <a16:creationId xmlns:a16="http://schemas.microsoft.com/office/drawing/2014/main" id="{27C01D02-C578-4231-A7EF-D788E3E34BA9}"/>
              </a:ext>
            </a:extLst>
          </p:cNvPr>
          <p:cNvPicPr>
            <a:picLocks noGrp="1"/>
          </p:cNvPicPr>
          <p:nvPr>
            <p:ph idx="1"/>
          </p:nvPr>
        </p:nvPicPr>
        <p:blipFill>
          <a:blip r:embed="rId2"/>
          <a:stretch>
            <a:fillRect/>
          </a:stretch>
        </p:blipFill>
        <p:spPr>
          <a:xfrm>
            <a:off x="1769664" y="1817523"/>
            <a:ext cx="5715798" cy="2362530"/>
          </a:xfrm>
          <a:prstGeom prst="rect">
            <a:avLst/>
          </a:prstGeom>
        </p:spPr>
      </p:pic>
    </p:spTree>
    <p:extLst>
      <p:ext uri="{BB962C8B-B14F-4D97-AF65-F5344CB8AC3E}">
        <p14:creationId xmlns:p14="http://schemas.microsoft.com/office/powerpoint/2010/main" val="37704804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F52F4FD-8046-492C-9C48-143BA991CA01}"/>
              </a:ext>
            </a:extLst>
          </p:cNvPr>
          <p:cNvSpPr>
            <a:spLocks noGrp="1"/>
          </p:cNvSpPr>
          <p:nvPr>
            <p:ph type="title"/>
          </p:nvPr>
        </p:nvSpPr>
        <p:spPr>
          <a:xfrm>
            <a:off x="747967" y="233333"/>
            <a:ext cx="7886700" cy="994172"/>
          </a:xfrm>
        </p:spPr>
        <p:txBody>
          <a:bodyPr>
            <a:noAutofit/>
          </a:bodyPr>
          <a:lstStyle/>
          <a:p>
            <a:r>
              <a:rPr lang="fi-FI" sz="2000" dirty="0"/>
              <a:t>Valviran mukaan asiakkaiden illan viimeisen ja aamun ensimmäisen ruokailun välinen </a:t>
            </a:r>
            <a:r>
              <a:rPr lang="fi-FI" sz="2000" dirty="0" err="1"/>
              <a:t>yöpaasto</a:t>
            </a:r>
            <a:r>
              <a:rPr lang="fi-FI" sz="2000" dirty="0"/>
              <a:t> ei saa olla yli 11 tuntia. Toteutuuko tämä työyksikössäsi?</a:t>
            </a:r>
            <a:br>
              <a:rPr lang="fi-FI" sz="2000" dirty="0"/>
            </a:br>
            <a:endParaRPr lang="fi-FI" sz="2000" dirty="0"/>
          </a:p>
        </p:txBody>
      </p:sp>
      <p:sp>
        <p:nvSpPr>
          <p:cNvPr id="3" name="Sisällön paikkamerkki 2">
            <a:extLst>
              <a:ext uri="{FF2B5EF4-FFF2-40B4-BE49-F238E27FC236}">
                <a16:creationId xmlns:a16="http://schemas.microsoft.com/office/drawing/2014/main" id="{37208923-5AB0-4867-944C-4C066A805618}"/>
              </a:ext>
            </a:extLst>
          </p:cNvPr>
          <p:cNvSpPr>
            <a:spLocks noGrp="1"/>
          </p:cNvSpPr>
          <p:nvPr>
            <p:ph idx="1"/>
          </p:nvPr>
        </p:nvSpPr>
        <p:spPr>
          <a:xfrm>
            <a:off x="628650" y="1070657"/>
            <a:ext cx="7886700" cy="4304336"/>
          </a:xfrm>
        </p:spPr>
        <p:txBody>
          <a:bodyPr>
            <a:noAutofit/>
          </a:bodyPr>
          <a:lstStyle/>
          <a:p>
            <a:r>
              <a:rPr lang="fi-FI" sz="1200" b="1" dirty="0"/>
              <a:t>Ei, </a:t>
            </a:r>
            <a:r>
              <a:rPr lang="fi-FI" sz="1200" b="1" dirty="0" err="1"/>
              <a:t>yöpaasto</a:t>
            </a:r>
            <a:r>
              <a:rPr lang="fi-FI" sz="1200" b="1" dirty="0"/>
              <a:t> on yli 11 tuntia:</a:t>
            </a:r>
          </a:p>
          <a:p>
            <a:pPr marL="285750" indent="-285750">
              <a:buFont typeface="Arial" panose="020B0604020202020204" pitchFamily="34" charset="0"/>
              <a:buChar char="•"/>
            </a:pPr>
            <a:r>
              <a:rPr lang="fi-FI" sz="1200" dirty="0"/>
              <a:t>Koska yövuorossa on 1 hoitaja ja asukkaita 32, niin ei yöhoitaja ei pysty yksinään olemaan pois osastolta. Osastoja siis 2 lukittua.</a:t>
            </a:r>
          </a:p>
          <a:p>
            <a:pPr marL="285750" indent="-285750">
              <a:buFont typeface="Arial" panose="020B0604020202020204" pitchFamily="34" charset="0"/>
              <a:buChar char="•"/>
            </a:pPr>
            <a:r>
              <a:rPr lang="fi-FI" sz="1200" dirty="0"/>
              <a:t>Klo 19 on iltapala ja aamupalan ensimmäiset asukkaat saavat klo 08. Sitten ovat vuodepotilaat jotka syötetään, niin he saattavat syödä aamupalan vasta klo 10.</a:t>
            </a:r>
          </a:p>
          <a:p>
            <a:pPr marL="285750" indent="-285750">
              <a:buFont typeface="Arial" panose="020B0604020202020204" pitchFamily="34" charset="0"/>
              <a:buChar char="•"/>
            </a:pPr>
            <a:r>
              <a:rPr lang="fi-FI" sz="1200" dirty="0"/>
              <a:t>Jotkut asiakkaat nukkuvat pitempään. On myös tilanteita, että on alimiehitys, niin ei vain ehdi kaikille tarjoilla aamupalaa 11 tunnin sisään.</a:t>
            </a:r>
          </a:p>
          <a:p>
            <a:pPr marL="285750" indent="-285750">
              <a:buFont typeface="Arial" panose="020B0604020202020204" pitchFamily="34" charset="0"/>
              <a:buChar char="•"/>
            </a:pPr>
            <a:r>
              <a:rPr lang="fi-FI" sz="1200" dirty="0"/>
              <a:t>Osalla asiakkaista </a:t>
            </a:r>
            <a:r>
              <a:rPr lang="fi-FI" sz="1200" dirty="0" err="1"/>
              <a:t>yöpaasto</a:t>
            </a:r>
            <a:r>
              <a:rPr lang="fi-FI" sz="1200" dirty="0"/>
              <a:t> venyy, esim. syötettäviä ei ehditä auttaa aina.</a:t>
            </a:r>
          </a:p>
          <a:p>
            <a:pPr marL="285750" indent="-285750">
              <a:buFont typeface="Arial" panose="020B0604020202020204" pitchFamily="34" charset="0"/>
              <a:buChar char="•"/>
            </a:pPr>
            <a:r>
              <a:rPr lang="fi-FI" sz="1200" dirty="0"/>
              <a:t>Osa saa iltapalan kello 19.00 ja aamupala alkaa 07.30. Osa saa aamupalansa yhdeksän aikaan.</a:t>
            </a:r>
          </a:p>
          <a:p>
            <a:pPr marL="285750" indent="-285750">
              <a:buFont typeface="Arial" panose="020B0604020202020204" pitchFamily="34" charset="0"/>
              <a:buChar char="•"/>
            </a:pPr>
            <a:r>
              <a:rPr lang="fi-FI" sz="1200" dirty="0"/>
              <a:t>iltapala jaetaan klo 18.30 ja aamupalan saa noin 8.30- 9.00.</a:t>
            </a:r>
          </a:p>
          <a:p>
            <a:pPr marL="285750" indent="-285750">
              <a:buFont typeface="Arial" panose="020B0604020202020204" pitchFamily="34" charset="0"/>
              <a:buChar char="•"/>
            </a:pPr>
            <a:r>
              <a:rPr lang="fi-FI" sz="1200" dirty="0"/>
              <a:t>Iltapala kello 18 aamupala 08.30. Toinen työntekijä lähtee aikaisemmin ja toinen jää yksin. Ei kerkeä </a:t>
            </a:r>
            <a:r>
              <a:rPr lang="fi-FI" sz="1200" dirty="0" err="1"/>
              <a:t>enään</a:t>
            </a:r>
            <a:r>
              <a:rPr lang="fi-FI" sz="1200" dirty="0"/>
              <a:t> silloin syöttää. </a:t>
            </a:r>
          </a:p>
          <a:p>
            <a:pPr marL="285750" indent="-285750">
              <a:buFont typeface="Arial" panose="020B0604020202020204" pitchFamily="34" charset="0"/>
              <a:buChar char="•"/>
            </a:pPr>
            <a:r>
              <a:rPr lang="fi-FI" sz="1200" dirty="0"/>
              <a:t>Iltapalaa ei ole mahdollista myöhempään jakaa ja aamu niin kiireinen että ei mahdollista aloittaa tarpeeksi ajoissa.</a:t>
            </a:r>
          </a:p>
        </p:txBody>
      </p:sp>
    </p:spTree>
    <p:extLst>
      <p:ext uri="{BB962C8B-B14F-4D97-AF65-F5344CB8AC3E}">
        <p14:creationId xmlns:p14="http://schemas.microsoft.com/office/powerpoint/2010/main" val="2334281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AE51749-27F9-473A-AFFC-03933FDE4251}"/>
              </a:ext>
            </a:extLst>
          </p:cNvPr>
          <p:cNvSpPr>
            <a:spLocks noGrp="1"/>
          </p:cNvSpPr>
          <p:nvPr>
            <p:ph type="title"/>
          </p:nvPr>
        </p:nvSpPr>
        <p:spPr/>
        <p:txBody>
          <a:bodyPr/>
          <a:lstStyle/>
          <a:p>
            <a:r>
              <a:rPr lang="fi-FI" b="1" dirty="0"/>
              <a:t>Yksikön toimiala</a:t>
            </a:r>
            <a:endParaRPr lang="fi-FI" dirty="0"/>
          </a:p>
        </p:txBody>
      </p:sp>
      <p:sp>
        <p:nvSpPr>
          <p:cNvPr id="3" name="Sisällön paikkamerkki 2">
            <a:extLst>
              <a:ext uri="{FF2B5EF4-FFF2-40B4-BE49-F238E27FC236}">
                <a16:creationId xmlns:a16="http://schemas.microsoft.com/office/drawing/2014/main" id="{2DBBCA2C-9456-4100-933F-51D687EA2292}"/>
              </a:ext>
            </a:extLst>
          </p:cNvPr>
          <p:cNvSpPr>
            <a:spLocks noGrp="1"/>
          </p:cNvSpPr>
          <p:nvPr>
            <p:ph idx="1"/>
          </p:nvPr>
        </p:nvSpPr>
        <p:spPr/>
        <p:txBody>
          <a:bodyPr>
            <a:normAutofit fontScale="77500" lnSpcReduction="20000"/>
          </a:bodyPr>
          <a:lstStyle/>
          <a:p>
            <a:r>
              <a:rPr lang="fi-FI" b="1" dirty="0"/>
              <a:t>Avoimet vastaukset: muu mikä</a:t>
            </a:r>
          </a:p>
          <a:p>
            <a:endParaRPr lang="fi-FI" b="1" dirty="0"/>
          </a:p>
          <a:p>
            <a:pPr marL="285750" indent="-285750">
              <a:buFont typeface="Arial" panose="020B0604020202020204" pitchFamily="34" charset="0"/>
              <a:buChar char="•"/>
            </a:pPr>
            <a:r>
              <a:rPr lang="fi-FI" dirty="0"/>
              <a:t>Päihteet</a:t>
            </a:r>
          </a:p>
          <a:p>
            <a:pPr marL="285750" indent="-285750">
              <a:buFont typeface="Arial" panose="020B0604020202020204" pitchFamily="34" charset="0"/>
              <a:buChar char="•"/>
            </a:pPr>
            <a:r>
              <a:rPr lang="fi-FI" dirty="0"/>
              <a:t>Kouluterveydenhuolto</a:t>
            </a:r>
          </a:p>
          <a:p>
            <a:pPr marL="285750" indent="-285750">
              <a:buFont typeface="Arial" panose="020B0604020202020204" pitchFamily="34" charset="0"/>
              <a:buChar char="•"/>
            </a:pPr>
            <a:r>
              <a:rPr lang="fi-FI" dirty="0"/>
              <a:t>Hengityshalvauspotilaat</a:t>
            </a:r>
          </a:p>
          <a:p>
            <a:pPr marL="285750" indent="-285750">
              <a:buFont typeface="Arial" panose="020B0604020202020204" pitchFamily="34" charset="0"/>
              <a:buChar char="•"/>
            </a:pPr>
            <a:r>
              <a:rPr lang="fi-FI" dirty="0"/>
              <a:t>Hammashoito</a:t>
            </a:r>
          </a:p>
          <a:p>
            <a:pPr marL="285750" indent="-285750">
              <a:buFont typeface="Arial" panose="020B0604020202020204" pitchFamily="34" charset="0"/>
              <a:buChar char="•"/>
            </a:pPr>
            <a:r>
              <a:rPr lang="fi-FI" dirty="0"/>
              <a:t>Kuntoutusyksikkö</a:t>
            </a:r>
          </a:p>
          <a:p>
            <a:pPr marL="285750" indent="-285750">
              <a:buFont typeface="Arial" panose="020B0604020202020204" pitchFamily="34" charset="0"/>
              <a:buChar char="•"/>
            </a:pPr>
            <a:r>
              <a:rPr lang="fi-FI" dirty="0"/>
              <a:t>Vastaanotot</a:t>
            </a:r>
          </a:p>
          <a:p>
            <a:pPr marL="285750" indent="-285750">
              <a:buFont typeface="Arial" panose="020B0604020202020204" pitchFamily="34" charset="0"/>
              <a:buChar char="•"/>
            </a:pPr>
            <a:r>
              <a:rPr lang="fi-FI" dirty="0"/>
              <a:t>Avoterveydenhuolto</a:t>
            </a:r>
          </a:p>
          <a:p>
            <a:pPr marL="285750" indent="-285750">
              <a:buFont typeface="Arial" panose="020B0604020202020204" pitchFamily="34" charset="0"/>
              <a:buChar char="•"/>
            </a:pPr>
            <a:r>
              <a:rPr lang="fi-FI" dirty="0"/>
              <a:t>Kotihoito</a:t>
            </a:r>
          </a:p>
          <a:p>
            <a:pPr marL="285750" indent="-285750">
              <a:buFont typeface="Arial" panose="020B0604020202020204" pitchFamily="34" charset="0"/>
              <a:buChar char="•"/>
            </a:pPr>
            <a:r>
              <a:rPr lang="fi-FI" dirty="0"/>
              <a:t>Palvelutalo</a:t>
            </a:r>
          </a:p>
          <a:p>
            <a:pPr marL="285750" indent="-285750">
              <a:buFont typeface="Arial" panose="020B0604020202020204" pitchFamily="34" charset="0"/>
              <a:buChar char="•"/>
            </a:pPr>
            <a:r>
              <a:rPr lang="fi-FI" dirty="0"/>
              <a:t>Kehitysvammaiset</a:t>
            </a:r>
          </a:p>
          <a:p>
            <a:pPr marL="285750" indent="-285750">
              <a:buFont typeface="Arial" panose="020B0604020202020204" pitchFamily="34" charset="0"/>
              <a:buChar char="•"/>
            </a:pPr>
            <a:r>
              <a:rPr lang="fi-FI" dirty="0" err="1"/>
              <a:t>Hhp</a:t>
            </a:r>
            <a:r>
              <a:rPr lang="fi-FI" dirty="0"/>
              <a:t>-tiimi</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endParaRPr lang="fi-FI" dirty="0"/>
          </a:p>
          <a:p>
            <a:endParaRPr lang="fi-FI" dirty="0"/>
          </a:p>
          <a:p>
            <a:endParaRPr lang="fi-FI" dirty="0"/>
          </a:p>
        </p:txBody>
      </p:sp>
      <p:sp>
        <p:nvSpPr>
          <p:cNvPr id="4" name="Dian numeron paikkamerkki 3">
            <a:extLst>
              <a:ext uri="{FF2B5EF4-FFF2-40B4-BE49-F238E27FC236}">
                <a16:creationId xmlns:a16="http://schemas.microsoft.com/office/drawing/2014/main" id="{A2F7A6F5-5494-4DE5-B808-2D0D66D129C5}"/>
              </a:ext>
            </a:extLst>
          </p:cNvPr>
          <p:cNvSpPr>
            <a:spLocks noGrp="1"/>
          </p:cNvSpPr>
          <p:nvPr>
            <p:ph type="sldNum" sz="quarter" idx="4"/>
          </p:nvPr>
        </p:nvSpPr>
        <p:spPr/>
        <p:txBody>
          <a:bodyPr/>
          <a:lstStyle/>
          <a:p>
            <a:fld id="{586572C9-1685-854F-9818-C767E6BAB69A}" type="slidenum">
              <a:rPr lang="en-US" smtClean="0"/>
              <a:t>3</a:t>
            </a:fld>
            <a:endParaRPr lang="en-US" dirty="0"/>
          </a:p>
        </p:txBody>
      </p:sp>
      <p:sp>
        <p:nvSpPr>
          <p:cNvPr id="5" name="Päivämäärän paikkamerkki 4">
            <a:extLst>
              <a:ext uri="{FF2B5EF4-FFF2-40B4-BE49-F238E27FC236}">
                <a16:creationId xmlns:a16="http://schemas.microsoft.com/office/drawing/2014/main" id="{B03ACD55-5BCC-43F7-A480-8F9FDF084BF1}"/>
              </a:ext>
            </a:extLst>
          </p:cNvPr>
          <p:cNvSpPr>
            <a:spLocks noGrp="1"/>
          </p:cNvSpPr>
          <p:nvPr>
            <p:ph type="dt" sz="half" idx="2"/>
          </p:nvPr>
        </p:nvSpPr>
        <p:spPr/>
        <p:txBody>
          <a:bodyPr/>
          <a:lstStyle/>
          <a:p>
            <a:fld id="{308AB850-9F7C-F948-A01A-7B7C71F76D7D}" type="datetime3">
              <a:rPr lang="fi-FI" smtClean="0"/>
              <a:t>29/1/19</a:t>
            </a:fld>
            <a:endParaRPr lang="en-US" dirty="0"/>
          </a:p>
        </p:txBody>
      </p:sp>
    </p:spTree>
    <p:extLst>
      <p:ext uri="{BB962C8B-B14F-4D97-AF65-F5344CB8AC3E}">
        <p14:creationId xmlns:p14="http://schemas.microsoft.com/office/powerpoint/2010/main" val="28044299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195F8203-26A8-422A-B0FB-F4BA88D178A8}"/>
              </a:ext>
            </a:extLst>
          </p:cNvPr>
          <p:cNvSpPr>
            <a:spLocks noGrp="1"/>
          </p:cNvSpPr>
          <p:nvPr>
            <p:ph idx="1"/>
          </p:nvPr>
        </p:nvSpPr>
        <p:spPr/>
        <p:txBody>
          <a:bodyPr>
            <a:normAutofit fontScale="92500" lnSpcReduction="10000"/>
          </a:bodyPr>
          <a:lstStyle/>
          <a:p>
            <a:r>
              <a:rPr lang="fi-FI" b="1" dirty="0"/>
              <a:t>Ei, </a:t>
            </a:r>
            <a:r>
              <a:rPr lang="fi-FI" b="1" dirty="0" err="1"/>
              <a:t>yöpaasto</a:t>
            </a:r>
            <a:r>
              <a:rPr lang="fi-FI" b="1" dirty="0"/>
              <a:t> on yli 11 tuntia:</a:t>
            </a:r>
          </a:p>
          <a:p>
            <a:pPr marL="285750" indent="-285750">
              <a:buFont typeface="Arial" panose="020B0604020202020204" pitchFamily="34" charset="0"/>
              <a:buChar char="•"/>
            </a:pPr>
            <a:r>
              <a:rPr lang="fi-FI" dirty="0"/>
              <a:t>Iltapalat syötetään 19-20 jotta ehditään laittamaan asukkaat nukkumaan ennen yövuoroa eikä tarvitsisi herättää syömään. Aamupalaa aletaan useimmiten jakaa klo 8,mutta viimeiset saattavat saada sen vasta 9 aikoihin. Varsinkin viikonloppuisin </a:t>
            </a:r>
            <a:r>
              <a:rPr lang="fi-FI" dirty="0" err="1"/>
              <a:t>yöpaasto</a:t>
            </a:r>
            <a:r>
              <a:rPr lang="fi-FI" dirty="0"/>
              <a:t> venyy, sillä aamuvuorossa on vain kaksi hoitajaa kumpaakin ryhmäkotia kohden (kaksi tehostetun palveluasumisen ryhmäkotia ja yksi tavallinen jossa yksi hoitaja) ja toinen hoitajista tulee 7.30 töihin. Tunnin aikana asukkaat täytyy herättää ja saada siihen kuntoon, että aamupalapöytään voi tulla tai aamupalan voi viedä huoneeseen. Eli, jos moni asukas sattuu olemaan märkä tai ulosteet vaipassa, niin aamupalan jako venyy. Tätä vaikeuttaa se, että ensimmäinen puoli tuntia ollaan yksin ja siitäkin menee aikaa yökön raporttiin, jollei itse tule etuajassa töihin. Tästä ollaan puhuttu palavereissa, että olisiko mahdollista, että molemmat hoitajat tulevat klo 7 mutta on kuulemma </a:t>
            </a:r>
            <a:r>
              <a:rPr lang="fi-FI" dirty="0" err="1"/>
              <a:t>Attendon</a:t>
            </a:r>
            <a:r>
              <a:rPr lang="fi-FI" dirty="0"/>
              <a:t> käytäntö tämä töihin tulemisen porrastus. Sitten kuitenkin sanotaan, että pitäisi antaa asukkaiden nukkua niin myöhään kun nukuttaa.</a:t>
            </a:r>
          </a:p>
          <a:p>
            <a:pPr marL="285750" indent="-285750">
              <a:buFont typeface="Arial" panose="020B0604020202020204" pitchFamily="34" charset="0"/>
              <a:buChar char="•"/>
            </a:pPr>
            <a:endParaRPr lang="fi-FI" b="1" dirty="0"/>
          </a:p>
          <a:p>
            <a:pPr marL="285750" indent="-285750">
              <a:buFont typeface="Arial" panose="020B0604020202020204" pitchFamily="34" charset="0"/>
              <a:buChar char="•"/>
            </a:pPr>
            <a:endParaRPr lang="fi-FI" dirty="0"/>
          </a:p>
        </p:txBody>
      </p:sp>
      <p:sp>
        <p:nvSpPr>
          <p:cNvPr id="4" name="Otsikko 1">
            <a:extLst>
              <a:ext uri="{FF2B5EF4-FFF2-40B4-BE49-F238E27FC236}">
                <a16:creationId xmlns:a16="http://schemas.microsoft.com/office/drawing/2014/main" id="{5D54D169-ECF5-4567-B6F5-969D52E4C15B}"/>
              </a:ext>
            </a:extLst>
          </p:cNvPr>
          <p:cNvSpPr txBox="1">
            <a:spLocks/>
          </p:cNvSpPr>
          <p:nvPr/>
        </p:nvSpPr>
        <p:spPr>
          <a:xfrm>
            <a:off x="747967" y="279632"/>
            <a:ext cx="7886700" cy="994172"/>
          </a:xfrm>
          <a:prstGeom prst="rect">
            <a:avLst/>
          </a:prstGeom>
        </p:spPr>
        <p:txBody>
          <a:bodyPr vert="horz" lIns="0" tIns="45720" rIns="91440" bIns="45720" rtlCol="0" anchor="ctr">
            <a:noAutofit/>
          </a:bodyPr>
          <a:lstStyle>
            <a:lvl1pPr algn="l" defTabSz="685800" rtl="0" eaLnBrk="1" latinLnBrk="0" hangingPunct="1">
              <a:lnSpc>
                <a:spcPct val="90000"/>
              </a:lnSpc>
              <a:spcBef>
                <a:spcPct val="0"/>
              </a:spcBef>
              <a:buNone/>
              <a:defRPr sz="3600" b="1" kern="1200">
                <a:solidFill>
                  <a:schemeClr val="tx1"/>
                </a:solidFill>
                <a:latin typeface="+mj-lt"/>
                <a:ea typeface="+mj-ea"/>
                <a:cs typeface="+mj-cs"/>
              </a:defRPr>
            </a:lvl1pPr>
          </a:lstStyle>
          <a:p>
            <a:r>
              <a:rPr lang="fi-FI" sz="2000" dirty="0"/>
              <a:t>Valviran mukaan asiakkaiden illan viimeisen ja aamun ensimmäisen ruokailun välinen </a:t>
            </a:r>
            <a:r>
              <a:rPr lang="fi-FI" sz="2000" dirty="0" err="1"/>
              <a:t>yöpaasto</a:t>
            </a:r>
            <a:r>
              <a:rPr lang="fi-FI" sz="2000" dirty="0"/>
              <a:t> ei saa olla yli 11 tuntia. Toteutuuko tämä työyksikössäsi?</a:t>
            </a:r>
            <a:br>
              <a:rPr lang="fi-FI" sz="2000" dirty="0"/>
            </a:br>
            <a:endParaRPr lang="fi-FI" sz="2000" dirty="0"/>
          </a:p>
        </p:txBody>
      </p:sp>
    </p:spTree>
    <p:extLst>
      <p:ext uri="{BB962C8B-B14F-4D97-AF65-F5344CB8AC3E}">
        <p14:creationId xmlns:p14="http://schemas.microsoft.com/office/powerpoint/2010/main" val="14850583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917A5772-C05F-4CE7-8C1C-122E04796FFA}"/>
              </a:ext>
            </a:extLst>
          </p:cNvPr>
          <p:cNvSpPr>
            <a:spLocks noGrp="1"/>
          </p:cNvSpPr>
          <p:nvPr>
            <p:ph idx="1"/>
          </p:nvPr>
        </p:nvSpPr>
        <p:spPr/>
        <p:txBody>
          <a:bodyPr>
            <a:normAutofit fontScale="77500" lnSpcReduction="20000"/>
          </a:bodyPr>
          <a:lstStyle/>
          <a:p>
            <a:r>
              <a:rPr lang="fi-FI" b="1" dirty="0"/>
              <a:t>Ei, </a:t>
            </a:r>
            <a:r>
              <a:rPr lang="fi-FI" b="1" dirty="0" err="1"/>
              <a:t>yöpaasto</a:t>
            </a:r>
            <a:r>
              <a:rPr lang="fi-FI" b="1" dirty="0"/>
              <a:t> on yli 11 tuntia:</a:t>
            </a:r>
          </a:p>
          <a:p>
            <a:pPr marL="285750" indent="-285750">
              <a:buFont typeface="Arial" panose="020B0604020202020204" pitchFamily="34" charset="0"/>
              <a:buChar char="•"/>
            </a:pPr>
            <a:r>
              <a:rPr lang="fi-FI" dirty="0"/>
              <a:t>Iltavuorossa liian vähän henkilökuntaa</a:t>
            </a:r>
          </a:p>
          <a:p>
            <a:pPr marL="285750" indent="-285750">
              <a:buFont typeface="Arial" panose="020B0604020202020204" pitchFamily="34" charset="0"/>
              <a:buChar char="•"/>
            </a:pPr>
            <a:r>
              <a:rPr lang="fi-FI" dirty="0"/>
              <a:t>20 asukasta ja 3 hoitajaa aamuvuorossa, viimeiset aamupalat annetaan klo10.00-11.00 välillä.</a:t>
            </a:r>
          </a:p>
          <a:p>
            <a:pPr marL="285750" indent="-285750">
              <a:buFont typeface="Arial" panose="020B0604020202020204" pitchFamily="34" charset="0"/>
              <a:buChar char="•"/>
            </a:pPr>
            <a:r>
              <a:rPr lang="fi-FI" dirty="0"/>
              <a:t>Syötettäviä paljon niin aloitettava klo 18, ja aamupalan saavat 7.</a:t>
            </a:r>
          </a:p>
          <a:p>
            <a:pPr marL="285750" indent="-285750">
              <a:buFont typeface="Arial" panose="020B0604020202020204" pitchFamily="34" charset="0"/>
              <a:buChar char="•"/>
            </a:pPr>
            <a:r>
              <a:rPr lang="fi-FI" dirty="0"/>
              <a:t>Aamupalat viivästyy koska esim. Viikonloppuisin on  työajan lyhennys. Liian vähän hoitajia ja melkein kaikki asukkaat syötettäviä.</a:t>
            </a:r>
          </a:p>
          <a:p>
            <a:pPr marL="285750" indent="-285750">
              <a:buFont typeface="Arial" panose="020B0604020202020204" pitchFamily="34" charset="0"/>
              <a:buChar char="•"/>
            </a:pPr>
            <a:r>
              <a:rPr lang="fi-FI" dirty="0"/>
              <a:t>Aamupalan antaminen venyy, koska usein aamuvuorot alkavat klo 8-9 ja vain yksi työntekijä tulee klo7. Sama illalla, iltapalan antaminen on aloitettava aikaisemmin, koska työntekijöitä lähtee pois jo 19.00.</a:t>
            </a:r>
          </a:p>
          <a:p>
            <a:pPr marL="285750" indent="-285750">
              <a:buFont typeface="Arial" panose="020B0604020202020204" pitchFamily="34" charset="0"/>
              <a:buChar char="•"/>
            </a:pPr>
            <a:r>
              <a:rPr lang="fi-FI" dirty="0"/>
              <a:t>Aamupala pyritään antamaan klo 8, mutta usein se menee jopa puoli 9, koska vanhukset haluavat pukeutua ennen aamupalalle tulemista. Iltapalaa jaetaan joskus jo klo 18:30, koska toinen iltavuorolainen lähtee jo klo 20 kotiin ja sitä ennen täytyy vielä kirjata, pestä asukkaiden hampaita, pukea </a:t>
            </a:r>
            <a:r>
              <a:rPr lang="fi-FI" dirty="0" err="1"/>
              <a:t>yövaatteisiin</a:t>
            </a:r>
            <a:r>
              <a:rPr lang="fi-FI" dirty="0"/>
              <a:t> ym. Eikä yksi hoitaja kerkeä kaikkea tätä tekemään ja asukkaat haluavat heti iltapalan jälkeen nukkumaan, eikä jaksa odottaa esim. yövuorolaisen apua. Normaalisti aamupala olisi klo 8 ja iltapala klo 19, jolloin </a:t>
            </a:r>
            <a:r>
              <a:rPr lang="fi-FI" dirty="0" err="1"/>
              <a:t>yöpaasto</a:t>
            </a:r>
            <a:r>
              <a:rPr lang="fi-FI" dirty="0"/>
              <a:t> 13h.</a:t>
            </a:r>
          </a:p>
          <a:p>
            <a:pPr marL="285750" indent="-285750">
              <a:buFont typeface="Arial" panose="020B0604020202020204" pitchFamily="34" charset="0"/>
              <a:buChar char="•"/>
            </a:pPr>
            <a:r>
              <a:rPr lang="fi-FI" dirty="0"/>
              <a:t>Illalla kiire antaa iltapalat ennen vuoron loppumista ja aamulla kiire pesujen kanssa. Syötettävät saavat sitten ruokaa, kun hoitajilla siihen aikaa.</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
        <p:nvSpPr>
          <p:cNvPr id="4" name="Otsikko 1">
            <a:extLst>
              <a:ext uri="{FF2B5EF4-FFF2-40B4-BE49-F238E27FC236}">
                <a16:creationId xmlns:a16="http://schemas.microsoft.com/office/drawing/2014/main" id="{45E871AA-8028-4564-A98F-CE44BD65A2EC}"/>
              </a:ext>
            </a:extLst>
          </p:cNvPr>
          <p:cNvSpPr txBox="1">
            <a:spLocks/>
          </p:cNvSpPr>
          <p:nvPr/>
        </p:nvSpPr>
        <p:spPr>
          <a:xfrm>
            <a:off x="771118" y="256867"/>
            <a:ext cx="7886700" cy="994172"/>
          </a:xfrm>
          <a:prstGeom prst="rect">
            <a:avLst/>
          </a:prstGeom>
        </p:spPr>
        <p:txBody>
          <a:bodyPr vert="horz" lIns="0" tIns="45720" rIns="91440" bIns="45720" rtlCol="0" anchor="ctr">
            <a:noAutofit/>
          </a:bodyPr>
          <a:lstStyle>
            <a:lvl1pPr algn="l" defTabSz="685800" rtl="0" eaLnBrk="1" latinLnBrk="0" hangingPunct="1">
              <a:lnSpc>
                <a:spcPct val="90000"/>
              </a:lnSpc>
              <a:spcBef>
                <a:spcPct val="0"/>
              </a:spcBef>
              <a:buNone/>
              <a:defRPr sz="3600" b="1" kern="1200">
                <a:solidFill>
                  <a:schemeClr val="tx1"/>
                </a:solidFill>
                <a:latin typeface="+mj-lt"/>
                <a:ea typeface="+mj-ea"/>
                <a:cs typeface="+mj-cs"/>
              </a:defRPr>
            </a:lvl1pPr>
          </a:lstStyle>
          <a:p>
            <a:r>
              <a:rPr lang="fi-FI" sz="2000" dirty="0"/>
              <a:t>Valviran mukaan asiakkaiden illan viimeisen ja aamun ensimmäisen ruokailun välinen </a:t>
            </a:r>
            <a:r>
              <a:rPr lang="fi-FI" sz="2000" dirty="0" err="1"/>
              <a:t>yöpaasto</a:t>
            </a:r>
            <a:r>
              <a:rPr lang="fi-FI" sz="2000" dirty="0"/>
              <a:t> ei saa olla yli 11 tuntia. Toteutuuko tämä työyksikössäsi?</a:t>
            </a:r>
            <a:br>
              <a:rPr lang="fi-FI" sz="2000" dirty="0"/>
            </a:br>
            <a:endParaRPr lang="fi-FI" sz="2000" dirty="0"/>
          </a:p>
        </p:txBody>
      </p:sp>
    </p:spTree>
    <p:extLst>
      <p:ext uri="{BB962C8B-B14F-4D97-AF65-F5344CB8AC3E}">
        <p14:creationId xmlns:p14="http://schemas.microsoft.com/office/powerpoint/2010/main" val="2359929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5782230-AF80-4250-A89F-7796263B69B5}"/>
              </a:ext>
            </a:extLst>
          </p:cNvPr>
          <p:cNvSpPr>
            <a:spLocks noGrp="1"/>
          </p:cNvSpPr>
          <p:nvPr>
            <p:ph type="title"/>
          </p:nvPr>
        </p:nvSpPr>
        <p:spPr/>
        <p:txBody>
          <a:bodyPr>
            <a:normAutofit fontScale="90000"/>
          </a:bodyPr>
          <a:lstStyle/>
          <a:p>
            <a:r>
              <a:rPr lang="fi-FI" dirty="0"/>
              <a:t>Onko omavalvontasuunnitelma työntekijöiden nähtävissä työyksikössä?</a:t>
            </a:r>
          </a:p>
        </p:txBody>
      </p:sp>
      <p:pic>
        <p:nvPicPr>
          <p:cNvPr id="4" name="Kuva 3">
            <a:extLst>
              <a:ext uri="{FF2B5EF4-FFF2-40B4-BE49-F238E27FC236}">
                <a16:creationId xmlns:a16="http://schemas.microsoft.com/office/drawing/2014/main" id="{89173639-134E-4F97-89CE-10AA6D08C95F}"/>
              </a:ext>
            </a:extLst>
          </p:cNvPr>
          <p:cNvPicPr/>
          <p:nvPr/>
        </p:nvPicPr>
        <p:blipFill>
          <a:blip r:embed="rId2"/>
          <a:stretch>
            <a:fillRect/>
          </a:stretch>
        </p:blipFill>
        <p:spPr>
          <a:xfrm>
            <a:off x="212652" y="1379021"/>
            <a:ext cx="4843572" cy="2647174"/>
          </a:xfrm>
          <a:prstGeom prst="rect">
            <a:avLst/>
          </a:prstGeom>
        </p:spPr>
      </p:pic>
      <p:graphicFrame>
        <p:nvGraphicFramePr>
          <p:cNvPr id="7" name="Taulukko 6">
            <a:extLst>
              <a:ext uri="{FF2B5EF4-FFF2-40B4-BE49-F238E27FC236}">
                <a16:creationId xmlns:a16="http://schemas.microsoft.com/office/drawing/2014/main" id="{7EA24E03-6971-4100-8068-4D5359414118}"/>
              </a:ext>
            </a:extLst>
          </p:cNvPr>
          <p:cNvGraphicFramePr>
            <a:graphicFrameLocks noGrp="1"/>
          </p:cNvGraphicFramePr>
          <p:nvPr>
            <p:extLst>
              <p:ext uri="{D42A27DB-BD31-4B8C-83A1-F6EECF244321}">
                <p14:modId xmlns:p14="http://schemas.microsoft.com/office/powerpoint/2010/main" val="1767957463"/>
              </p:ext>
            </p:extLst>
          </p:nvPr>
        </p:nvGraphicFramePr>
        <p:xfrm>
          <a:off x="5301205" y="2490788"/>
          <a:ext cx="3269709" cy="853440"/>
        </p:xfrm>
        <a:graphic>
          <a:graphicData uri="http://schemas.openxmlformats.org/drawingml/2006/table">
            <a:tbl>
              <a:tblPr firstRow="1" firstCol="1" bandRow="1">
                <a:tableStyleId>{5C22544A-7EE6-4342-B048-85BDC9FD1C3A}</a:tableStyleId>
              </a:tblPr>
              <a:tblGrid>
                <a:gridCol w="1089903">
                  <a:extLst>
                    <a:ext uri="{9D8B030D-6E8A-4147-A177-3AD203B41FA5}">
                      <a16:colId xmlns:a16="http://schemas.microsoft.com/office/drawing/2014/main" val="2005906786"/>
                    </a:ext>
                  </a:extLst>
                </a:gridCol>
                <a:gridCol w="1089903">
                  <a:extLst>
                    <a:ext uri="{9D8B030D-6E8A-4147-A177-3AD203B41FA5}">
                      <a16:colId xmlns:a16="http://schemas.microsoft.com/office/drawing/2014/main" val="2444129166"/>
                    </a:ext>
                  </a:extLst>
                </a:gridCol>
                <a:gridCol w="1089903">
                  <a:extLst>
                    <a:ext uri="{9D8B030D-6E8A-4147-A177-3AD203B41FA5}">
                      <a16:colId xmlns:a16="http://schemas.microsoft.com/office/drawing/2014/main" val="3930717408"/>
                    </a:ext>
                  </a:extLst>
                </a:gridCol>
              </a:tblGrid>
              <a:tr h="119530">
                <a:tc>
                  <a:txBody>
                    <a:bodyPr/>
                    <a:lstStyle/>
                    <a:p>
                      <a:pPr algn="ctr">
                        <a:spcAft>
                          <a:spcPts val="0"/>
                        </a:spcAft>
                      </a:pPr>
                      <a:r>
                        <a:rPr lang="fi-FI" sz="14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Prosentti</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305240069"/>
                  </a:ext>
                </a:extLst>
              </a:tr>
              <a:tr h="119530">
                <a:tc>
                  <a:txBody>
                    <a:bodyPr/>
                    <a:lstStyle/>
                    <a:p>
                      <a:pPr algn="ctr">
                        <a:spcAft>
                          <a:spcPts val="0"/>
                        </a:spcAft>
                      </a:pPr>
                      <a:r>
                        <a:rPr lang="fi-FI" sz="1400">
                          <a:effectLst/>
                        </a:rPr>
                        <a:t>kyllä</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225</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78,67%</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070562478"/>
                  </a:ext>
                </a:extLst>
              </a:tr>
              <a:tr h="119530">
                <a:tc>
                  <a:txBody>
                    <a:bodyPr/>
                    <a:lstStyle/>
                    <a:p>
                      <a:pPr algn="ctr">
                        <a:spcAft>
                          <a:spcPts val="0"/>
                        </a:spcAft>
                      </a:pPr>
                      <a:r>
                        <a:rPr lang="fi-FI" sz="1400">
                          <a:effectLst/>
                        </a:rPr>
                        <a:t>ei ole</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12</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4,2%</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898975252"/>
                  </a:ext>
                </a:extLst>
              </a:tr>
              <a:tr h="119530">
                <a:tc>
                  <a:txBody>
                    <a:bodyPr/>
                    <a:lstStyle/>
                    <a:p>
                      <a:pPr algn="ctr">
                        <a:spcAft>
                          <a:spcPts val="0"/>
                        </a:spcAft>
                      </a:pPr>
                      <a:r>
                        <a:rPr lang="fi-FI" sz="1400">
                          <a:effectLst/>
                        </a:rPr>
                        <a:t>en tiedä</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49</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dirty="0">
                          <a:effectLst/>
                        </a:rPr>
                        <a:t>17,13%</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390094463"/>
                  </a:ext>
                </a:extLst>
              </a:tr>
            </a:tbl>
          </a:graphicData>
        </a:graphic>
      </p:graphicFrame>
    </p:spTree>
    <p:extLst>
      <p:ext uri="{BB962C8B-B14F-4D97-AF65-F5344CB8AC3E}">
        <p14:creationId xmlns:p14="http://schemas.microsoft.com/office/powerpoint/2010/main" val="16870488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C7644D8-DB71-4837-9E45-6138B7A160FE}"/>
              </a:ext>
            </a:extLst>
          </p:cNvPr>
          <p:cNvSpPr>
            <a:spLocks noGrp="1"/>
          </p:cNvSpPr>
          <p:nvPr>
            <p:ph type="title"/>
          </p:nvPr>
        </p:nvSpPr>
        <p:spPr/>
        <p:txBody>
          <a:bodyPr>
            <a:normAutofit fontScale="90000"/>
          </a:bodyPr>
          <a:lstStyle/>
          <a:p>
            <a:r>
              <a:rPr lang="fi-FI" dirty="0"/>
              <a:t>Kuinka monta päivää saat täydennyskoulutusta vuodessa?</a:t>
            </a:r>
            <a:br>
              <a:rPr lang="fi-FI" dirty="0"/>
            </a:br>
            <a:endParaRPr lang="fi-FI" dirty="0"/>
          </a:p>
        </p:txBody>
      </p:sp>
      <p:pic>
        <p:nvPicPr>
          <p:cNvPr id="4" name="Sisällön paikkamerkki 3">
            <a:extLst>
              <a:ext uri="{FF2B5EF4-FFF2-40B4-BE49-F238E27FC236}">
                <a16:creationId xmlns:a16="http://schemas.microsoft.com/office/drawing/2014/main" id="{5B35D127-A5BD-497B-86A9-203A86E17CAA}"/>
              </a:ext>
            </a:extLst>
          </p:cNvPr>
          <p:cNvPicPr>
            <a:picLocks noGrp="1"/>
          </p:cNvPicPr>
          <p:nvPr>
            <p:ph idx="1"/>
          </p:nvPr>
        </p:nvPicPr>
        <p:blipFill>
          <a:blip r:embed="rId2"/>
          <a:stretch>
            <a:fillRect/>
          </a:stretch>
        </p:blipFill>
        <p:spPr>
          <a:xfrm>
            <a:off x="283535" y="1013637"/>
            <a:ext cx="4993345" cy="3856019"/>
          </a:xfrm>
          <a:prstGeom prst="rect">
            <a:avLst/>
          </a:prstGeom>
        </p:spPr>
      </p:pic>
      <p:graphicFrame>
        <p:nvGraphicFramePr>
          <p:cNvPr id="5" name="Taulukko 4">
            <a:extLst>
              <a:ext uri="{FF2B5EF4-FFF2-40B4-BE49-F238E27FC236}">
                <a16:creationId xmlns:a16="http://schemas.microsoft.com/office/drawing/2014/main" id="{BED4D610-696D-40BF-BC51-F6E7D5882BC5}"/>
              </a:ext>
            </a:extLst>
          </p:cNvPr>
          <p:cNvGraphicFramePr>
            <a:graphicFrameLocks noGrp="1"/>
          </p:cNvGraphicFramePr>
          <p:nvPr>
            <p:extLst>
              <p:ext uri="{D42A27DB-BD31-4B8C-83A1-F6EECF244321}">
                <p14:modId xmlns:p14="http://schemas.microsoft.com/office/powerpoint/2010/main" val="3168837917"/>
              </p:ext>
            </p:extLst>
          </p:nvPr>
        </p:nvGraphicFramePr>
        <p:xfrm>
          <a:off x="5775767" y="1135343"/>
          <a:ext cx="3133173" cy="3320900"/>
        </p:xfrm>
        <a:graphic>
          <a:graphicData uri="http://schemas.openxmlformats.org/drawingml/2006/table">
            <a:tbl>
              <a:tblPr firstRow="1" firstCol="1" bandRow="1">
                <a:tableStyleId>{5C22544A-7EE6-4342-B048-85BDC9FD1C3A}</a:tableStyleId>
              </a:tblPr>
              <a:tblGrid>
                <a:gridCol w="1392671">
                  <a:extLst>
                    <a:ext uri="{9D8B030D-6E8A-4147-A177-3AD203B41FA5}">
                      <a16:colId xmlns:a16="http://schemas.microsoft.com/office/drawing/2014/main" val="3364654409"/>
                    </a:ext>
                  </a:extLst>
                </a:gridCol>
                <a:gridCol w="696111">
                  <a:extLst>
                    <a:ext uri="{9D8B030D-6E8A-4147-A177-3AD203B41FA5}">
                      <a16:colId xmlns:a16="http://schemas.microsoft.com/office/drawing/2014/main" val="617249505"/>
                    </a:ext>
                  </a:extLst>
                </a:gridCol>
                <a:gridCol w="1044391">
                  <a:extLst>
                    <a:ext uri="{9D8B030D-6E8A-4147-A177-3AD203B41FA5}">
                      <a16:colId xmlns:a16="http://schemas.microsoft.com/office/drawing/2014/main" val="3931633324"/>
                    </a:ext>
                  </a:extLst>
                </a:gridCol>
              </a:tblGrid>
              <a:tr h="166045">
                <a:tc>
                  <a:txBody>
                    <a:bodyPr/>
                    <a:lstStyle/>
                    <a:p>
                      <a:pPr algn="ctr">
                        <a:spcAft>
                          <a:spcPts val="0"/>
                        </a:spcAft>
                      </a:pPr>
                      <a:r>
                        <a:rPr lang="fi-FI" sz="900">
                          <a:effectLst/>
                        </a:rPr>
                        <a:t> </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n</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Prosentti</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1892802170"/>
                  </a:ext>
                </a:extLst>
              </a:tr>
              <a:tr h="166045">
                <a:tc>
                  <a:txBody>
                    <a:bodyPr/>
                    <a:lstStyle/>
                    <a:p>
                      <a:pPr algn="ctr">
                        <a:spcAft>
                          <a:spcPts val="0"/>
                        </a:spcAft>
                      </a:pPr>
                      <a:r>
                        <a:rPr lang="fi-FI" sz="900">
                          <a:effectLst/>
                        </a:rPr>
                        <a:t>1</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76</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38,19%</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66314470"/>
                  </a:ext>
                </a:extLst>
              </a:tr>
              <a:tr h="166045">
                <a:tc>
                  <a:txBody>
                    <a:bodyPr/>
                    <a:lstStyle/>
                    <a:p>
                      <a:pPr algn="ctr">
                        <a:spcAft>
                          <a:spcPts val="0"/>
                        </a:spcAft>
                      </a:pPr>
                      <a:r>
                        <a:rPr lang="fi-FI" sz="900">
                          <a:effectLst/>
                        </a:rPr>
                        <a:t>2</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23</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11,56%</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39529982"/>
                  </a:ext>
                </a:extLst>
              </a:tr>
              <a:tr h="166045">
                <a:tc>
                  <a:txBody>
                    <a:bodyPr/>
                    <a:lstStyle/>
                    <a:p>
                      <a:pPr algn="ctr">
                        <a:spcAft>
                          <a:spcPts val="0"/>
                        </a:spcAft>
                      </a:pPr>
                      <a:r>
                        <a:rPr lang="fi-FI" sz="900">
                          <a:effectLst/>
                        </a:rPr>
                        <a:t>3</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43</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21,61%</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2737314580"/>
                  </a:ext>
                </a:extLst>
              </a:tr>
              <a:tr h="166045">
                <a:tc>
                  <a:txBody>
                    <a:bodyPr/>
                    <a:lstStyle/>
                    <a:p>
                      <a:pPr algn="ctr">
                        <a:spcAft>
                          <a:spcPts val="0"/>
                        </a:spcAft>
                      </a:pPr>
                      <a:r>
                        <a:rPr lang="fi-FI" sz="900">
                          <a:effectLst/>
                        </a:rPr>
                        <a:t>4</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15</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7,54%</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673655472"/>
                  </a:ext>
                </a:extLst>
              </a:tr>
              <a:tr h="166045">
                <a:tc>
                  <a:txBody>
                    <a:bodyPr/>
                    <a:lstStyle/>
                    <a:p>
                      <a:pPr algn="ctr">
                        <a:spcAft>
                          <a:spcPts val="0"/>
                        </a:spcAft>
                      </a:pPr>
                      <a:r>
                        <a:rPr lang="fi-FI" sz="900">
                          <a:effectLst/>
                        </a:rPr>
                        <a:t>5</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20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10,05%</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445332541"/>
                  </a:ext>
                </a:extLst>
              </a:tr>
              <a:tr h="166045">
                <a:tc>
                  <a:txBody>
                    <a:bodyPr/>
                    <a:lstStyle/>
                    <a:p>
                      <a:pPr algn="ctr">
                        <a:spcAft>
                          <a:spcPts val="0"/>
                        </a:spcAft>
                      </a:pPr>
                      <a:r>
                        <a:rPr lang="fi-FI" sz="900">
                          <a:effectLst/>
                        </a:rPr>
                        <a:t>6</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7</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3,52%</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164334874"/>
                  </a:ext>
                </a:extLst>
              </a:tr>
              <a:tr h="166045">
                <a:tc>
                  <a:txBody>
                    <a:bodyPr/>
                    <a:lstStyle/>
                    <a:p>
                      <a:pPr algn="ctr">
                        <a:spcAft>
                          <a:spcPts val="0"/>
                        </a:spcAft>
                      </a:pPr>
                      <a:r>
                        <a:rPr lang="fi-FI" sz="900">
                          <a:effectLst/>
                        </a:rPr>
                        <a:t>7</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2</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1%</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1998709402"/>
                  </a:ext>
                </a:extLst>
              </a:tr>
              <a:tr h="166045">
                <a:tc>
                  <a:txBody>
                    <a:bodyPr/>
                    <a:lstStyle/>
                    <a:p>
                      <a:pPr algn="ctr">
                        <a:spcAft>
                          <a:spcPts val="0"/>
                        </a:spcAft>
                      </a:pPr>
                      <a:r>
                        <a:rPr lang="fi-FI" sz="900">
                          <a:effectLst/>
                        </a:rPr>
                        <a:t>8</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5</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2,51%</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1002975233"/>
                  </a:ext>
                </a:extLst>
              </a:tr>
              <a:tr h="166045">
                <a:tc>
                  <a:txBody>
                    <a:bodyPr/>
                    <a:lstStyle/>
                    <a:p>
                      <a:pPr algn="ctr">
                        <a:spcAft>
                          <a:spcPts val="0"/>
                        </a:spcAft>
                      </a:pPr>
                      <a:r>
                        <a:rPr lang="fi-FI" sz="900">
                          <a:effectLst/>
                        </a:rPr>
                        <a:t>9</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3757735557"/>
                  </a:ext>
                </a:extLst>
              </a:tr>
              <a:tr h="166045">
                <a:tc>
                  <a:txBody>
                    <a:bodyPr/>
                    <a:lstStyle/>
                    <a:p>
                      <a:pPr algn="ctr">
                        <a:spcAft>
                          <a:spcPts val="0"/>
                        </a:spcAft>
                      </a:pPr>
                      <a:r>
                        <a:rPr lang="fi-FI" sz="900">
                          <a:effectLst/>
                        </a:rPr>
                        <a:t>10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5</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2,51%</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3137868934"/>
                  </a:ext>
                </a:extLst>
              </a:tr>
              <a:tr h="166045">
                <a:tc>
                  <a:txBody>
                    <a:bodyPr/>
                    <a:lstStyle/>
                    <a:p>
                      <a:pPr algn="ctr">
                        <a:spcAft>
                          <a:spcPts val="0"/>
                        </a:spcAft>
                      </a:pPr>
                      <a:r>
                        <a:rPr lang="fi-FI" sz="900">
                          <a:effectLst/>
                        </a:rPr>
                        <a:t>11</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3823114245"/>
                  </a:ext>
                </a:extLst>
              </a:tr>
              <a:tr h="166045">
                <a:tc>
                  <a:txBody>
                    <a:bodyPr/>
                    <a:lstStyle/>
                    <a:p>
                      <a:pPr algn="ctr">
                        <a:spcAft>
                          <a:spcPts val="0"/>
                        </a:spcAft>
                      </a:pPr>
                      <a:r>
                        <a:rPr lang="fi-FI" sz="900">
                          <a:effectLst/>
                        </a:rPr>
                        <a:t>12</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2705576237"/>
                  </a:ext>
                </a:extLst>
              </a:tr>
              <a:tr h="166045">
                <a:tc>
                  <a:txBody>
                    <a:bodyPr/>
                    <a:lstStyle/>
                    <a:p>
                      <a:pPr algn="ctr">
                        <a:spcAft>
                          <a:spcPts val="0"/>
                        </a:spcAft>
                      </a:pPr>
                      <a:r>
                        <a:rPr lang="fi-FI" sz="900">
                          <a:effectLst/>
                        </a:rPr>
                        <a:t>13</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3489857863"/>
                  </a:ext>
                </a:extLst>
              </a:tr>
              <a:tr h="166045">
                <a:tc>
                  <a:txBody>
                    <a:bodyPr/>
                    <a:lstStyle/>
                    <a:p>
                      <a:pPr algn="ctr">
                        <a:spcAft>
                          <a:spcPts val="0"/>
                        </a:spcAft>
                      </a:pPr>
                      <a:r>
                        <a:rPr lang="fi-FI" sz="900">
                          <a:effectLst/>
                        </a:rPr>
                        <a:t>14</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3410123751"/>
                  </a:ext>
                </a:extLst>
              </a:tr>
              <a:tr h="166045">
                <a:tc>
                  <a:txBody>
                    <a:bodyPr/>
                    <a:lstStyle/>
                    <a:p>
                      <a:pPr algn="ctr">
                        <a:spcAft>
                          <a:spcPts val="0"/>
                        </a:spcAft>
                      </a:pPr>
                      <a:r>
                        <a:rPr lang="fi-FI" sz="900">
                          <a:effectLst/>
                        </a:rPr>
                        <a:t>15</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2</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1,01%</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2132897224"/>
                  </a:ext>
                </a:extLst>
              </a:tr>
              <a:tr h="166045">
                <a:tc>
                  <a:txBody>
                    <a:bodyPr/>
                    <a:lstStyle/>
                    <a:p>
                      <a:pPr algn="ctr">
                        <a:spcAft>
                          <a:spcPts val="0"/>
                        </a:spcAft>
                      </a:pPr>
                      <a:r>
                        <a:rPr lang="fi-FI" sz="900">
                          <a:effectLst/>
                        </a:rPr>
                        <a:t>16</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3911750928"/>
                  </a:ext>
                </a:extLst>
              </a:tr>
              <a:tr h="166045">
                <a:tc>
                  <a:txBody>
                    <a:bodyPr/>
                    <a:lstStyle/>
                    <a:p>
                      <a:pPr algn="ctr">
                        <a:spcAft>
                          <a:spcPts val="0"/>
                        </a:spcAft>
                      </a:pPr>
                      <a:r>
                        <a:rPr lang="fi-FI" sz="900">
                          <a:effectLst/>
                        </a:rPr>
                        <a:t>17</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3384686395"/>
                  </a:ext>
                </a:extLst>
              </a:tr>
              <a:tr h="166045">
                <a:tc>
                  <a:txBody>
                    <a:bodyPr/>
                    <a:lstStyle/>
                    <a:p>
                      <a:pPr algn="ctr">
                        <a:spcAft>
                          <a:spcPts val="0"/>
                        </a:spcAft>
                      </a:pPr>
                      <a:r>
                        <a:rPr lang="fi-FI" sz="900">
                          <a:effectLst/>
                        </a:rPr>
                        <a:t>18</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3485371890"/>
                  </a:ext>
                </a:extLst>
              </a:tr>
              <a:tr h="166045">
                <a:tc>
                  <a:txBody>
                    <a:bodyPr/>
                    <a:lstStyle/>
                    <a:p>
                      <a:pPr algn="ctr">
                        <a:spcAft>
                          <a:spcPts val="0"/>
                        </a:spcAft>
                      </a:pPr>
                      <a:r>
                        <a:rPr lang="fi-FI" sz="900">
                          <a:effectLst/>
                        </a:rPr>
                        <a:t>19</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a:effectLst/>
                        </a:rPr>
                        <a:t>0</a:t>
                      </a:r>
                      <a:endParaRPr lang="fi-FI" sz="800">
                        <a:effectLst/>
                        <a:latin typeface="Times New Roman" panose="02020603050405020304" pitchFamily="18" charset="0"/>
                        <a:ea typeface="Times New Roman" panose="02020603050405020304" pitchFamily="18" charset="0"/>
                      </a:endParaRPr>
                    </a:p>
                  </a:txBody>
                  <a:tcPr marL="44063" marR="44063" marT="0" marB="0" anchor="ctr"/>
                </a:tc>
                <a:tc>
                  <a:txBody>
                    <a:bodyPr/>
                    <a:lstStyle/>
                    <a:p>
                      <a:pPr algn="ctr">
                        <a:spcAft>
                          <a:spcPts val="0"/>
                        </a:spcAft>
                      </a:pPr>
                      <a:r>
                        <a:rPr lang="fi-FI" sz="900" dirty="0">
                          <a:effectLst/>
                        </a:rPr>
                        <a:t>0%</a:t>
                      </a:r>
                      <a:endParaRPr lang="fi-FI" sz="800" dirty="0">
                        <a:effectLst/>
                        <a:latin typeface="Times New Roman" panose="02020603050405020304" pitchFamily="18" charset="0"/>
                        <a:ea typeface="Times New Roman" panose="02020603050405020304" pitchFamily="18" charset="0"/>
                      </a:endParaRPr>
                    </a:p>
                  </a:txBody>
                  <a:tcPr marL="44063" marR="44063" marT="0" marB="0" anchor="ctr"/>
                </a:tc>
                <a:extLst>
                  <a:ext uri="{0D108BD9-81ED-4DB2-BD59-A6C34878D82A}">
                    <a16:rowId xmlns:a16="http://schemas.microsoft.com/office/drawing/2014/main" val="3850552666"/>
                  </a:ext>
                </a:extLst>
              </a:tr>
            </a:tbl>
          </a:graphicData>
        </a:graphic>
      </p:graphicFrame>
    </p:spTree>
    <p:extLst>
      <p:ext uri="{BB962C8B-B14F-4D97-AF65-F5344CB8AC3E}">
        <p14:creationId xmlns:p14="http://schemas.microsoft.com/office/powerpoint/2010/main" val="29689434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0C966D-C74A-43CF-95D7-FE38F7558F37}"/>
              </a:ext>
            </a:extLst>
          </p:cNvPr>
          <p:cNvSpPr>
            <a:spLocks noGrp="1"/>
          </p:cNvSpPr>
          <p:nvPr>
            <p:ph type="title"/>
          </p:nvPr>
        </p:nvSpPr>
        <p:spPr/>
        <p:txBody>
          <a:bodyPr>
            <a:noAutofit/>
          </a:bodyPr>
          <a:lstStyle/>
          <a:p>
            <a:r>
              <a:rPr lang="fi-FI" sz="2000" dirty="0"/>
              <a:t>Arvioi, kuinka monta prosenttia yhteensä käytät työajastasi avustaviin tehtäviin (siivoamiseen, ruuan valmistamiseen, pyykin pesuun, saunan pesuun, apuvälineiden huoltoon, jne.) eli muuhun kuin välittömään hoitotyöhön:</a:t>
            </a:r>
            <a:br>
              <a:rPr lang="fi-FI" sz="2000" dirty="0"/>
            </a:br>
            <a:endParaRPr lang="fi-FI" sz="2000" dirty="0"/>
          </a:p>
        </p:txBody>
      </p:sp>
      <p:sp>
        <p:nvSpPr>
          <p:cNvPr id="3" name="Sisällön paikkamerkki 2">
            <a:extLst>
              <a:ext uri="{FF2B5EF4-FFF2-40B4-BE49-F238E27FC236}">
                <a16:creationId xmlns:a16="http://schemas.microsoft.com/office/drawing/2014/main" id="{2C533A95-EB6A-45E9-93D1-B7D7B5DDC0B6}"/>
              </a:ext>
            </a:extLst>
          </p:cNvPr>
          <p:cNvSpPr>
            <a:spLocks noGrp="1"/>
          </p:cNvSpPr>
          <p:nvPr>
            <p:ph idx="1"/>
          </p:nvPr>
        </p:nvSpPr>
        <p:spPr>
          <a:xfrm>
            <a:off x="684307" y="1145894"/>
            <a:ext cx="7886700" cy="3894881"/>
          </a:xfrm>
        </p:spPr>
        <p:txBody>
          <a:bodyPr>
            <a:normAutofit fontScale="70000" lnSpcReduction="20000"/>
          </a:bodyPr>
          <a:lstStyle/>
          <a:p>
            <a:pPr marL="285750" indent="-285750">
              <a:buFont typeface="Arial" panose="020B0604020202020204" pitchFamily="34" charset="0"/>
              <a:buChar char="•"/>
            </a:pPr>
            <a:r>
              <a:rPr lang="fi-FI" dirty="0"/>
              <a:t>Puolet työajasta jos työpäivässä 8 tuntia</a:t>
            </a:r>
          </a:p>
          <a:p>
            <a:pPr marL="285750" indent="-285750">
              <a:buFont typeface="Arial" panose="020B0604020202020204" pitchFamily="34" charset="0"/>
              <a:buChar char="•"/>
            </a:pPr>
            <a:r>
              <a:rPr lang="fi-FI" dirty="0"/>
              <a:t>Jopa 90 % koska kotihoito. Hoitokodilla työskennellessä 30%.</a:t>
            </a:r>
          </a:p>
          <a:p>
            <a:pPr marL="285750" indent="-285750">
              <a:buFont typeface="Arial" panose="020B0604020202020204" pitchFamily="34" charset="0"/>
              <a:buChar char="•"/>
            </a:pPr>
            <a:r>
              <a:rPr lang="fi-FI" dirty="0"/>
              <a:t>Riippuen päivästä, viikonloppuna suuri osa ajasta menee muuhun kuin hoitotyöhön. Varmaan lähes puolet.</a:t>
            </a:r>
          </a:p>
          <a:p>
            <a:pPr marL="285750" indent="-285750">
              <a:buFont typeface="Arial" panose="020B0604020202020204" pitchFamily="34" charset="0"/>
              <a:buChar char="•"/>
            </a:pPr>
            <a:r>
              <a:rPr lang="fi-FI" dirty="0"/>
              <a:t>Suurin osa työpäivästä kuluu muihin kuin hoitotyöhön. Hoitotyöhön menee n. 4h ja muu työpäivästä kuluu muuhun</a:t>
            </a:r>
          </a:p>
          <a:p>
            <a:pPr marL="285750" indent="-285750">
              <a:buFont typeface="Arial" panose="020B0604020202020204" pitchFamily="34" charset="0"/>
              <a:buChar char="•"/>
            </a:pPr>
            <a:r>
              <a:rPr lang="fi-FI" dirty="0"/>
              <a:t>Ehkä n. 30% Paljon joka tapauksessa. Esim. 10,5h yövuorosta voi mennä 3h pyykinpesuun.</a:t>
            </a:r>
          </a:p>
          <a:p>
            <a:pPr marL="285750" indent="-285750">
              <a:buFont typeface="Arial" panose="020B0604020202020204" pitchFamily="34" charset="0"/>
              <a:buChar char="•"/>
            </a:pPr>
            <a:r>
              <a:rPr lang="fi-FI" dirty="0"/>
              <a:t>Noin puolet ajasta, ehkä hieman yli.</a:t>
            </a:r>
          </a:p>
          <a:p>
            <a:pPr marL="285750" indent="-285750">
              <a:buFont typeface="Arial" panose="020B0604020202020204" pitchFamily="34" charset="0"/>
              <a:buChar char="•"/>
            </a:pPr>
            <a:r>
              <a:rPr lang="fi-FI" dirty="0"/>
              <a:t>Avustavat työt vievät työajasta noin 30 - 35%.</a:t>
            </a:r>
          </a:p>
          <a:p>
            <a:pPr marL="285750" indent="-285750">
              <a:buFont typeface="Arial" panose="020B0604020202020204" pitchFamily="34" charset="0"/>
              <a:buChar char="•"/>
            </a:pPr>
            <a:r>
              <a:rPr lang="fi-FI" dirty="0"/>
              <a:t>Arkisin ehkä 20-30% (pyykinpesu, lakanoiden vaihdot, yleistentilojen yleinen siisteys, tiskit), viikonloppuisin 40% (pyykinpesu, yleinen siisteys, ruokien valmistelu, tiskit)</a:t>
            </a:r>
          </a:p>
          <a:p>
            <a:pPr marL="285750" indent="-285750">
              <a:buFont typeface="Arial" panose="020B0604020202020204" pitchFamily="34" charset="0"/>
              <a:buChar char="•"/>
            </a:pPr>
            <a:r>
              <a:rPr lang="fi-FI" dirty="0"/>
              <a:t>Aamu- ja iltavuorossa n. 10-15% (viikonloppuna n. 25-30%). Yövuorossa n. 40%.</a:t>
            </a:r>
          </a:p>
          <a:p>
            <a:pPr marL="285750" indent="-285750">
              <a:buFont typeface="Arial" panose="020B0604020202020204" pitchFamily="34" charset="0"/>
              <a:buChar char="•"/>
            </a:pPr>
            <a:r>
              <a:rPr lang="fi-FI" dirty="0"/>
              <a:t>Ehkä 25-50%, riippuen paljon päivästä.</a:t>
            </a:r>
          </a:p>
          <a:p>
            <a:pPr marL="285750" indent="-285750">
              <a:buFont typeface="Arial" panose="020B0604020202020204" pitchFamily="34" charset="0"/>
              <a:buChar char="•"/>
            </a:pPr>
            <a:r>
              <a:rPr lang="fi-FI" dirty="0"/>
              <a:t>Ajoittain yli 50% on jotain ihan muuta kuin hoitotyötä.</a:t>
            </a:r>
          </a:p>
          <a:p>
            <a:pPr marL="285750" indent="-285750">
              <a:buFont typeface="Arial" panose="020B0604020202020204" pitchFamily="34" charset="0"/>
              <a:buChar char="•"/>
            </a:pPr>
            <a:r>
              <a:rPr lang="fi-FI" dirty="0"/>
              <a:t>N.40% iltavuorossa, yövuorossa 60% ja aamuvuorossa 30%</a:t>
            </a:r>
          </a:p>
          <a:p>
            <a:pPr marL="285750" indent="-285750">
              <a:buFont typeface="Arial" panose="020B0604020202020204" pitchFamily="34" charset="0"/>
              <a:buChar char="•"/>
            </a:pPr>
            <a:r>
              <a:rPr lang="fi-FI" dirty="0"/>
              <a:t>Yövuoroissa reilusti yli 50%. Aamu- ja iltavuorossa noin 25%.</a:t>
            </a:r>
          </a:p>
          <a:p>
            <a:pPr marL="285750" indent="-285750">
              <a:buFont typeface="Arial" panose="020B0604020202020204" pitchFamily="34" charset="0"/>
              <a:buChar char="•"/>
            </a:pPr>
            <a:r>
              <a:rPr lang="fi-FI" dirty="0"/>
              <a:t>Työajastani menee suunnilleen n.70%</a:t>
            </a:r>
          </a:p>
          <a:p>
            <a:pPr marL="285750" indent="-285750">
              <a:buFont typeface="Arial" panose="020B0604020202020204" pitchFamily="34" charset="0"/>
              <a:buChar char="•"/>
            </a:pPr>
            <a:r>
              <a:rPr lang="fi-FI" dirty="0"/>
              <a:t>Aamuvuorossa n. 5%, iltavuorossa n.20%, yövuorossa n.85%.</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30123394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397352A-FCC2-4BEB-BB44-90C1265AC2E3}"/>
              </a:ext>
            </a:extLst>
          </p:cNvPr>
          <p:cNvSpPr>
            <a:spLocks noGrp="1"/>
          </p:cNvSpPr>
          <p:nvPr>
            <p:ph type="title"/>
          </p:nvPr>
        </p:nvSpPr>
        <p:spPr/>
        <p:txBody>
          <a:bodyPr>
            <a:normAutofit fontScale="90000"/>
          </a:bodyPr>
          <a:lstStyle/>
          <a:p>
            <a:r>
              <a:rPr lang="fi-FI" dirty="0"/>
              <a:t>Arvioi, kuinka monta prosenttia yhteensä </a:t>
            </a:r>
            <a:r>
              <a:rPr lang="fi-FI" sz="2200" dirty="0"/>
              <a:t>käytät työajastasi avustaviin tehtäviin (siivoamiseen, ruuan valmistamiseen, pyykin pesuun, saunan pesuun, apuvälineiden huoltoon, jne.) eli muuhun kuin välittömään hoitotyöhön:</a:t>
            </a:r>
          </a:p>
        </p:txBody>
      </p:sp>
      <p:sp>
        <p:nvSpPr>
          <p:cNvPr id="3" name="Sisällön paikkamerkki 2">
            <a:extLst>
              <a:ext uri="{FF2B5EF4-FFF2-40B4-BE49-F238E27FC236}">
                <a16:creationId xmlns:a16="http://schemas.microsoft.com/office/drawing/2014/main" id="{1C0A66DF-865B-4918-8DED-62FB04346ACF}"/>
              </a:ext>
            </a:extLst>
          </p:cNvPr>
          <p:cNvSpPr>
            <a:spLocks noGrp="1"/>
          </p:cNvSpPr>
          <p:nvPr>
            <p:ph idx="1"/>
          </p:nvPr>
        </p:nvSpPr>
        <p:spPr>
          <a:xfrm>
            <a:off x="684307" y="1606152"/>
            <a:ext cx="7886700" cy="3263504"/>
          </a:xfrm>
        </p:spPr>
        <p:txBody>
          <a:bodyPr/>
          <a:lstStyle/>
          <a:p>
            <a:pPr marL="285750" indent="-285750">
              <a:buFont typeface="Arial" panose="020B0604020202020204" pitchFamily="34" charset="0"/>
              <a:buChar char="•"/>
            </a:pPr>
            <a:r>
              <a:rPr lang="fi-FI" dirty="0"/>
              <a:t>Noin 50% mikäli mukaan lasketaan myös paperityöt, kirjaaminen sekä puhelimeen ym. tiedusteluihin vastaaminen.</a:t>
            </a:r>
          </a:p>
          <a:p>
            <a:pPr marL="285750" indent="-285750">
              <a:buFont typeface="Arial" panose="020B0604020202020204" pitchFamily="34" charset="0"/>
              <a:buChar char="•"/>
            </a:pPr>
            <a:r>
              <a:rPr lang="fi-FI" dirty="0"/>
              <a:t>Ainakin 50% ellei ylikin. Riippuen toki myöskin työvuorosta onko aamu, ilta vai yö. Yövuorossa 90%.</a:t>
            </a:r>
          </a:p>
          <a:p>
            <a:pPr marL="285750" indent="-285750">
              <a:buFont typeface="Arial" panose="020B0604020202020204" pitchFamily="34" charset="0"/>
              <a:buChar char="•"/>
            </a:pPr>
            <a:r>
              <a:rPr lang="fi-FI" dirty="0"/>
              <a:t>70%,lisäksi postin hakua, pieniä huoltotöitä, varastotavaroiden purkua.</a:t>
            </a:r>
          </a:p>
          <a:p>
            <a:pPr marL="285750" indent="-285750">
              <a:buFont typeface="Arial" panose="020B0604020202020204" pitchFamily="34" charset="0"/>
              <a:buChar char="•"/>
            </a:pPr>
            <a:r>
              <a:rPr lang="fi-FI" dirty="0"/>
              <a:t>20%, viikonloppuisin vielä enemmän.</a:t>
            </a:r>
          </a:p>
          <a:p>
            <a:pPr marL="285750" indent="-285750">
              <a:buFont typeface="Arial" panose="020B0604020202020204" pitchFamily="34" charset="0"/>
              <a:buChar char="•"/>
            </a:pPr>
            <a:r>
              <a:rPr lang="fi-FI" dirty="0"/>
              <a:t>n. 30 % työstä on muuta kuin hoitotyötä</a:t>
            </a:r>
          </a:p>
          <a:p>
            <a:pPr marL="285750" indent="-285750">
              <a:buFont typeface="Arial" panose="020B0604020202020204" pitchFamily="34" charset="0"/>
              <a:buChar char="•"/>
            </a:pPr>
            <a:r>
              <a:rPr lang="fi-FI" dirty="0"/>
              <a:t>Iltaisin ja viikonloppuisin n. 50%. Arkena klo7-15 välillä 5%.</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4189136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D801957-F994-4FE6-8053-65CA5479E888}"/>
              </a:ext>
            </a:extLst>
          </p:cNvPr>
          <p:cNvSpPr>
            <a:spLocks noGrp="1"/>
          </p:cNvSpPr>
          <p:nvPr>
            <p:ph type="title"/>
          </p:nvPr>
        </p:nvSpPr>
        <p:spPr/>
        <p:txBody>
          <a:bodyPr>
            <a:normAutofit fontScale="90000"/>
          </a:bodyPr>
          <a:lstStyle/>
          <a:p>
            <a:r>
              <a:rPr lang="fi-FI" dirty="0"/>
              <a:t>Kuvaile, millaisia avustavia tehtäviä teet työpäivän aikana</a:t>
            </a:r>
          </a:p>
        </p:txBody>
      </p:sp>
      <p:sp>
        <p:nvSpPr>
          <p:cNvPr id="3" name="Sisällön paikkamerkki 2">
            <a:extLst>
              <a:ext uri="{FF2B5EF4-FFF2-40B4-BE49-F238E27FC236}">
                <a16:creationId xmlns:a16="http://schemas.microsoft.com/office/drawing/2014/main" id="{F021F02F-078E-4691-9EB2-EADF6B68AFE6}"/>
              </a:ext>
            </a:extLst>
          </p:cNvPr>
          <p:cNvSpPr>
            <a:spLocks noGrp="1"/>
          </p:cNvSpPr>
          <p:nvPr>
            <p:ph idx="1"/>
          </p:nvPr>
        </p:nvSpPr>
        <p:spPr>
          <a:xfrm>
            <a:off x="684307" y="1367411"/>
            <a:ext cx="7886700" cy="3563404"/>
          </a:xfrm>
        </p:spPr>
        <p:txBody>
          <a:bodyPr>
            <a:normAutofit fontScale="70000" lnSpcReduction="20000"/>
          </a:bodyPr>
          <a:lstStyle/>
          <a:p>
            <a:pPr marL="285750" indent="-285750">
              <a:buFont typeface="Arial" panose="020B0604020202020204" pitchFamily="34" charset="0"/>
              <a:buChar char="•"/>
            </a:pPr>
            <a:r>
              <a:rPr lang="fi-FI" dirty="0"/>
              <a:t>Tiskaus, ruuan jako, pyykkäys, roskien vienti, ruuan valmistus.</a:t>
            </a:r>
          </a:p>
          <a:p>
            <a:pPr marL="285750" indent="-285750">
              <a:buFont typeface="Arial" panose="020B0604020202020204" pitchFamily="34" charset="0"/>
              <a:buChar char="•"/>
            </a:pPr>
            <a:r>
              <a:rPr lang="fi-FI" dirty="0"/>
              <a:t>Tiskaan, katan pöytiä, hoidan tiskit, pesen pyykkiä, pyyhin pöytiä, lakaisen lattioita. Iltapalojen valmistus itse esim. Mustikka rahka. Viikonloppuisin laitetaan ruokaa, lämmitetään ruokia, välillä tehdään perunamuussit itse.</a:t>
            </a:r>
          </a:p>
          <a:p>
            <a:pPr marL="285750" indent="-285750">
              <a:buFont typeface="Arial" panose="020B0604020202020204" pitchFamily="34" charset="0"/>
              <a:buChar char="•"/>
            </a:pPr>
            <a:r>
              <a:rPr lang="fi-FI" dirty="0"/>
              <a:t>Pyykkiä, tiskiä, roskan vientiä, siivoamista.</a:t>
            </a:r>
          </a:p>
          <a:p>
            <a:pPr marL="285750" indent="-285750">
              <a:buFont typeface="Arial" panose="020B0604020202020204" pitchFamily="34" charset="0"/>
              <a:buChar char="•"/>
            </a:pPr>
            <a:r>
              <a:rPr lang="fi-FI" dirty="0"/>
              <a:t>Katan pöydät, siivoan asukas huoneita, siistin keittiö (tiskit) pyykinpesu. Apuvälineiden pesua.</a:t>
            </a:r>
          </a:p>
          <a:p>
            <a:pPr marL="285750" indent="-285750">
              <a:buFont typeface="Arial" panose="020B0604020202020204" pitchFamily="34" charset="0"/>
              <a:buChar char="•"/>
            </a:pPr>
            <a:r>
              <a:rPr lang="fi-FI" dirty="0"/>
              <a:t>Pyykin pesu, huonesiivoukset, ulkoilutus. Kotihoidossa kaikki nämä ja lisäksi kauppa-asiat, lumenluonnit ym.</a:t>
            </a:r>
          </a:p>
          <a:p>
            <a:pPr marL="285750" indent="-285750">
              <a:buFont typeface="Arial" panose="020B0604020202020204" pitchFamily="34" charset="0"/>
              <a:buChar char="•"/>
            </a:pPr>
            <a:r>
              <a:rPr lang="fi-FI" dirty="0"/>
              <a:t>Mm. siivous, ruokahuolto, pyykkihuolto, it-ongelmat, välinehuolto/apuvälineet.</a:t>
            </a:r>
          </a:p>
          <a:p>
            <a:pPr marL="285750" indent="-285750">
              <a:buFont typeface="Arial" panose="020B0604020202020204" pitchFamily="34" charset="0"/>
              <a:buChar char="•"/>
            </a:pPr>
            <a:r>
              <a:rPr lang="fi-FI" dirty="0"/>
              <a:t>Ruuan lämmitys, jako, tarjoilu, astioiden keräys, tiskikoneen täyttö ja tyhjennys, kahvin keitto, puuron keitto, voileipien teko, pöytien pyyhkiminen, pyykkihommat, lattioiden </a:t>
            </a:r>
            <a:r>
              <a:rPr lang="fi-FI" dirty="0" err="1"/>
              <a:t>lakaisu</a:t>
            </a:r>
            <a:r>
              <a:rPr lang="fi-FI" dirty="0"/>
              <a:t>, pyykkikoneiden puhdistukset.</a:t>
            </a:r>
          </a:p>
          <a:p>
            <a:pPr marL="285750" indent="-285750">
              <a:buFont typeface="Arial" panose="020B0604020202020204" pitchFamily="34" charset="0"/>
              <a:buChar char="•"/>
            </a:pPr>
            <a:r>
              <a:rPr lang="fi-FI" dirty="0"/>
              <a:t>Pidän yllä yleistä siisteyttä. Jaan asukkaille ruokaa ja siivoan keittiötä. Haen hoito yms. tarvikkeita. Puran tukkukuormaa yms.</a:t>
            </a:r>
          </a:p>
          <a:p>
            <a:pPr marL="285750" indent="-285750">
              <a:buFont typeface="Arial" panose="020B0604020202020204" pitchFamily="34" charset="0"/>
              <a:buChar char="•"/>
            </a:pPr>
            <a:r>
              <a:rPr lang="fi-FI" dirty="0"/>
              <a:t>Roskien vienti, ruoan lämmitys, tiskien laittaminen astianpesukoneeseen ja astianpesukoneen tyhjennys.</a:t>
            </a:r>
          </a:p>
          <a:p>
            <a:pPr marL="285750" indent="-285750">
              <a:buFont typeface="Arial" panose="020B0604020202020204" pitchFamily="34" charset="0"/>
              <a:buChar char="•"/>
            </a:pPr>
            <a:r>
              <a:rPr lang="fi-FI" dirty="0"/>
              <a:t>Ruokahuolto , saunan pesu , pyykin pesu, tukkikuorman purku ja paikoilleen laitto.. wc tilojen siistiminen viikonloppuisin.</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107501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B44A0A9-AFE8-498A-A58E-243A73B70DE8}"/>
              </a:ext>
            </a:extLst>
          </p:cNvPr>
          <p:cNvSpPr>
            <a:spLocks noGrp="1"/>
          </p:cNvSpPr>
          <p:nvPr>
            <p:ph type="title"/>
          </p:nvPr>
        </p:nvSpPr>
        <p:spPr/>
        <p:txBody>
          <a:bodyPr>
            <a:normAutofit fontScale="90000"/>
          </a:bodyPr>
          <a:lstStyle/>
          <a:p>
            <a:r>
              <a:rPr lang="fi-FI" dirty="0"/>
              <a:t>Kuvaile, millaisia avustavia tehtäviä teet työpäivän aikana</a:t>
            </a:r>
          </a:p>
        </p:txBody>
      </p:sp>
      <p:sp>
        <p:nvSpPr>
          <p:cNvPr id="3" name="Sisällön paikkamerkki 2">
            <a:extLst>
              <a:ext uri="{FF2B5EF4-FFF2-40B4-BE49-F238E27FC236}">
                <a16:creationId xmlns:a16="http://schemas.microsoft.com/office/drawing/2014/main" id="{DF36FFEA-1B0F-427C-B094-AB744776E5CC}"/>
              </a:ext>
            </a:extLst>
          </p:cNvPr>
          <p:cNvSpPr>
            <a:spLocks noGrp="1"/>
          </p:cNvSpPr>
          <p:nvPr>
            <p:ph idx="1"/>
          </p:nvPr>
        </p:nvSpPr>
        <p:spPr>
          <a:xfrm>
            <a:off x="684307" y="1367410"/>
            <a:ext cx="7886700" cy="3502245"/>
          </a:xfrm>
        </p:spPr>
        <p:txBody>
          <a:bodyPr>
            <a:normAutofit fontScale="77500" lnSpcReduction="20000"/>
          </a:bodyPr>
          <a:lstStyle/>
          <a:p>
            <a:pPr marL="285750" indent="-285750">
              <a:buFont typeface="Arial" panose="020B0604020202020204" pitchFamily="34" charset="0"/>
              <a:buChar char="•"/>
            </a:pPr>
            <a:r>
              <a:rPr lang="fi-FI" dirty="0"/>
              <a:t>Pesen pyykkiä, viikkaan sitä, arkena päivällinen ja viikonloppuisin kaikkien ruokien lämmitys ja lisäkkeiden valmistus sekä keittiön siivous, tiskaus, astianpesukoneen täyttöä ja tyhjennystä. Pöytien pyyhintää. Eritteeseen sotkeutuneiden tuolien pesu. Yöllä salaatin, leipien, iltapalojen ja aamupalan valmistus, mahdollisesti lattioiden pesu viikonloppuisin. Kahvin keitto. Yms.</a:t>
            </a:r>
          </a:p>
          <a:p>
            <a:pPr marL="285750" indent="-285750">
              <a:buFont typeface="Arial" panose="020B0604020202020204" pitchFamily="34" charset="0"/>
              <a:buChar char="•"/>
            </a:pPr>
            <a:r>
              <a:rPr lang="fi-FI" dirty="0"/>
              <a:t>Vuodepesut, hiustenlaitto, asennonvaihdot. Ruoanlaitossa avustaminen.</a:t>
            </a:r>
          </a:p>
          <a:p>
            <a:pPr marL="285750" indent="-285750">
              <a:buFont typeface="Arial" panose="020B0604020202020204" pitchFamily="34" charset="0"/>
              <a:buChar char="•"/>
            </a:pPr>
            <a:r>
              <a:rPr lang="fi-FI" dirty="0"/>
              <a:t>WC-siivoukset, pöydän kattaus ja siivous, astioiden pesu (kokki ei suostunut), ruoan valmistus viikonloppuisin, pyykin pesu aina yövuorossa, pyörätuolien pesu, suihkutilojen pesu. Kokki toimi sekä kokkina että siivoojana.</a:t>
            </a:r>
          </a:p>
          <a:p>
            <a:pPr marL="285750" indent="-285750">
              <a:buFont typeface="Arial" panose="020B0604020202020204" pitchFamily="34" charset="0"/>
              <a:buChar char="•"/>
            </a:pPr>
            <a:r>
              <a:rPr lang="fi-FI" dirty="0"/>
              <a:t>Tiskausta, pyykkäämistä, roskien vientiä, osaston ylläpito siivousta kuten lattioiden lakaisemista, tasojen pyyhintää. Ja asukkaan sotkiessa esim. ulosteella kuuluu työnkuvaani siivota kyseinen huone ellei siistijää ole lähettyvillä.</a:t>
            </a:r>
          </a:p>
          <a:p>
            <a:pPr marL="285750" indent="-285750">
              <a:buFont typeface="Arial" panose="020B0604020202020204" pitchFamily="34" charset="0"/>
              <a:buChar char="•"/>
            </a:pPr>
            <a:r>
              <a:rPr lang="fi-FI" dirty="0"/>
              <a:t>Astioiden tiskaamista, pöytien pyyhintää, lattioiden pesua, jääkaapin siivousta, pyykin pesua, asukashuoneiden ylläpitosiivousta.</a:t>
            </a:r>
          </a:p>
          <a:p>
            <a:pPr marL="285750" indent="-285750">
              <a:buFont typeface="Arial" panose="020B0604020202020204" pitchFamily="34" charset="0"/>
              <a:buChar char="•"/>
            </a:pPr>
            <a:r>
              <a:rPr lang="fi-FI" dirty="0"/>
              <a:t>Pahimpana aikana olen tehnyt yhden vuoron aikana lähihoitajan, sairaanhoitajan, johtajan ja siivoojan töitä.</a:t>
            </a:r>
          </a:p>
          <a:p>
            <a:pPr marL="285750" indent="-285750">
              <a:buFont typeface="Arial" panose="020B0604020202020204" pitchFamily="34" charset="0"/>
              <a:buChar char="•"/>
            </a:pPr>
            <a:r>
              <a:rPr lang="fi-FI" dirty="0"/>
              <a:t>Joka yövuoroon on kuitattava tehtävälista siivouksista, pyykinpesusta, aamupalan laitosta. Tiettynä päivinä keittiön jääkaappien pesusta. Keittiössä joka yö uuninpesu. Kaksi kertaa viikossa saunan pesu.</a:t>
            </a:r>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35163890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1B3BFC8-9FE5-493F-8DB6-78D6805B3F5B}"/>
              </a:ext>
            </a:extLst>
          </p:cNvPr>
          <p:cNvSpPr>
            <a:spLocks noGrp="1"/>
          </p:cNvSpPr>
          <p:nvPr>
            <p:ph type="title"/>
          </p:nvPr>
        </p:nvSpPr>
        <p:spPr/>
        <p:txBody>
          <a:bodyPr>
            <a:normAutofit fontScale="90000"/>
          </a:bodyPr>
          <a:lstStyle/>
          <a:p>
            <a:r>
              <a:rPr lang="fi-FI" dirty="0"/>
              <a:t>Kuvaile, millaisia avustavia tehtäviä teet työpäivän aikana</a:t>
            </a:r>
          </a:p>
        </p:txBody>
      </p:sp>
      <p:sp>
        <p:nvSpPr>
          <p:cNvPr id="3" name="Sisällön paikkamerkki 2">
            <a:extLst>
              <a:ext uri="{FF2B5EF4-FFF2-40B4-BE49-F238E27FC236}">
                <a16:creationId xmlns:a16="http://schemas.microsoft.com/office/drawing/2014/main" id="{AEF16690-BA65-46AD-90A5-014A799E50B2}"/>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fi-FI" dirty="0"/>
              <a:t>Kirjaus, pyykkihuolto, tiskaus, ruuan valmistus, siivous, roskien vienti, kaappien täyttö, ulkoilu, virike, </a:t>
            </a:r>
            <a:r>
              <a:rPr lang="fi-FI" dirty="0" err="1"/>
              <a:t>Rai</a:t>
            </a:r>
            <a:r>
              <a:rPr lang="fi-FI" dirty="0"/>
              <a:t>, hoito ja palvelusuunnitelma, vaippojen tilaus, apuvälineiden huolto ja tilaus, palaverit, omaiskontaktit ja edunvalvoja, omahoitajana asukkaalle tarvittavat hankinnat kaupasta, postien edelleen siirto omaisille, lääkkeiden jako ja tarkistus, arki illat ja viikonloput sijaisten hankinta ja vuorovastaavana oleminen.</a:t>
            </a:r>
          </a:p>
          <a:p>
            <a:pPr marL="285750" indent="-285750">
              <a:buFont typeface="Arial" panose="020B0604020202020204" pitchFamily="34" charset="0"/>
              <a:buChar char="•"/>
            </a:pPr>
            <a:r>
              <a:rPr lang="fi-FI" dirty="0"/>
              <a:t>Siivousta, pyykin pesu, ruuan valmistus (iltapala täysin hoitajien tekemä), virikepainotteinen hoivakoti eli virikkeiden järjestämiseen menee paljon aikaa joka on pois hoitotyöstä. Koko ajan tulee enemmän ja enemmän ei hoitotyöhön liittyvää työtä.</a:t>
            </a:r>
          </a:p>
          <a:p>
            <a:pPr marL="285750" indent="-285750">
              <a:buFont typeface="Arial" panose="020B0604020202020204" pitchFamily="34" charset="0"/>
              <a:buChar char="•"/>
            </a:pPr>
            <a:r>
              <a:rPr lang="fi-FI" dirty="0"/>
              <a:t>Jos johtaja ei paikalla, sijaishankinta. Kaikki ulkopuoliset kävijät tulevat kyselemään kaikista hoivakodin asioista. Henkilöstöasioita mm. Vuoron vaihdot. Henkilökunnan jako ryhmäkoteihin. Perushoidon lisäksi sairaanhoito, asukassuihkut, lääkehoito, lääkärinkierrot. Keittiöhommat, pyykinpesu, huoltomiehen apu </a:t>
            </a:r>
            <a:r>
              <a:rPr lang="fi-FI" dirty="0" err="1"/>
              <a:t>tarv</a:t>
            </a:r>
            <a:r>
              <a:rPr lang="fi-FI" dirty="0"/>
              <a:t>. koko arjen pyöritys hoivakodissa, hoitotarviketilaukset, labranäytteidenotto ym.</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11618403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640573F-1211-4350-96AC-C443A0F3A448}"/>
              </a:ext>
            </a:extLst>
          </p:cNvPr>
          <p:cNvSpPr>
            <a:spLocks noGrp="1"/>
          </p:cNvSpPr>
          <p:nvPr>
            <p:ph type="title"/>
          </p:nvPr>
        </p:nvSpPr>
        <p:spPr/>
        <p:txBody>
          <a:bodyPr>
            <a:normAutofit fontScale="90000"/>
          </a:bodyPr>
          <a:lstStyle/>
          <a:p>
            <a:r>
              <a:rPr lang="fi-FI" dirty="0"/>
              <a:t>Onko työyksikössänne aiheutunut ongelmia vähäisestä henkilöstömäärästä? Kuvaa millaisia:  </a:t>
            </a:r>
            <a:endParaRPr lang="fi-FI" sz="2000" dirty="0"/>
          </a:p>
        </p:txBody>
      </p:sp>
      <p:sp>
        <p:nvSpPr>
          <p:cNvPr id="3" name="Sisällön paikkamerkki 2">
            <a:extLst>
              <a:ext uri="{FF2B5EF4-FFF2-40B4-BE49-F238E27FC236}">
                <a16:creationId xmlns:a16="http://schemas.microsoft.com/office/drawing/2014/main" id="{EE6E5FD8-81A8-46AA-B5A7-E33C5E58A2B2}"/>
              </a:ext>
            </a:extLst>
          </p:cNvPr>
          <p:cNvSpPr>
            <a:spLocks noGrp="1"/>
          </p:cNvSpPr>
          <p:nvPr>
            <p:ph idx="1"/>
          </p:nvPr>
        </p:nvSpPr>
        <p:spPr/>
        <p:txBody>
          <a:bodyPr>
            <a:normAutofit fontScale="70000" lnSpcReduction="20000"/>
          </a:bodyPr>
          <a:lstStyle/>
          <a:p>
            <a:pPr marL="285750" indent="-285750">
              <a:buFont typeface="Arial" panose="020B0604020202020204" pitchFamily="34" charset="0"/>
              <a:buChar char="•"/>
            </a:pPr>
            <a:r>
              <a:rPr lang="fi-FI" dirty="0"/>
              <a:t>Omaiset tyytymättömiä, hoitajat väsyneitä.</a:t>
            </a:r>
          </a:p>
          <a:p>
            <a:pPr marL="285750" indent="-285750">
              <a:buFont typeface="Arial" panose="020B0604020202020204" pitchFamily="34" charset="0"/>
              <a:buChar char="•"/>
            </a:pPr>
            <a:r>
              <a:rPr lang="fi-FI" dirty="0"/>
              <a:t>Jatkuvasti puuttuu henkilökuntaa työvuoroista.</a:t>
            </a:r>
          </a:p>
          <a:p>
            <a:pPr marL="285750" indent="-285750">
              <a:buFont typeface="Arial" panose="020B0604020202020204" pitchFamily="34" charset="0"/>
              <a:buChar char="•"/>
            </a:pPr>
            <a:r>
              <a:rPr lang="fi-FI" dirty="0"/>
              <a:t>Kyllä. Olen itse siirtänyt vapaapäivääni ja tullut töihin eikä senkään jälkeen mitoitus täyttynyt. Työntekijät tekevät myös pitkiä päiviä paljon, kun sijaisia ei saada. Työtä tekevät myös kouluttamattomat henkilöt, joiden työnteosta me muut vastaamme (esim. potilaan lääkitys).</a:t>
            </a:r>
          </a:p>
          <a:p>
            <a:pPr marL="285750" indent="-285750">
              <a:buFont typeface="Arial" panose="020B0604020202020204" pitchFamily="34" charset="0"/>
              <a:buChar char="•"/>
            </a:pPr>
            <a:r>
              <a:rPr lang="fi-FI" dirty="0"/>
              <a:t>On. Asukkaita ei ehditä suihkuttaa viikoittain, vuodepotilaita ei ehditä nostaa ylös pyörätuoliin, minkäänlaista viriketoimintaa ei ole asukkaille. Asukkaat saattavat olla yli puoleenpäivään yövaipassa.</a:t>
            </a:r>
          </a:p>
          <a:p>
            <a:pPr marL="285750" indent="-285750">
              <a:buFont typeface="Arial" panose="020B0604020202020204" pitchFamily="34" charset="0"/>
              <a:buChar char="•"/>
            </a:pPr>
            <a:r>
              <a:rPr lang="fi-FI" dirty="0"/>
              <a:t>Kyllä, mm. vuorossa ollut liian vähän lääkeluvallisia.</a:t>
            </a:r>
          </a:p>
          <a:p>
            <a:pPr marL="285750" indent="-285750">
              <a:buFont typeface="Arial" panose="020B0604020202020204" pitchFamily="34" charset="0"/>
              <a:buChar char="•"/>
            </a:pPr>
            <a:r>
              <a:rPr lang="fi-FI" dirty="0"/>
              <a:t>Asukkaiden peruspuhtaudesta on jouduttu tinkimään. Viriketoiminta vähäistä.</a:t>
            </a:r>
          </a:p>
          <a:p>
            <a:pPr marL="285750" indent="-285750">
              <a:buFont typeface="Arial" panose="020B0604020202020204" pitchFamily="34" charset="0"/>
              <a:buChar char="•"/>
            </a:pPr>
            <a:r>
              <a:rPr lang="fi-FI" dirty="0"/>
              <a:t>Kyllä, Kesäapulaisilla, joilla ei ole alan koulutusta, ei voi teettää muuta kuin ruuan laittoa ja siivouksia eikä saa jättää yksin asukkaiden kanssa, jos asiointia ulkopuolella. Näitä työntekijöitä on jatkuvasti toisissa yksiköissä.</a:t>
            </a:r>
          </a:p>
          <a:p>
            <a:pPr marL="285750" indent="-285750">
              <a:buFont typeface="Arial" panose="020B0604020202020204" pitchFamily="34" charset="0"/>
              <a:buChar char="•"/>
            </a:pPr>
            <a:r>
              <a:rPr lang="fi-FI" dirty="0"/>
              <a:t>Työntekijät väsyneitä, eivät jaksa tehdä työtään kunnolla. Riidellään yms.</a:t>
            </a:r>
          </a:p>
          <a:p>
            <a:pPr marL="285750" indent="-285750">
              <a:buFont typeface="Arial" panose="020B0604020202020204" pitchFamily="34" charset="0"/>
              <a:buChar char="•"/>
            </a:pPr>
            <a:r>
              <a:rPr lang="fi-FI" dirty="0"/>
              <a:t>Enää ei riitä aika kuin nopeaan hoitotyöhön, työntekijät ovat stressaantuneita ja väsyneitä.</a:t>
            </a:r>
          </a:p>
          <a:p>
            <a:pPr marL="285750" indent="-285750">
              <a:buFont typeface="Arial" panose="020B0604020202020204" pitchFamily="34" charset="0"/>
              <a:buChar char="•"/>
            </a:pPr>
            <a:r>
              <a:rPr lang="fi-FI" dirty="0"/>
              <a:t>Hoidon laatu. Asukkaiden/työntekijöiden turvallisuus.</a:t>
            </a:r>
          </a:p>
          <a:p>
            <a:pPr marL="285750" indent="-285750">
              <a:buFont typeface="Arial" panose="020B0604020202020204" pitchFamily="34" charset="0"/>
              <a:buChar char="•"/>
            </a:pPr>
            <a:r>
              <a:rPr lang="fi-FI" dirty="0"/>
              <a:t>Kaatumisia, makuuhaavoja. Asukkaita ei ehdi nostamaan niin usein kun haluaisi, kuntoutus on jäänyt.</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endParaRPr lang="fi-FI" dirty="0"/>
          </a:p>
          <a:p>
            <a:endParaRPr lang="fi-FI" b="1" dirty="0"/>
          </a:p>
          <a:p>
            <a:endParaRPr lang="fi-FI" dirty="0"/>
          </a:p>
          <a:p>
            <a:endParaRPr lang="fi-FI" dirty="0"/>
          </a:p>
        </p:txBody>
      </p:sp>
      <p:sp>
        <p:nvSpPr>
          <p:cNvPr id="4" name="Dian numeron paikkamerkki 3">
            <a:extLst>
              <a:ext uri="{FF2B5EF4-FFF2-40B4-BE49-F238E27FC236}">
                <a16:creationId xmlns:a16="http://schemas.microsoft.com/office/drawing/2014/main" id="{D2005C55-BAF1-4635-896F-96A6A2928ECC}"/>
              </a:ext>
            </a:extLst>
          </p:cNvPr>
          <p:cNvSpPr>
            <a:spLocks noGrp="1"/>
          </p:cNvSpPr>
          <p:nvPr>
            <p:ph type="sldNum" sz="quarter" idx="4"/>
          </p:nvPr>
        </p:nvSpPr>
        <p:spPr/>
        <p:txBody>
          <a:bodyPr/>
          <a:lstStyle/>
          <a:p>
            <a:fld id="{586572C9-1685-854F-9818-C767E6BAB69A}" type="slidenum">
              <a:rPr lang="en-US" smtClean="0"/>
              <a:t>39</a:t>
            </a:fld>
            <a:endParaRPr lang="en-US" dirty="0"/>
          </a:p>
        </p:txBody>
      </p:sp>
      <p:sp>
        <p:nvSpPr>
          <p:cNvPr id="5" name="Päivämäärän paikkamerkki 4">
            <a:extLst>
              <a:ext uri="{FF2B5EF4-FFF2-40B4-BE49-F238E27FC236}">
                <a16:creationId xmlns:a16="http://schemas.microsoft.com/office/drawing/2014/main" id="{096B2060-4F96-49A4-A71A-657C9C939D33}"/>
              </a:ext>
            </a:extLst>
          </p:cNvPr>
          <p:cNvSpPr>
            <a:spLocks noGrp="1"/>
          </p:cNvSpPr>
          <p:nvPr>
            <p:ph type="dt" sz="half" idx="2"/>
          </p:nvPr>
        </p:nvSpPr>
        <p:spPr/>
        <p:txBody>
          <a:bodyPr/>
          <a:lstStyle/>
          <a:p>
            <a:fld id="{308AB850-9F7C-F948-A01A-7B7C71F76D7D}" type="datetime3">
              <a:rPr lang="fi-FI" smtClean="0"/>
              <a:t>29/1/19</a:t>
            </a:fld>
            <a:endParaRPr lang="en-US" dirty="0"/>
          </a:p>
        </p:txBody>
      </p:sp>
    </p:spTree>
    <p:extLst>
      <p:ext uri="{BB962C8B-B14F-4D97-AF65-F5344CB8AC3E}">
        <p14:creationId xmlns:p14="http://schemas.microsoft.com/office/powerpoint/2010/main" val="1175171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D195D17-5BF2-45ED-A2D3-E1AD5519BFF8}"/>
              </a:ext>
            </a:extLst>
          </p:cNvPr>
          <p:cNvSpPr>
            <a:spLocks noGrp="1"/>
          </p:cNvSpPr>
          <p:nvPr>
            <p:ph type="title"/>
          </p:nvPr>
        </p:nvSpPr>
        <p:spPr/>
        <p:txBody>
          <a:bodyPr/>
          <a:lstStyle/>
          <a:p>
            <a:r>
              <a:rPr lang="fi-FI" b="1" dirty="0"/>
              <a:t>Missä tehtävässä toimit?</a:t>
            </a:r>
          </a:p>
        </p:txBody>
      </p:sp>
      <p:sp>
        <p:nvSpPr>
          <p:cNvPr id="4" name="Dian numeron paikkamerkki 3">
            <a:extLst>
              <a:ext uri="{FF2B5EF4-FFF2-40B4-BE49-F238E27FC236}">
                <a16:creationId xmlns:a16="http://schemas.microsoft.com/office/drawing/2014/main" id="{581E255C-18A0-4588-BD92-4EB0740894DA}"/>
              </a:ext>
            </a:extLst>
          </p:cNvPr>
          <p:cNvSpPr>
            <a:spLocks noGrp="1"/>
          </p:cNvSpPr>
          <p:nvPr>
            <p:ph type="sldNum" sz="quarter" idx="4"/>
          </p:nvPr>
        </p:nvSpPr>
        <p:spPr/>
        <p:txBody>
          <a:bodyPr/>
          <a:lstStyle/>
          <a:p>
            <a:fld id="{586572C9-1685-854F-9818-C767E6BAB69A}" type="slidenum">
              <a:rPr lang="en-US" smtClean="0"/>
              <a:t>4</a:t>
            </a:fld>
            <a:endParaRPr lang="en-US" dirty="0"/>
          </a:p>
        </p:txBody>
      </p:sp>
      <p:sp>
        <p:nvSpPr>
          <p:cNvPr id="5" name="Päivämäärän paikkamerkki 4">
            <a:extLst>
              <a:ext uri="{FF2B5EF4-FFF2-40B4-BE49-F238E27FC236}">
                <a16:creationId xmlns:a16="http://schemas.microsoft.com/office/drawing/2014/main" id="{420F7D31-1A2D-4F7D-B239-CE83CC624075}"/>
              </a:ext>
            </a:extLst>
          </p:cNvPr>
          <p:cNvSpPr>
            <a:spLocks noGrp="1"/>
          </p:cNvSpPr>
          <p:nvPr>
            <p:ph type="dt" sz="half" idx="2"/>
          </p:nvPr>
        </p:nvSpPr>
        <p:spPr/>
        <p:txBody>
          <a:bodyPr/>
          <a:lstStyle/>
          <a:p>
            <a:fld id="{308AB850-9F7C-F948-A01A-7B7C71F76D7D}" type="datetime3">
              <a:rPr lang="fi-FI" smtClean="0"/>
              <a:t>29/1/19</a:t>
            </a:fld>
            <a:endParaRPr lang="en-US" dirty="0"/>
          </a:p>
        </p:txBody>
      </p:sp>
      <p:sp>
        <p:nvSpPr>
          <p:cNvPr id="10" name="Tekstiruutu 9">
            <a:extLst>
              <a:ext uri="{FF2B5EF4-FFF2-40B4-BE49-F238E27FC236}">
                <a16:creationId xmlns:a16="http://schemas.microsoft.com/office/drawing/2014/main" id="{7AE1EEFB-D709-4D3C-8965-D8B9789DCFB8}"/>
              </a:ext>
            </a:extLst>
          </p:cNvPr>
          <p:cNvSpPr txBox="1"/>
          <p:nvPr/>
        </p:nvSpPr>
        <p:spPr>
          <a:xfrm>
            <a:off x="3881500" y="3186760"/>
            <a:ext cx="418704" cy="254365"/>
          </a:xfrm>
          <a:prstGeom prst="rect">
            <a:avLst/>
          </a:prstGeom>
          <a:noFill/>
        </p:spPr>
        <p:txBody>
          <a:bodyPr wrap="none" rtlCol="0">
            <a:spAutoFit/>
          </a:bodyPr>
          <a:lstStyle/>
          <a:p>
            <a:r>
              <a:rPr lang="fi-FI" sz="1053" dirty="0"/>
              <a:t>52%</a:t>
            </a:r>
          </a:p>
        </p:txBody>
      </p:sp>
      <p:pic>
        <p:nvPicPr>
          <p:cNvPr id="12" name="Kuva 11">
            <a:extLst>
              <a:ext uri="{FF2B5EF4-FFF2-40B4-BE49-F238E27FC236}">
                <a16:creationId xmlns:a16="http://schemas.microsoft.com/office/drawing/2014/main" id="{33AB3151-8941-4E13-878E-45441B58FE32}"/>
              </a:ext>
            </a:extLst>
          </p:cNvPr>
          <p:cNvPicPr/>
          <p:nvPr/>
        </p:nvPicPr>
        <p:blipFill>
          <a:blip r:embed="rId2"/>
          <a:stretch>
            <a:fillRect/>
          </a:stretch>
        </p:blipFill>
        <p:spPr>
          <a:xfrm>
            <a:off x="752503" y="1070344"/>
            <a:ext cx="4840223" cy="3799311"/>
          </a:xfrm>
          <a:prstGeom prst="rect">
            <a:avLst/>
          </a:prstGeom>
        </p:spPr>
      </p:pic>
      <p:graphicFrame>
        <p:nvGraphicFramePr>
          <p:cNvPr id="7" name="Taulukko 6">
            <a:extLst>
              <a:ext uri="{FF2B5EF4-FFF2-40B4-BE49-F238E27FC236}">
                <a16:creationId xmlns:a16="http://schemas.microsoft.com/office/drawing/2014/main" id="{E877D772-A3F3-4D80-8AB2-4DEEC3CC19F9}"/>
              </a:ext>
            </a:extLst>
          </p:cNvPr>
          <p:cNvGraphicFramePr>
            <a:graphicFrameLocks noGrp="1"/>
          </p:cNvGraphicFramePr>
          <p:nvPr>
            <p:extLst>
              <p:ext uri="{D42A27DB-BD31-4B8C-83A1-F6EECF244321}">
                <p14:modId xmlns:p14="http://schemas.microsoft.com/office/powerpoint/2010/main" val="2580963690"/>
              </p:ext>
            </p:extLst>
          </p:nvPr>
        </p:nvGraphicFramePr>
        <p:xfrm>
          <a:off x="6192982" y="589581"/>
          <a:ext cx="2794945" cy="4096759"/>
        </p:xfrm>
        <a:graphic>
          <a:graphicData uri="http://schemas.openxmlformats.org/drawingml/2006/table">
            <a:tbl>
              <a:tblPr firstRow="1" firstCol="1" bandRow="1">
                <a:tableStyleId>{5C22544A-7EE6-4342-B048-85BDC9FD1C3A}</a:tableStyleId>
              </a:tblPr>
              <a:tblGrid>
                <a:gridCol w="1460665">
                  <a:extLst>
                    <a:ext uri="{9D8B030D-6E8A-4147-A177-3AD203B41FA5}">
                      <a16:colId xmlns:a16="http://schemas.microsoft.com/office/drawing/2014/main" val="2921449053"/>
                    </a:ext>
                  </a:extLst>
                </a:gridCol>
                <a:gridCol w="552202">
                  <a:extLst>
                    <a:ext uri="{9D8B030D-6E8A-4147-A177-3AD203B41FA5}">
                      <a16:colId xmlns:a16="http://schemas.microsoft.com/office/drawing/2014/main" val="1784372630"/>
                    </a:ext>
                  </a:extLst>
                </a:gridCol>
                <a:gridCol w="782078">
                  <a:extLst>
                    <a:ext uri="{9D8B030D-6E8A-4147-A177-3AD203B41FA5}">
                      <a16:colId xmlns:a16="http://schemas.microsoft.com/office/drawing/2014/main" val="1654481366"/>
                    </a:ext>
                  </a:extLst>
                </a:gridCol>
              </a:tblGrid>
              <a:tr h="401882">
                <a:tc>
                  <a:txBody>
                    <a:bodyPr/>
                    <a:lstStyle/>
                    <a:p>
                      <a:pPr algn="ctr">
                        <a:spcAft>
                          <a:spcPts val="0"/>
                        </a:spcAft>
                      </a:pPr>
                      <a:r>
                        <a:rPr lang="fi-FI" sz="1300" dirty="0">
                          <a:effectLst/>
                        </a:rPr>
                        <a:t> </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n</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Prosentti</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497713164"/>
                  </a:ext>
                </a:extLst>
              </a:tr>
              <a:tr h="200941">
                <a:tc>
                  <a:txBody>
                    <a:bodyPr/>
                    <a:lstStyle/>
                    <a:p>
                      <a:pPr algn="ctr">
                        <a:spcAft>
                          <a:spcPts val="0"/>
                        </a:spcAft>
                      </a:pPr>
                      <a:r>
                        <a:rPr lang="fi-FI" sz="1300" dirty="0">
                          <a:effectLst/>
                        </a:rPr>
                        <a:t>sairaanhoitaja</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94</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dirty="0">
                          <a:effectLst/>
                        </a:rPr>
                        <a:t>32,41%</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331002501"/>
                  </a:ext>
                </a:extLst>
              </a:tr>
              <a:tr h="278880">
                <a:tc>
                  <a:txBody>
                    <a:bodyPr/>
                    <a:lstStyle/>
                    <a:p>
                      <a:pPr algn="ctr">
                        <a:spcAft>
                          <a:spcPts val="0"/>
                        </a:spcAft>
                      </a:pPr>
                      <a:r>
                        <a:rPr lang="fi-FI" sz="1300" dirty="0">
                          <a:effectLst/>
                        </a:rPr>
                        <a:t>terveydenhoitaja</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2</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0,69%</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595088089"/>
                  </a:ext>
                </a:extLst>
              </a:tr>
              <a:tr h="401882">
                <a:tc>
                  <a:txBody>
                    <a:bodyPr/>
                    <a:lstStyle/>
                    <a:p>
                      <a:pPr algn="ctr">
                        <a:spcAft>
                          <a:spcPts val="0"/>
                        </a:spcAft>
                      </a:pPr>
                      <a:r>
                        <a:rPr lang="fi-FI" sz="1300" dirty="0">
                          <a:effectLst/>
                        </a:rPr>
                        <a:t>lähi- tai perushoitaja</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dirty="0">
                          <a:effectLst/>
                        </a:rPr>
                        <a:t>175</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60,34%</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828711947"/>
                  </a:ext>
                </a:extLst>
              </a:tr>
              <a:tr h="200941">
                <a:tc>
                  <a:txBody>
                    <a:bodyPr/>
                    <a:lstStyle/>
                    <a:p>
                      <a:pPr algn="ctr">
                        <a:spcAft>
                          <a:spcPts val="0"/>
                        </a:spcAft>
                      </a:pPr>
                      <a:r>
                        <a:rPr lang="fi-FI" sz="1300" dirty="0" err="1">
                          <a:effectLst/>
                        </a:rPr>
                        <a:t>geronomi</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1</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0,34%</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910074788"/>
                  </a:ext>
                </a:extLst>
              </a:tr>
              <a:tr h="602823">
                <a:tc>
                  <a:txBody>
                    <a:bodyPr/>
                    <a:lstStyle/>
                    <a:p>
                      <a:pPr algn="ctr">
                        <a:spcAft>
                          <a:spcPts val="0"/>
                        </a:spcAft>
                      </a:pPr>
                      <a:r>
                        <a:rPr lang="fi-FI" sz="1300" dirty="0" err="1">
                          <a:effectLst/>
                        </a:rPr>
                        <a:t>fysio</a:t>
                      </a:r>
                      <a:r>
                        <a:rPr lang="fi-FI" sz="1300" dirty="0">
                          <a:effectLst/>
                        </a:rPr>
                        <a:t>- tai toimintaterapeutti</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dirty="0">
                          <a:effectLst/>
                        </a:rPr>
                        <a:t>3</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1,03%</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72597267"/>
                  </a:ext>
                </a:extLst>
              </a:tr>
              <a:tr h="602823">
                <a:tc>
                  <a:txBody>
                    <a:bodyPr/>
                    <a:lstStyle/>
                    <a:p>
                      <a:pPr algn="ctr">
                        <a:spcAft>
                          <a:spcPts val="0"/>
                        </a:spcAft>
                      </a:pPr>
                      <a:r>
                        <a:rPr lang="fi-FI" sz="1300" dirty="0">
                          <a:effectLst/>
                        </a:rPr>
                        <a:t>sosiaalialan ohjaaja tai kasvattaja</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dirty="0">
                          <a:effectLst/>
                        </a:rPr>
                        <a:t>4</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1,38%</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95156519"/>
                  </a:ext>
                </a:extLst>
              </a:tr>
              <a:tr h="200941">
                <a:tc>
                  <a:txBody>
                    <a:bodyPr/>
                    <a:lstStyle/>
                    <a:p>
                      <a:pPr algn="ctr">
                        <a:spcAft>
                          <a:spcPts val="0"/>
                        </a:spcAft>
                      </a:pPr>
                      <a:r>
                        <a:rPr lang="fi-FI" sz="1300" dirty="0">
                          <a:effectLst/>
                        </a:rPr>
                        <a:t>sosionomi AMK</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1</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0,34%</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774298201"/>
                  </a:ext>
                </a:extLst>
              </a:tr>
              <a:tr h="401882">
                <a:tc>
                  <a:txBody>
                    <a:bodyPr/>
                    <a:lstStyle/>
                    <a:p>
                      <a:pPr algn="ctr">
                        <a:spcAft>
                          <a:spcPts val="0"/>
                        </a:spcAft>
                      </a:pPr>
                      <a:r>
                        <a:rPr lang="fi-FI" sz="1300" dirty="0">
                          <a:effectLst/>
                        </a:rPr>
                        <a:t>kotiavustaja tai kodinhoitaja</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dirty="0">
                          <a:effectLst/>
                        </a:rPr>
                        <a:t>1</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dirty="0">
                          <a:effectLst/>
                        </a:rPr>
                        <a:t>0,34%</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922093061"/>
                  </a:ext>
                </a:extLst>
              </a:tr>
              <a:tr h="200941">
                <a:tc>
                  <a:txBody>
                    <a:bodyPr/>
                    <a:lstStyle/>
                    <a:p>
                      <a:pPr algn="ctr">
                        <a:spcAft>
                          <a:spcPts val="0"/>
                        </a:spcAft>
                      </a:pPr>
                      <a:r>
                        <a:rPr lang="fi-FI" sz="1300">
                          <a:effectLst/>
                        </a:rPr>
                        <a:t>hoiva-avustaja</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2</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dirty="0">
                          <a:effectLst/>
                        </a:rPr>
                        <a:t>0,69%</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4958731"/>
                  </a:ext>
                </a:extLst>
              </a:tr>
              <a:tr h="401882">
                <a:tc>
                  <a:txBody>
                    <a:bodyPr/>
                    <a:lstStyle/>
                    <a:p>
                      <a:pPr algn="ctr">
                        <a:spcAft>
                          <a:spcPts val="0"/>
                        </a:spcAft>
                      </a:pPr>
                      <a:r>
                        <a:rPr lang="fi-FI" sz="1300">
                          <a:effectLst/>
                        </a:rPr>
                        <a:t>viriketoiminnan ohjaaja</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0</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dirty="0">
                          <a:effectLst/>
                        </a:rPr>
                        <a:t>0%</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208128865"/>
                  </a:ext>
                </a:extLst>
              </a:tr>
              <a:tr h="200941">
                <a:tc>
                  <a:txBody>
                    <a:bodyPr/>
                    <a:lstStyle/>
                    <a:p>
                      <a:pPr algn="ctr">
                        <a:spcAft>
                          <a:spcPts val="0"/>
                        </a:spcAft>
                      </a:pPr>
                      <a:r>
                        <a:rPr lang="fi-FI" sz="1300">
                          <a:effectLst/>
                        </a:rPr>
                        <a:t>muu, mikä?</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a:effectLst/>
                        </a:rPr>
                        <a:t>18</a:t>
                      </a:r>
                      <a:endParaRPr lang="fi-FI" sz="13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300" dirty="0">
                          <a:effectLst/>
                        </a:rPr>
                        <a:t>6,21%</a:t>
                      </a:r>
                      <a:endParaRPr lang="fi-FI" sz="13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45772836"/>
                  </a:ext>
                </a:extLst>
              </a:tr>
            </a:tbl>
          </a:graphicData>
        </a:graphic>
      </p:graphicFrame>
      <p:sp>
        <p:nvSpPr>
          <p:cNvPr id="8" name="Rectangle 1">
            <a:extLst>
              <a:ext uri="{FF2B5EF4-FFF2-40B4-BE49-F238E27FC236}">
                <a16:creationId xmlns:a16="http://schemas.microsoft.com/office/drawing/2014/main" id="{60E47CCB-5767-4877-AD79-C4AB3C1381CE}"/>
              </a:ext>
            </a:extLst>
          </p:cNvPr>
          <p:cNvSpPr>
            <a:spLocks noChangeArrowheads="1"/>
          </p:cNvSpPr>
          <p:nvPr/>
        </p:nvSpPr>
        <p:spPr bwMode="auto">
          <a:xfrm>
            <a:off x="684213" y="13890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i-FI"/>
          </a:p>
        </p:txBody>
      </p:sp>
    </p:spTree>
    <p:extLst>
      <p:ext uri="{BB962C8B-B14F-4D97-AF65-F5344CB8AC3E}">
        <p14:creationId xmlns:p14="http://schemas.microsoft.com/office/powerpoint/2010/main" val="16503268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9A05C9F-F1C3-4CF2-B817-4C8C54AE499E}"/>
              </a:ext>
            </a:extLst>
          </p:cNvPr>
          <p:cNvSpPr>
            <a:spLocks noGrp="1"/>
          </p:cNvSpPr>
          <p:nvPr>
            <p:ph type="title"/>
          </p:nvPr>
        </p:nvSpPr>
        <p:spPr>
          <a:xfrm>
            <a:off x="628650" y="198608"/>
            <a:ext cx="7886700" cy="994172"/>
          </a:xfrm>
        </p:spPr>
        <p:txBody>
          <a:bodyPr>
            <a:normAutofit fontScale="90000"/>
          </a:bodyPr>
          <a:lstStyle/>
          <a:p>
            <a:r>
              <a:rPr lang="fi-FI" dirty="0"/>
              <a:t>Onko työyksikössänne aiheutunut ongelmia vähäisestä henkilöstömäärästä? Kuvaa millaisia: </a:t>
            </a:r>
          </a:p>
        </p:txBody>
      </p:sp>
      <p:sp>
        <p:nvSpPr>
          <p:cNvPr id="3" name="Sisällön paikkamerkki 2">
            <a:extLst>
              <a:ext uri="{FF2B5EF4-FFF2-40B4-BE49-F238E27FC236}">
                <a16:creationId xmlns:a16="http://schemas.microsoft.com/office/drawing/2014/main" id="{B869D76E-0778-4EDB-B0DB-5E47E9DF6AC7}"/>
              </a:ext>
            </a:extLst>
          </p:cNvPr>
          <p:cNvSpPr>
            <a:spLocks noGrp="1"/>
          </p:cNvSpPr>
          <p:nvPr>
            <p:ph idx="1"/>
          </p:nvPr>
        </p:nvSpPr>
        <p:spPr>
          <a:xfrm>
            <a:off x="635838" y="1681388"/>
            <a:ext cx="7886700" cy="3263504"/>
          </a:xfrm>
        </p:spPr>
        <p:txBody>
          <a:bodyPr>
            <a:normAutofit fontScale="70000" lnSpcReduction="20000"/>
          </a:bodyPr>
          <a:lstStyle/>
          <a:p>
            <a:pPr marL="285750" indent="-285750">
              <a:buFont typeface="Arial" panose="020B0604020202020204" pitchFamily="34" charset="0"/>
              <a:buChar char="•"/>
            </a:pPr>
            <a:r>
              <a:rPr lang="fi-FI" dirty="0"/>
              <a:t>Työntekijät väsyneitä, sairaslomat, ahdistus, asukkaiden laiminlyöminen. Olin kesäyössä 3 kuukautta ja olin täysin loppu, ahdistunut ja väsynyt työn loppumisen jälkeen. Olen nuori ja vastavalmistunut, se kuvaa hyvin työn raskautta.</a:t>
            </a:r>
          </a:p>
          <a:p>
            <a:pPr marL="285750" indent="-285750">
              <a:buFont typeface="Arial" panose="020B0604020202020204" pitchFamily="34" charset="0"/>
              <a:buChar char="•"/>
            </a:pPr>
            <a:r>
              <a:rPr lang="fi-FI" dirty="0"/>
              <a:t>Kyllä on. Pitää jäädä usein pitkään päivään kun ilmoitetaan että ei meillä ole sijaisia ja kun sanoo että ei jaksa/halua niin sanotaan, että saa sitten jonkun muun vapaaksi ja sitten se ei toteudukaan ja jos toteutuu, niin siitä ei ole hyötyä, koska vapaapäivillä soitellaan jatkuvasti ja muutellaan työvuoroja ja ilmoitetaan että jostain puuttuu työntekijä että sinne pitäisi mennä ym. Pitkiä vuoroja (7-21) suunnitellaan listoille vaikka ilmoittanut että niitä ei jaksa tehdä mutta siitä ei ole mitään hyötyä vaikka sanoisi mitä, tuntuu että meitä pidetään robotteina. Ja sitten kun ei ole työntekijöitä niin muille hoitajille tulee kamalaa kuormitusta, kun ei tiedä koska tulee soitto että pitäisi jäädä pitkään päivään tai vaihtaa vuoroa jonkun kanssa tms.</a:t>
            </a:r>
          </a:p>
          <a:p>
            <a:pPr marL="285750" indent="-285750">
              <a:buFont typeface="Arial" panose="020B0604020202020204" pitchFamily="34" charset="0"/>
              <a:buChar char="•"/>
            </a:pPr>
            <a:r>
              <a:rPr lang="fi-FI" dirty="0"/>
              <a:t>Vakituisen henkilökunnan jaksaminen heikkoa; vastuu suuri esim. lääkejaot, haastavampien asukkaiden hoito, koska aina uusi työkaveri, jolloin </a:t>
            </a:r>
            <a:r>
              <a:rPr lang="fi-FI" dirty="0" err="1"/>
              <a:t>vakkari</a:t>
            </a:r>
            <a:r>
              <a:rPr lang="fi-FI" dirty="0"/>
              <a:t> hoitaa 70% asukkaista, jotta vahingoilta säästytään, hoitotoimenpiteet.</a:t>
            </a:r>
          </a:p>
          <a:p>
            <a:pPr marL="285750" indent="-285750">
              <a:buFont typeface="Arial" panose="020B0604020202020204" pitchFamily="34" charset="0"/>
              <a:buChar char="•"/>
            </a:pPr>
            <a:r>
              <a:rPr lang="fi-FI" dirty="0"/>
              <a:t>Vakituinen henkilökuntaa joutuu joustamaan paljon työvuoroissa. Olemme paljon myös sairaana töissä, koska sijaisia ei saada. </a:t>
            </a:r>
          </a:p>
          <a:p>
            <a:pPr marL="285750" indent="-285750">
              <a:buFont typeface="Arial" panose="020B0604020202020204" pitchFamily="34" charset="0"/>
              <a:buChar char="•"/>
            </a:pPr>
            <a:r>
              <a:rPr lang="fi-FI" dirty="0"/>
              <a:t>Ongelmia on myös asukkaiden omahoitajien valitsemisessa (koska työntekijöitä on niin vähän) ja hoitopalaverin/ hoitosuunnitelmien tekemisessä lain </a:t>
            </a:r>
            <a:r>
              <a:rPr lang="fi-FI" dirty="0" err="1"/>
              <a:t>määrämissä</a:t>
            </a:r>
            <a:r>
              <a:rPr lang="fi-FI" dirty="0"/>
              <a:t> puitteissa.</a:t>
            </a:r>
          </a:p>
          <a:p>
            <a:pPr marL="285750" indent="-285750">
              <a:buFont typeface="Arial" panose="020B0604020202020204" pitchFamily="34" charset="0"/>
              <a:buChar char="•"/>
            </a:pPr>
            <a:r>
              <a:rPr lang="fi-FI" dirty="0" err="1"/>
              <a:t>Attendon</a:t>
            </a:r>
            <a:r>
              <a:rPr lang="fi-FI" dirty="0"/>
              <a:t> luokittelemat tavoitteet asukkaiden virikehetkistä, ulkoilusta ja omahoitaja hetkistä jäävät tavoittamatta.</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1256619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EB24644-E841-4F3D-A4DE-60DB2421771D}"/>
              </a:ext>
            </a:extLst>
          </p:cNvPr>
          <p:cNvSpPr>
            <a:spLocks noGrp="1"/>
          </p:cNvSpPr>
          <p:nvPr>
            <p:ph type="title"/>
          </p:nvPr>
        </p:nvSpPr>
        <p:spPr/>
        <p:txBody>
          <a:bodyPr>
            <a:normAutofit/>
          </a:bodyPr>
          <a:lstStyle/>
          <a:p>
            <a:r>
              <a:rPr lang="fi-FI" sz="2400" dirty="0"/>
              <a:t>Onko työyksikössänne aiheutunut ongelmia vähäisestä henkilöstömäärästä? Kuvaa millaisia: </a:t>
            </a:r>
          </a:p>
        </p:txBody>
      </p:sp>
      <p:sp>
        <p:nvSpPr>
          <p:cNvPr id="3" name="Sisällön paikkamerkki 2">
            <a:extLst>
              <a:ext uri="{FF2B5EF4-FFF2-40B4-BE49-F238E27FC236}">
                <a16:creationId xmlns:a16="http://schemas.microsoft.com/office/drawing/2014/main" id="{43EFFBC4-03AF-4430-A9F9-A47EA95A5AB2}"/>
              </a:ext>
            </a:extLst>
          </p:cNvPr>
          <p:cNvSpPr>
            <a:spLocks noGrp="1"/>
          </p:cNvSpPr>
          <p:nvPr>
            <p:ph idx="1"/>
          </p:nvPr>
        </p:nvSpPr>
        <p:spPr/>
        <p:txBody>
          <a:bodyPr>
            <a:normAutofit fontScale="85000" lnSpcReduction="10000"/>
          </a:bodyPr>
          <a:lstStyle/>
          <a:p>
            <a:pPr marL="285750" indent="-285750">
              <a:buFont typeface="Arial" panose="020B0604020202020204" pitchFamily="34" charset="0"/>
              <a:buChar char="•"/>
            </a:pPr>
            <a:r>
              <a:rPr lang="fi-FI" dirty="0"/>
              <a:t>Kyllä. Varsinkin päivä- ja iltavuorossa hoitajilla usein kiire eivätkä aina ehdi taukojaan pitämään kunnolla. Hoitajat joutuvat iltavuorossa ja viikonloppuna menemään keittiötöihin potilastyön lomassa, samoilla vaatteilla, hygienia? Hoitajat ovat lähes aina yksin työvuorossaan, asukkaan kaatuessa esim. tämä voi olla todella ongelmallista.</a:t>
            </a:r>
          </a:p>
          <a:p>
            <a:pPr marL="285750" indent="-285750">
              <a:buFont typeface="Arial" panose="020B0604020202020204" pitchFamily="34" charset="0"/>
              <a:buChar char="•"/>
            </a:pPr>
            <a:r>
              <a:rPr lang="fi-FI" dirty="0"/>
              <a:t>Kyllä. Kaikki kirjalliset työt ovat rästissä. Kuntouttaminen on ainoastaan säilöntää, koska ei ole aikaa tehdä talon ulkopuolella mitään. Olen yleensä aina yksin vuorossa.</a:t>
            </a:r>
          </a:p>
          <a:p>
            <a:pPr marL="285750" indent="-285750">
              <a:buFont typeface="Arial" panose="020B0604020202020204" pitchFamily="34" charset="0"/>
              <a:buChar char="•"/>
            </a:pPr>
            <a:r>
              <a:rPr lang="fi-FI" dirty="0"/>
              <a:t>Eräs pyhäpäivä kolmen osaston yksikössä oli iltapäivällä kolme työntekijää, yksi jokaisessa kerroksessa. Iso mies kaatuneena lattialla eikä kukaan voinut toiselta osastolta auttamaan koska osastoa ei saa jättää yksin. Onneksi ilman vammoja selvittiin ja iltavuoro tuli pian.</a:t>
            </a:r>
          </a:p>
          <a:p>
            <a:pPr marL="285750" indent="-285750">
              <a:buFont typeface="Arial" panose="020B0604020202020204" pitchFamily="34" charset="0"/>
              <a:buChar char="•"/>
            </a:pPr>
            <a:r>
              <a:rPr lang="fi-FI" dirty="0"/>
              <a:t>viikonloput ongelmallisia. 28 asukasta ja 2 hoitajaa tulee 7 ja kello 07:30 tulee kaksi hoitajaa lisää ja 08:00 pitäisi olla jakamassa ruokaa jo kaikille. Kaikkia ei ehdi kuivattaa vaikka syytä olisikin.</a:t>
            </a:r>
          </a:p>
          <a:p>
            <a:pPr marL="285750" indent="-285750">
              <a:buFont typeface="Arial" panose="020B0604020202020204" pitchFamily="34" charset="0"/>
              <a:buChar char="•"/>
            </a:pPr>
            <a:r>
              <a:rPr lang="fi-FI" dirty="0"/>
              <a:t>Talossa on vain kaksi sairaanhoitajaa. Kun toinen hoitaja jää sairaslomalle kaikki sairaanhoidollinen kaatuu yhdelle. Talossa on neljä ryhmäkotia joten se tuntuu kohtuuttomalle. Olisi parempi että sairaanhoitajia ei laskettaisi mitoitukseen ryhmäkodissa. Heillä on todella paljon muitakin töitä. Esim. Lääkärinkierrot. Lääketilaukset. Verikokeet ym.</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endParaRPr lang="fi-FI" dirty="0"/>
          </a:p>
        </p:txBody>
      </p:sp>
      <p:sp>
        <p:nvSpPr>
          <p:cNvPr id="4" name="Dian numeron paikkamerkki 3">
            <a:extLst>
              <a:ext uri="{FF2B5EF4-FFF2-40B4-BE49-F238E27FC236}">
                <a16:creationId xmlns:a16="http://schemas.microsoft.com/office/drawing/2014/main" id="{FB7DEF40-9DBD-4F77-9909-01CAAD4F3015}"/>
              </a:ext>
            </a:extLst>
          </p:cNvPr>
          <p:cNvSpPr>
            <a:spLocks noGrp="1"/>
          </p:cNvSpPr>
          <p:nvPr>
            <p:ph type="sldNum" sz="quarter" idx="4"/>
          </p:nvPr>
        </p:nvSpPr>
        <p:spPr/>
        <p:txBody>
          <a:bodyPr/>
          <a:lstStyle/>
          <a:p>
            <a:fld id="{586572C9-1685-854F-9818-C767E6BAB69A}" type="slidenum">
              <a:rPr lang="en-US" smtClean="0"/>
              <a:t>41</a:t>
            </a:fld>
            <a:endParaRPr lang="en-US" dirty="0"/>
          </a:p>
        </p:txBody>
      </p:sp>
      <p:sp>
        <p:nvSpPr>
          <p:cNvPr id="5" name="Päivämäärän paikkamerkki 4">
            <a:extLst>
              <a:ext uri="{FF2B5EF4-FFF2-40B4-BE49-F238E27FC236}">
                <a16:creationId xmlns:a16="http://schemas.microsoft.com/office/drawing/2014/main" id="{C1FAD5AA-7078-4573-A665-398C784E676F}"/>
              </a:ext>
            </a:extLst>
          </p:cNvPr>
          <p:cNvSpPr>
            <a:spLocks noGrp="1"/>
          </p:cNvSpPr>
          <p:nvPr>
            <p:ph type="dt" sz="half" idx="2"/>
          </p:nvPr>
        </p:nvSpPr>
        <p:spPr/>
        <p:txBody>
          <a:bodyPr/>
          <a:lstStyle/>
          <a:p>
            <a:fld id="{308AB850-9F7C-F948-A01A-7B7C71F76D7D}" type="datetime3">
              <a:rPr lang="fi-FI" smtClean="0"/>
              <a:t>29/1/19</a:t>
            </a:fld>
            <a:endParaRPr lang="en-US" dirty="0"/>
          </a:p>
        </p:txBody>
      </p:sp>
    </p:spTree>
    <p:extLst>
      <p:ext uri="{BB962C8B-B14F-4D97-AF65-F5344CB8AC3E}">
        <p14:creationId xmlns:p14="http://schemas.microsoft.com/office/powerpoint/2010/main" val="24477547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21C9375-056C-434B-AE16-EBB5A5608C9B}"/>
              </a:ext>
            </a:extLst>
          </p:cNvPr>
          <p:cNvSpPr>
            <a:spLocks noGrp="1"/>
          </p:cNvSpPr>
          <p:nvPr>
            <p:ph type="title"/>
          </p:nvPr>
        </p:nvSpPr>
        <p:spPr/>
        <p:txBody>
          <a:bodyPr>
            <a:normAutofit/>
          </a:bodyPr>
          <a:lstStyle/>
          <a:p>
            <a:r>
              <a:rPr lang="fi-FI" sz="2800" dirty="0"/>
              <a:t>Onko työyksikössänne aiheutunut ongelmia vähäisestä henkilöstömäärästä? Kuvaa millaisia: </a:t>
            </a:r>
          </a:p>
        </p:txBody>
      </p:sp>
      <p:sp>
        <p:nvSpPr>
          <p:cNvPr id="3" name="Sisällön paikkamerkki 2">
            <a:extLst>
              <a:ext uri="{FF2B5EF4-FFF2-40B4-BE49-F238E27FC236}">
                <a16:creationId xmlns:a16="http://schemas.microsoft.com/office/drawing/2014/main" id="{01C7EEA0-8A8F-44F2-BE6F-2AD21E1E2138}"/>
              </a:ext>
            </a:extLst>
          </p:cNvPr>
          <p:cNvSpPr>
            <a:spLocks noGrp="1"/>
          </p:cNvSpPr>
          <p:nvPr>
            <p:ph idx="1"/>
          </p:nvPr>
        </p:nvSpPr>
        <p:spPr>
          <a:xfrm>
            <a:off x="684307" y="1367410"/>
            <a:ext cx="7886700" cy="3502245"/>
          </a:xfrm>
        </p:spPr>
        <p:txBody>
          <a:bodyPr>
            <a:normAutofit fontScale="62500" lnSpcReduction="20000"/>
          </a:bodyPr>
          <a:lstStyle/>
          <a:p>
            <a:pPr marL="285750" indent="-285750">
              <a:buFont typeface="Arial" panose="020B0604020202020204" pitchFamily="34" charset="0"/>
              <a:buChar char="•"/>
            </a:pPr>
            <a:r>
              <a:rPr lang="fi-FI" dirty="0"/>
              <a:t>Kyllä, erittäin paljon. Olen ollut töissä 7 kk ja suurimman osan ajasta yksiköissä on työskennelty vajaamiehityksellä. Erittäin paljon työntekijät ovat joutuneet tekemään tuplavuoroja, kun sijaisia ei saa. Tilanne on aiheuttanut väsymystä ja uupumusta sekä irtisanoutumisia. Toistaiseksi voimassa olevilla sopimuksilla olevia työntekijöitä on liian vähän. Useita pitkäaikaisia työntekijöitä on irtisanoutunut, koska eivät pysty toteuttamaan laadukasta hoitoa eikä työnantajalta tule minkäänlaista tukea. Liian paljon työvuoroista on paikattu lyhytaikaisilla sijaisilla, joilla ei ole lääkelupia. Lääkeluvallisia ei ole riittänyt jokaiseen neljään ryhmäkotiin jokaiseen työvuoroon, jolloin asukkaiden lääkehoidosta on joutunut huolehtimaan toisen ryhmäkodin lähihoitaja tai ilman lääkelupaa olevat sijaiset. Liian usein on jäänyt lääkkeitä antamatta.</a:t>
            </a:r>
            <a:br>
              <a:rPr lang="fi-FI" dirty="0"/>
            </a:br>
            <a:r>
              <a:rPr lang="fi-FI" dirty="0"/>
              <a:t>Palveluasumisen ryhmäkodit ovat pyörineet monta kuukautta pääasiassa lyhytaikaisten sijaisten turvin. Ylipäänsä asukkaiden kokonaishoito on heikentynyt. Hoito- ja palvelusuunnitelmia ei ehdi päivittää riittävän usein eikä hoitajat edes ehdi lukea niitä. Asukkaiden lääkehoitosuunnitelmat ja verikokeiden vuosikontrollit laahaavat kuukausia, jopa vuoden jäljessä. </a:t>
            </a:r>
            <a:br>
              <a:rPr lang="fi-FI" dirty="0"/>
            </a:br>
            <a:r>
              <a:rPr lang="fi-FI" dirty="0"/>
              <a:t>Lisäksi lyhyt- ja pitkäaikaiset sijaiset saavat tehdä </a:t>
            </a:r>
            <a:r>
              <a:rPr lang="fi-FI" dirty="0" err="1"/>
              <a:t>max</a:t>
            </a:r>
            <a:r>
              <a:rPr lang="fi-FI" dirty="0"/>
              <a:t>. 7 tunnin työpäiviä arkena, jolloin iltapäivälläkään ei ole aikaa asukkaiden virikkeelliseen toimintaan. Viikonloppuisin kaikki lähihoitajat tekevät lyhennettyä työvuoroa, joten raportoinnille ei ole aikaa, kun työntekijät vaihtavat vuoroa lennosta.</a:t>
            </a:r>
          </a:p>
          <a:p>
            <a:pPr marL="285750" indent="-285750">
              <a:buFont typeface="Arial" panose="020B0604020202020204" pitchFamily="34" charset="0"/>
              <a:buChar char="•"/>
            </a:pPr>
            <a:r>
              <a:rPr lang="fi-FI" dirty="0"/>
              <a:t>Jatkuvasti sairaslomia työn liiallisesta rasittavuudesta. Minimi henkilöstö koko ajan. Sijaiset vaihtuvat, kun työvuorot lyhennettyjä, eivät saa tehdä täysiä tunteja. Viikonloppuna henkilöstöllä ei yhtään päällekkäisyyttä työvuoroissa, lyhennykset viikonloppuna. Yksikin sairasloma tai poissaolo vuorossa tarkoittaa usein sitä, että hoidon laadussa joudutaan tinkimään ja jopa välttämättömiä asioita joudutaan jättää tekemättä.</a:t>
            </a:r>
          </a:p>
          <a:p>
            <a:pPr marL="285750" indent="-285750">
              <a:buFont typeface="Arial" panose="020B0604020202020204" pitchFamily="34" charset="0"/>
              <a:buChar char="•"/>
            </a:pPr>
            <a:r>
              <a:rPr lang="fi-FI" dirty="0"/>
              <a:t>Väärät lääkkeet, kaatumisia, eritevahinkoja, ei ehdi kirjaamaan kunnolla, yleinen rauhattomuus.</a:t>
            </a:r>
          </a:p>
          <a:p>
            <a:pPr marL="285750" indent="-285750">
              <a:buFont typeface="Arial" panose="020B0604020202020204" pitchFamily="34" charset="0"/>
              <a:buChar char="•"/>
            </a:pPr>
            <a:r>
              <a:rPr lang="fi-FI" dirty="0"/>
              <a:t>Asukas on päässyt pahoinpitelemään toisia asukkaita.</a:t>
            </a:r>
          </a:p>
          <a:p>
            <a:pPr marL="285750" indent="-285750">
              <a:buFont typeface="Arial" panose="020B0604020202020204" pitchFamily="34" charset="0"/>
              <a:buChar char="•"/>
            </a:pPr>
            <a:r>
              <a:rPr lang="fi-FI" dirty="0"/>
              <a:t>Kiire ja väsymys. Sairauslomia paljon, työhyvinvointi huono.</a:t>
            </a:r>
          </a:p>
          <a:p>
            <a:pPr marL="285750" indent="-285750">
              <a:buFont typeface="Arial" panose="020B0604020202020204" pitchFamily="34" charset="0"/>
              <a:buChar char="•"/>
            </a:pPr>
            <a:r>
              <a:rPr lang="fi-FI" dirty="0"/>
              <a:t>Kiire, lääkeluvallisia 1 koko talossa (yli 60 asukasta).</a:t>
            </a:r>
          </a:p>
          <a:p>
            <a:pPr marL="285750" indent="-285750">
              <a:buFont typeface="Arial" panose="020B0604020202020204" pitchFamily="34" charset="0"/>
              <a:buChar char="•"/>
            </a:pPr>
            <a:r>
              <a:rPr lang="fi-FI" dirty="0"/>
              <a:t>Työntekijät ovat todella väsyneitä eikä kunnollisia taukoja välttämättä aina edes kerkeä pitämään kun on kiire</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24532575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CF101D9-55B7-42AA-9D12-6EBA156698CE}"/>
              </a:ext>
            </a:extLst>
          </p:cNvPr>
          <p:cNvSpPr>
            <a:spLocks noGrp="1"/>
          </p:cNvSpPr>
          <p:nvPr>
            <p:ph type="title"/>
          </p:nvPr>
        </p:nvSpPr>
        <p:spPr/>
        <p:txBody>
          <a:bodyPr>
            <a:noAutofit/>
          </a:bodyPr>
          <a:lstStyle/>
          <a:p>
            <a:r>
              <a:rPr lang="fi-FI" sz="2800" dirty="0"/>
              <a:t>Tehdäänkö työpaikalla työvuoroja siten, että työvuoroista puuttuu henkilöstöä (esimerkiksi sijaisia ei ole hankittu)?</a:t>
            </a:r>
          </a:p>
        </p:txBody>
      </p:sp>
      <p:graphicFrame>
        <p:nvGraphicFramePr>
          <p:cNvPr id="6" name="Sisällön paikkamerkki 5">
            <a:extLst>
              <a:ext uri="{FF2B5EF4-FFF2-40B4-BE49-F238E27FC236}">
                <a16:creationId xmlns:a16="http://schemas.microsoft.com/office/drawing/2014/main" id="{2219E84C-A4BB-4529-A242-E274D801ED41}"/>
              </a:ext>
            </a:extLst>
          </p:cNvPr>
          <p:cNvGraphicFramePr>
            <a:graphicFrameLocks noGrp="1"/>
          </p:cNvGraphicFramePr>
          <p:nvPr>
            <p:ph idx="1"/>
            <p:extLst>
              <p:ext uri="{D42A27DB-BD31-4B8C-83A1-F6EECF244321}">
                <p14:modId xmlns:p14="http://schemas.microsoft.com/office/powerpoint/2010/main" val="1681303965"/>
              </p:ext>
            </p:extLst>
          </p:nvPr>
        </p:nvGraphicFramePr>
        <p:xfrm>
          <a:off x="5301205" y="2109788"/>
          <a:ext cx="3269709" cy="1493520"/>
        </p:xfrm>
        <a:graphic>
          <a:graphicData uri="http://schemas.openxmlformats.org/drawingml/2006/table">
            <a:tbl>
              <a:tblPr firstRow="1" firstCol="1" bandRow="1">
                <a:tableStyleId>{5C22544A-7EE6-4342-B048-85BDC9FD1C3A}</a:tableStyleId>
              </a:tblPr>
              <a:tblGrid>
                <a:gridCol w="1348451">
                  <a:extLst>
                    <a:ext uri="{9D8B030D-6E8A-4147-A177-3AD203B41FA5}">
                      <a16:colId xmlns:a16="http://schemas.microsoft.com/office/drawing/2014/main" val="91380852"/>
                    </a:ext>
                  </a:extLst>
                </a:gridCol>
                <a:gridCol w="831355">
                  <a:extLst>
                    <a:ext uri="{9D8B030D-6E8A-4147-A177-3AD203B41FA5}">
                      <a16:colId xmlns:a16="http://schemas.microsoft.com/office/drawing/2014/main" val="345027774"/>
                    </a:ext>
                  </a:extLst>
                </a:gridCol>
                <a:gridCol w="1089903">
                  <a:extLst>
                    <a:ext uri="{9D8B030D-6E8A-4147-A177-3AD203B41FA5}">
                      <a16:colId xmlns:a16="http://schemas.microsoft.com/office/drawing/2014/main" val="2764168527"/>
                    </a:ext>
                  </a:extLst>
                </a:gridCol>
              </a:tblGrid>
              <a:tr h="183085">
                <a:tc>
                  <a:txBody>
                    <a:bodyPr/>
                    <a:lstStyle/>
                    <a:p>
                      <a:pPr algn="ctr">
                        <a:spcAft>
                          <a:spcPts val="0"/>
                        </a:spcAft>
                      </a:pPr>
                      <a:r>
                        <a:rPr lang="fi-FI" sz="14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Prosentti</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397980237"/>
                  </a:ext>
                </a:extLst>
              </a:tr>
              <a:tr h="183085">
                <a:tc>
                  <a:txBody>
                    <a:bodyPr/>
                    <a:lstStyle/>
                    <a:p>
                      <a:pPr algn="ctr">
                        <a:spcAft>
                          <a:spcPts val="0"/>
                        </a:spcAft>
                      </a:pPr>
                      <a:r>
                        <a:rPr lang="fi-FI" sz="1400">
                          <a:effectLst/>
                        </a:rPr>
                        <a:t>ei</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47</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16,26%</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134879751"/>
                  </a:ext>
                </a:extLst>
              </a:tr>
              <a:tr h="183085">
                <a:tc>
                  <a:txBody>
                    <a:bodyPr/>
                    <a:lstStyle/>
                    <a:p>
                      <a:pPr algn="ctr">
                        <a:spcAft>
                          <a:spcPts val="0"/>
                        </a:spcAft>
                      </a:pPr>
                      <a:r>
                        <a:rPr lang="fi-FI" sz="1400">
                          <a:effectLst/>
                        </a:rPr>
                        <a:t>päivittäin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17</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5,88%</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024559350"/>
                  </a:ext>
                </a:extLst>
              </a:tr>
              <a:tr h="183085">
                <a:tc>
                  <a:txBody>
                    <a:bodyPr/>
                    <a:lstStyle/>
                    <a:p>
                      <a:pPr algn="ctr">
                        <a:spcAft>
                          <a:spcPts val="0"/>
                        </a:spcAft>
                      </a:pPr>
                      <a:r>
                        <a:rPr lang="fi-FI" sz="1400">
                          <a:effectLst/>
                        </a:rPr>
                        <a:t>viikoittain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81</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28,03%</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890112716"/>
                  </a:ext>
                </a:extLst>
              </a:tr>
              <a:tr h="183085">
                <a:tc>
                  <a:txBody>
                    <a:bodyPr/>
                    <a:lstStyle/>
                    <a:p>
                      <a:pPr algn="ctr">
                        <a:spcAft>
                          <a:spcPts val="0"/>
                        </a:spcAft>
                      </a:pPr>
                      <a:r>
                        <a:rPr lang="fi-FI" sz="1400">
                          <a:effectLst/>
                        </a:rPr>
                        <a:t>kuukausittain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65</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22,49%</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28592378"/>
                  </a:ext>
                </a:extLst>
              </a:tr>
              <a:tr h="183085">
                <a:tc>
                  <a:txBody>
                    <a:bodyPr/>
                    <a:lstStyle/>
                    <a:p>
                      <a:pPr algn="ctr">
                        <a:spcAft>
                          <a:spcPts val="0"/>
                        </a:spcAft>
                      </a:pPr>
                      <a:r>
                        <a:rPr lang="fi-FI" sz="1400">
                          <a:effectLst/>
                        </a:rPr>
                        <a:t>harvemmin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60</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20,76%</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713836471"/>
                  </a:ext>
                </a:extLst>
              </a:tr>
              <a:tr h="183085">
                <a:tc>
                  <a:txBody>
                    <a:bodyPr/>
                    <a:lstStyle/>
                    <a:p>
                      <a:pPr algn="ctr">
                        <a:spcAft>
                          <a:spcPts val="0"/>
                        </a:spcAft>
                      </a:pPr>
                      <a:r>
                        <a:rPr lang="fi-FI" sz="1400">
                          <a:effectLst/>
                        </a:rPr>
                        <a:t>en osaa sanoa</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19</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dirty="0">
                          <a:effectLst/>
                        </a:rPr>
                        <a:t>6,58%</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228843700"/>
                  </a:ext>
                </a:extLst>
              </a:tr>
            </a:tbl>
          </a:graphicData>
        </a:graphic>
      </p:graphicFrame>
      <p:sp>
        <p:nvSpPr>
          <p:cNvPr id="4" name="Dian numeron paikkamerkki 3">
            <a:extLst>
              <a:ext uri="{FF2B5EF4-FFF2-40B4-BE49-F238E27FC236}">
                <a16:creationId xmlns:a16="http://schemas.microsoft.com/office/drawing/2014/main" id="{61E8F749-75A9-4E08-9020-322D6AD520A9}"/>
              </a:ext>
            </a:extLst>
          </p:cNvPr>
          <p:cNvSpPr>
            <a:spLocks noGrp="1"/>
          </p:cNvSpPr>
          <p:nvPr>
            <p:ph type="sldNum" sz="quarter" idx="4"/>
          </p:nvPr>
        </p:nvSpPr>
        <p:spPr/>
        <p:txBody>
          <a:bodyPr/>
          <a:lstStyle/>
          <a:p>
            <a:fld id="{586572C9-1685-854F-9818-C767E6BAB69A}" type="slidenum">
              <a:rPr lang="en-US" smtClean="0"/>
              <a:t>43</a:t>
            </a:fld>
            <a:endParaRPr lang="en-US" dirty="0"/>
          </a:p>
        </p:txBody>
      </p:sp>
      <p:sp>
        <p:nvSpPr>
          <p:cNvPr id="5" name="Päivämäärän paikkamerkki 4">
            <a:extLst>
              <a:ext uri="{FF2B5EF4-FFF2-40B4-BE49-F238E27FC236}">
                <a16:creationId xmlns:a16="http://schemas.microsoft.com/office/drawing/2014/main" id="{79926D9B-76CD-4052-BE1E-148E810B224A}"/>
              </a:ext>
            </a:extLst>
          </p:cNvPr>
          <p:cNvSpPr>
            <a:spLocks noGrp="1"/>
          </p:cNvSpPr>
          <p:nvPr>
            <p:ph type="dt" sz="half" idx="2"/>
          </p:nvPr>
        </p:nvSpPr>
        <p:spPr/>
        <p:txBody>
          <a:bodyPr/>
          <a:lstStyle/>
          <a:p>
            <a:fld id="{308AB850-9F7C-F948-A01A-7B7C71F76D7D}" type="datetime3">
              <a:rPr lang="fi-FI" smtClean="0"/>
              <a:t>29/1/19</a:t>
            </a:fld>
            <a:endParaRPr lang="en-US" dirty="0"/>
          </a:p>
        </p:txBody>
      </p:sp>
      <p:pic>
        <p:nvPicPr>
          <p:cNvPr id="11" name="Kuva 10">
            <a:extLst>
              <a:ext uri="{FF2B5EF4-FFF2-40B4-BE49-F238E27FC236}">
                <a16:creationId xmlns:a16="http://schemas.microsoft.com/office/drawing/2014/main" id="{E44369C9-FBF1-42F7-9D10-20BC3371641C}"/>
              </a:ext>
            </a:extLst>
          </p:cNvPr>
          <p:cNvPicPr/>
          <p:nvPr/>
        </p:nvPicPr>
        <p:blipFill>
          <a:blip r:embed="rId2"/>
          <a:stretch>
            <a:fillRect/>
          </a:stretch>
        </p:blipFill>
        <p:spPr>
          <a:xfrm>
            <a:off x="744279" y="1500076"/>
            <a:ext cx="4068726" cy="2845096"/>
          </a:xfrm>
          <a:prstGeom prst="rect">
            <a:avLst/>
          </a:prstGeom>
        </p:spPr>
      </p:pic>
    </p:spTree>
    <p:extLst>
      <p:ext uri="{BB962C8B-B14F-4D97-AF65-F5344CB8AC3E}">
        <p14:creationId xmlns:p14="http://schemas.microsoft.com/office/powerpoint/2010/main" val="28610426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9912E69-8CBB-47EE-AEF4-E66727A08911}"/>
              </a:ext>
            </a:extLst>
          </p:cNvPr>
          <p:cNvSpPr>
            <a:spLocks noGrp="1"/>
          </p:cNvSpPr>
          <p:nvPr>
            <p:ph type="title"/>
          </p:nvPr>
        </p:nvSpPr>
        <p:spPr/>
        <p:txBody>
          <a:bodyPr>
            <a:noAutofit/>
          </a:bodyPr>
          <a:lstStyle/>
          <a:p>
            <a:r>
              <a:rPr lang="fi-FI" sz="2400" dirty="0"/>
              <a:t>Onko työvuorolistoille suunniteltu jo valmiiksi nk. haamuvuoroja, joihin on merkitty tekaistuja nimiä tai suunniteltu vuoroja ilman listaan merkittyä tekijää (esim. joku1, joku2)?</a:t>
            </a:r>
          </a:p>
        </p:txBody>
      </p:sp>
      <p:sp>
        <p:nvSpPr>
          <p:cNvPr id="4" name="Dian numeron paikkamerkki 3">
            <a:extLst>
              <a:ext uri="{FF2B5EF4-FFF2-40B4-BE49-F238E27FC236}">
                <a16:creationId xmlns:a16="http://schemas.microsoft.com/office/drawing/2014/main" id="{B2912091-4969-4039-9A3D-FF9AD1CE05DC}"/>
              </a:ext>
            </a:extLst>
          </p:cNvPr>
          <p:cNvSpPr>
            <a:spLocks noGrp="1"/>
          </p:cNvSpPr>
          <p:nvPr>
            <p:ph type="sldNum" sz="quarter" idx="4"/>
          </p:nvPr>
        </p:nvSpPr>
        <p:spPr/>
        <p:txBody>
          <a:bodyPr/>
          <a:lstStyle/>
          <a:p>
            <a:fld id="{586572C9-1685-854F-9818-C767E6BAB69A}" type="slidenum">
              <a:rPr lang="en-US" smtClean="0"/>
              <a:t>44</a:t>
            </a:fld>
            <a:endParaRPr lang="en-US" dirty="0"/>
          </a:p>
        </p:txBody>
      </p:sp>
      <p:sp>
        <p:nvSpPr>
          <p:cNvPr id="5" name="Päivämäärän paikkamerkki 4">
            <a:extLst>
              <a:ext uri="{FF2B5EF4-FFF2-40B4-BE49-F238E27FC236}">
                <a16:creationId xmlns:a16="http://schemas.microsoft.com/office/drawing/2014/main" id="{3D869D18-C49B-41AA-9FB3-E4EDE433EC5C}"/>
              </a:ext>
            </a:extLst>
          </p:cNvPr>
          <p:cNvSpPr>
            <a:spLocks noGrp="1"/>
          </p:cNvSpPr>
          <p:nvPr>
            <p:ph type="dt" sz="half" idx="2"/>
          </p:nvPr>
        </p:nvSpPr>
        <p:spPr/>
        <p:txBody>
          <a:bodyPr/>
          <a:lstStyle/>
          <a:p>
            <a:fld id="{308AB850-9F7C-F948-A01A-7B7C71F76D7D}" type="datetime3">
              <a:rPr lang="fi-FI" smtClean="0"/>
              <a:t>29/1/19</a:t>
            </a:fld>
            <a:endParaRPr lang="en-US" dirty="0"/>
          </a:p>
        </p:txBody>
      </p:sp>
      <p:pic>
        <p:nvPicPr>
          <p:cNvPr id="8" name="Sisällön paikkamerkki 7">
            <a:extLst>
              <a:ext uri="{FF2B5EF4-FFF2-40B4-BE49-F238E27FC236}">
                <a16:creationId xmlns:a16="http://schemas.microsoft.com/office/drawing/2014/main" id="{675A28BB-CD76-4587-BC16-0222D8A46811}"/>
              </a:ext>
            </a:extLst>
          </p:cNvPr>
          <p:cNvPicPr>
            <a:picLocks noGrp="1"/>
          </p:cNvPicPr>
          <p:nvPr>
            <p:ph idx="1"/>
          </p:nvPr>
        </p:nvPicPr>
        <p:blipFill>
          <a:blip r:embed="rId2"/>
          <a:stretch>
            <a:fillRect/>
          </a:stretch>
        </p:blipFill>
        <p:spPr>
          <a:xfrm>
            <a:off x="1714101" y="1967541"/>
            <a:ext cx="5715798" cy="2362530"/>
          </a:xfrm>
          <a:prstGeom prst="rect">
            <a:avLst/>
          </a:prstGeom>
        </p:spPr>
      </p:pic>
    </p:spTree>
    <p:extLst>
      <p:ext uri="{BB962C8B-B14F-4D97-AF65-F5344CB8AC3E}">
        <p14:creationId xmlns:p14="http://schemas.microsoft.com/office/powerpoint/2010/main" val="30196375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D723B56B-EBEB-4E17-BFD1-DDF2890DD30F}"/>
              </a:ext>
            </a:extLst>
          </p:cNvPr>
          <p:cNvSpPr>
            <a:spLocks noGrp="1"/>
          </p:cNvSpPr>
          <p:nvPr>
            <p:ph idx="1"/>
          </p:nvPr>
        </p:nvSpPr>
        <p:spPr/>
        <p:txBody>
          <a:bodyPr>
            <a:normAutofit fontScale="70000" lnSpcReduction="20000"/>
          </a:bodyPr>
          <a:lstStyle/>
          <a:p>
            <a:r>
              <a:rPr lang="fi-FI" b="1" dirty="0"/>
              <a:t>Kyllä, kerro kuinka usein tätä tapahtuu:</a:t>
            </a:r>
          </a:p>
          <a:p>
            <a:pPr marL="285750" indent="-285750">
              <a:buFont typeface="Arial" panose="020B0604020202020204" pitchFamily="34" charset="0"/>
              <a:buChar char="•"/>
            </a:pPr>
            <a:r>
              <a:rPr lang="fi-FI" dirty="0"/>
              <a:t>Muutaman kerran ollut parin viikon sisällä.</a:t>
            </a:r>
          </a:p>
          <a:p>
            <a:pPr marL="285750" indent="-285750">
              <a:buFont typeface="Arial" panose="020B0604020202020204" pitchFamily="34" charset="0"/>
              <a:buChar char="•"/>
            </a:pPr>
            <a:r>
              <a:rPr lang="fi-FI" dirty="0"/>
              <a:t>Kerran on ainakin tehty.</a:t>
            </a:r>
          </a:p>
          <a:p>
            <a:pPr marL="285750" indent="-285750">
              <a:buFont typeface="Arial" panose="020B0604020202020204" pitchFamily="34" charset="0"/>
              <a:buChar char="•"/>
            </a:pPr>
            <a:r>
              <a:rPr lang="fi-FI" dirty="0"/>
              <a:t>Nykyään harvemmin.</a:t>
            </a:r>
          </a:p>
          <a:p>
            <a:pPr marL="285750" indent="-285750">
              <a:buFont typeface="Arial" panose="020B0604020202020204" pitchFamily="34" charset="0"/>
              <a:buChar char="•"/>
            </a:pPr>
            <a:r>
              <a:rPr lang="fi-FI" dirty="0"/>
              <a:t>Enemmän kuin kerran viikossa.</a:t>
            </a:r>
          </a:p>
          <a:p>
            <a:pPr marL="285750" indent="-285750">
              <a:buFont typeface="Arial" panose="020B0604020202020204" pitchFamily="34" charset="0"/>
              <a:buChar char="•"/>
            </a:pPr>
            <a:r>
              <a:rPr lang="fi-FI" dirty="0"/>
              <a:t>Vuoroja laitettu kyllä ihan oikealle olemassa olevalle ihmiselle, mutta tiedetään ettei hän tee enää keikkaa meillä. Työvuorolistassa myös ihme nimiä ketä ei ole koskaan nähty meillä. Joka listassa viime aikoina.</a:t>
            </a:r>
          </a:p>
          <a:p>
            <a:pPr marL="285750" indent="-285750">
              <a:buFont typeface="Arial" panose="020B0604020202020204" pitchFamily="34" charset="0"/>
              <a:buChar char="•"/>
            </a:pPr>
            <a:r>
              <a:rPr lang="fi-FI" dirty="0"/>
              <a:t>Noin  kerran kolmessa kuukaudessa.</a:t>
            </a:r>
          </a:p>
          <a:p>
            <a:pPr marL="285750" indent="-285750">
              <a:buFont typeface="Arial" panose="020B0604020202020204" pitchFamily="34" charset="0"/>
              <a:buChar char="•"/>
            </a:pPr>
            <a:r>
              <a:rPr lang="fi-FI" dirty="0"/>
              <a:t>Jos ei listaa tehtäessä vielä tiedetä kuka tulee sijaiseksi, niin silloin.</a:t>
            </a:r>
          </a:p>
          <a:p>
            <a:pPr marL="285750" indent="-285750">
              <a:buFont typeface="Arial" panose="020B0604020202020204" pitchFamily="34" charset="0"/>
              <a:buChar char="•"/>
            </a:pPr>
            <a:r>
              <a:rPr lang="fi-FI" dirty="0"/>
              <a:t>Lähes viikoittain. Esimies saattanut laittaa itsensä yksikköön työntekijäksi, todellisuudessa ei tule auttamaan, jos tulee, auttaa minimaalisesti.</a:t>
            </a:r>
          </a:p>
          <a:p>
            <a:pPr marL="285750" indent="-285750">
              <a:buFont typeface="Arial" panose="020B0604020202020204" pitchFamily="34" charset="0"/>
              <a:buChar char="•"/>
            </a:pPr>
            <a:r>
              <a:rPr lang="fi-FI" dirty="0"/>
              <a:t>Työlistoilla roikkuu vanhojakin työntekijöitä jotka eivät enää työskentele talossa.</a:t>
            </a:r>
          </a:p>
          <a:p>
            <a:pPr marL="285750" indent="-285750">
              <a:buFont typeface="Arial" panose="020B0604020202020204" pitchFamily="34" charset="0"/>
              <a:buChar char="•"/>
            </a:pPr>
            <a:r>
              <a:rPr lang="fi-FI" dirty="0"/>
              <a:t>Viimeaikoina on ollut paljonkin, koska vakihenkilökuntaa on vähän. Vajausta paikataan tuntilaisilla, joilla on lyhyet työvuorot</a:t>
            </a:r>
          </a:p>
          <a:p>
            <a:pPr marL="285750" indent="-285750">
              <a:buFont typeface="Arial" panose="020B0604020202020204" pitchFamily="34" charset="0"/>
              <a:buChar char="•"/>
            </a:pPr>
            <a:endParaRPr lang="fi-FI" dirty="0"/>
          </a:p>
          <a:p>
            <a:endParaRPr lang="fi-FI" dirty="0"/>
          </a:p>
          <a:p>
            <a:endParaRPr lang="fi-FI" dirty="0"/>
          </a:p>
          <a:p>
            <a:endParaRPr lang="fi-FI" dirty="0"/>
          </a:p>
        </p:txBody>
      </p:sp>
      <p:sp>
        <p:nvSpPr>
          <p:cNvPr id="4" name="Dian numeron paikkamerkki 3">
            <a:extLst>
              <a:ext uri="{FF2B5EF4-FFF2-40B4-BE49-F238E27FC236}">
                <a16:creationId xmlns:a16="http://schemas.microsoft.com/office/drawing/2014/main" id="{7CD0AF8B-A1F7-4C99-BE78-C515AF1B894D}"/>
              </a:ext>
            </a:extLst>
          </p:cNvPr>
          <p:cNvSpPr>
            <a:spLocks noGrp="1"/>
          </p:cNvSpPr>
          <p:nvPr>
            <p:ph type="sldNum" sz="quarter" idx="4"/>
          </p:nvPr>
        </p:nvSpPr>
        <p:spPr/>
        <p:txBody>
          <a:bodyPr/>
          <a:lstStyle/>
          <a:p>
            <a:fld id="{586572C9-1685-854F-9818-C767E6BAB69A}" type="slidenum">
              <a:rPr lang="en-US" smtClean="0"/>
              <a:t>45</a:t>
            </a:fld>
            <a:endParaRPr lang="en-US" dirty="0"/>
          </a:p>
        </p:txBody>
      </p:sp>
      <p:sp>
        <p:nvSpPr>
          <p:cNvPr id="5" name="Päivämäärän paikkamerkki 4">
            <a:extLst>
              <a:ext uri="{FF2B5EF4-FFF2-40B4-BE49-F238E27FC236}">
                <a16:creationId xmlns:a16="http://schemas.microsoft.com/office/drawing/2014/main" id="{EA3205E2-E909-4F75-8AF5-0D7CBC7576AE}"/>
              </a:ext>
            </a:extLst>
          </p:cNvPr>
          <p:cNvSpPr>
            <a:spLocks noGrp="1"/>
          </p:cNvSpPr>
          <p:nvPr>
            <p:ph type="dt" sz="half" idx="2"/>
          </p:nvPr>
        </p:nvSpPr>
        <p:spPr/>
        <p:txBody>
          <a:bodyPr/>
          <a:lstStyle/>
          <a:p>
            <a:fld id="{308AB850-9F7C-F948-A01A-7B7C71F76D7D}" type="datetime3">
              <a:rPr lang="fi-FI" smtClean="0"/>
              <a:t>29/1/19</a:t>
            </a:fld>
            <a:endParaRPr lang="en-US" dirty="0"/>
          </a:p>
        </p:txBody>
      </p:sp>
      <p:sp>
        <p:nvSpPr>
          <p:cNvPr id="6" name="Otsikko 1">
            <a:extLst>
              <a:ext uri="{FF2B5EF4-FFF2-40B4-BE49-F238E27FC236}">
                <a16:creationId xmlns:a16="http://schemas.microsoft.com/office/drawing/2014/main" id="{AA0BCE03-11E7-4C24-B084-71BAB4157C17}"/>
              </a:ext>
            </a:extLst>
          </p:cNvPr>
          <p:cNvSpPr>
            <a:spLocks noGrp="1"/>
          </p:cNvSpPr>
          <p:nvPr>
            <p:ph type="title"/>
          </p:nvPr>
        </p:nvSpPr>
        <p:spPr/>
        <p:txBody>
          <a:bodyPr>
            <a:noAutofit/>
          </a:bodyPr>
          <a:lstStyle/>
          <a:p>
            <a:r>
              <a:rPr lang="fi-FI" sz="2000" dirty="0"/>
              <a:t>Onko työvuorolistoille suunniteltu jo valmiiksi nk. haamuvuoroja, joihin on merkitty tekaistuja nimiä tai suunniteltu vuoroja ilman listaan merkittyä tekijää (esim. joku1, joku2)?</a:t>
            </a:r>
            <a:endParaRPr lang="fi-FI" sz="2100" dirty="0"/>
          </a:p>
        </p:txBody>
      </p:sp>
    </p:spTree>
    <p:extLst>
      <p:ext uri="{BB962C8B-B14F-4D97-AF65-F5344CB8AC3E}">
        <p14:creationId xmlns:p14="http://schemas.microsoft.com/office/powerpoint/2010/main" val="13224037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54FC36-FFAB-4C26-B0A2-D02B190B699B}"/>
              </a:ext>
            </a:extLst>
          </p:cNvPr>
          <p:cNvSpPr>
            <a:spLocks noGrp="1"/>
          </p:cNvSpPr>
          <p:nvPr>
            <p:ph type="title"/>
          </p:nvPr>
        </p:nvSpPr>
        <p:spPr>
          <a:xfrm>
            <a:off x="583894" y="205741"/>
            <a:ext cx="7923413" cy="913446"/>
          </a:xfrm>
        </p:spPr>
        <p:txBody>
          <a:bodyPr>
            <a:noAutofit/>
          </a:bodyPr>
          <a:lstStyle/>
          <a:p>
            <a:r>
              <a:rPr lang="fi-FI" sz="1800" dirty="0"/>
              <a:t>Onko työvuorolistoille suunniteltu jo valmiiksi nk. haamuvuoroja, joihin on merkitty tekaistuja nimiä tai suunniteltu vuoroja ilman listaan merkittyä tekijää (esim. joku1, joku2)?</a:t>
            </a:r>
            <a:endParaRPr lang="fi-FI" sz="1800" dirty="0">
              <a:solidFill>
                <a:schemeClr val="tx2"/>
              </a:solidFill>
            </a:endParaRPr>
          </a:p>
        </p:txBody>
      </p:sp>
      <p:sp>
        <p:nvSpPr>
          <p:cNvPr id="4" name="Dian numeron paikkamerkki 3">
            <a:extLst>
              <a:ext uri="{FF2B5EF4-FFF2-40B4-BE49-F238E27FC236}">
                <a16:creationId xmlns:a16="http://schemas.microsoft.com/office/drawing/2014/main" id="{DCE5D336-7EAA-430C-BA12-BBBC0E1D0ABD}"/>
              </a:ext>
            </a:extLst>
          </p:cNvPr>
          <p:cNvSpPr>
            <a:spLocks noGrp="1"/>
          </p:cNvSpPr>
          <p:nvPr>
            <p:ph type="sldNum" sz="quarter" idx="4"/>
          </p:nvPr>
        </p:nvSpPr>
        <p:spPr/>
        <p:txBody>
          <a:bodyPr/>
          <a:lstStyle/>
          <a:p>
            <a:fld id="{586572C9-1685-854F-9818-C767E6BAB69A}" type="slidenum">
              <a:rPr lang="en-US" smtClean="0"/>
              <a:t>46</a:t>
            </a:fld>
            <a:endParaRPr lang="en-US" dirty="0"/>
          </a:p>
        </p:txBody>
      </p:sp>
      <p:sp>
        <p:nvSpPr>
          <p:cNvPr id="5" name="Päivämäärän paikkamerkki 4">
            <a:extLst>
              <a:ext uri="{FF2B5EF4-FFF2-40B4-BE49-F238E27FC236}">
                <a16:creationId xmlns:a16="http://schemas.microsoft.com/office/drawing/2014/main" id="{07328A4D-81AA-4B69-A21E-269305EC141F}"/>
              </a:ext>
            </a:extLst>
          </p:cNvPr>
          <p:cNvSpPr>
            <a:spLocks noGrp="1"/>
          </p:cNvSpPr>
          <p:nvPr>
            <p:ph type="dt" sz="half" idx="2"/>
          </p:nvPr>
        </p:nvSpPr>
        <p:spPr/>
        <p:txBody>
          <a:bodyPr/>
          <a:lstStyle/>
          <a:p>
            <a:fld id="{308AB850-9F7C-F948-A01A-7B7C71F76D7D}" type="datetime3">
              <a:rPr lang="fi-FI" smtClean="0"/>
              <a:t>29/1/19</a:t>
            </a:fld>
            <a:endParaRPr lang="en-US" dirty="0"/>
          </a:p>
        </p:txBody>
      </p:sp>
      <p:sp>
        <p:nvSpPr>
          <p:cNvPr id="11" name="Tekstiruutu 10">
            <a:extLst>
              <a:ext uri="{FF2B5EF4-FFF2-40B4-BE49-F238E27FC236}">
                <a16:creationId xmlns:a16="http://schemas.microsoft.com/office/drawing/2014/main" id="{14088196-9F76-4A18-A7F5-C5FBAD10586B}"/>
              </a:ext>
            </a:extLst>
          </p:cNvPr>
          <p:cNvSpPr txBox="1"/>
          <p:nvPr/>
        </p:nvSpPr>
        <p:spPr>
          <a:xfrm>
            <a:off x="6487768" y="1237422"/>
            <a:ext cx="545342" cy="254365"/>
          </a:xfrm>
          <a:prstGeom prst="rect">
            <a:avLst/>
          </a:prstGeom>
          <a:noFill/>
        </p:spPr>
        <p:txBody>
          <a:bodyPr wrap="none" rtlCol="0">
            <a:spAutoFit/>
          </a:bodyPr>
          <a:lstStyle/>
          <a:p>
            <a:r>
              <a:rPr lang="fi-FI" sz="1053" dirty="0"/>
              <a:t>N=149</a:t>
            </a:r>
          </a:p>
        </p:txBody>
      </p:sp>
      <p:sp>
        <p:nvSpPr>
          <p:cNvPr id="3" name="Sisällön paikkamerkki 2">
            <a:extLst>
              <a:ext uri="{FF2B5EF4-FFF2-40B4-BE49-F238E27FC236}">
                <a16:creationId xmlns:a16="http://schemas.microsoft.com/office/drawing/2014/main" id="{51E0FDE6-093A-451A-88AE-B5B466123D81}"/>
              </a:ext>
            </a:extLst>
          </p:cNvPr>
          <p:cNvSpPr>
            <a:spLocks noGrp="1"/>
          </p:cNvSpPr>
          <p:nvPr>
            <p:ph idx="1"/>
          </p:nvPr>
        </p:nvSpPr>
        <p:spPr/>
        <p:txBody>
          <a:bodyPr>
            <a:normAutofit fontScale="55000" lnSpcReduction="20000"/>
          </a:bodyPr>
          <a:lstStyle/>
          <a:p>
            <a:pPr marL="285750" indent="-285750">
              <a:buFont typeface="Arial" panose="020B0604020202020204" pitchFamily="34" charset="0"/>
              <a:buChar char="•"/>
            </a:pPr>
            <a:r>
              <a:rPr lang="fi-FI" dirty="0"/>
              <a:t>Olemme huomanneet, että aina tarkastajien tullessa esimies lisää listoille henkilökuntaa.</a:t>
            </a:r>
          </a:p>
          <a:p>
            <a:pPr marL="285750" indent="-285750">
              <a:buFont typeface="Arial" panose="020B0604020202020204" pitchFamily="34" charset="0"/>
              <a:buChar char="•"/>
            </a:pPr>
            <a:r>
              <a:rPr lang="fi-FI" dirty="0"/>
              <a:t>Jokaisessa työvuorolistassa (kuuden viikon lista) on yleensä aina vähintään yksi haamutyöntekijä.</a:t>
            </a:r>
          </a:p>
          <a:p>
            <a:pPr marL="285750" indent="-285750">
              <a:buFont typeface="Arial" panose="020B0604020202020204" pitchFamily="34" charset="0"/>
              <a:buChar char="•"/>
            </a:pPr>
            <a:r>
              <a:rPr lang="fi-FI" dirty="0"/>
              <a:t>Lähes päivittäin.</a:t>
            </a:r>
          </a:p>
          <a:p>
            <a:pPr marL="285750" indent="-285750">
              <a:buFont typeface="Arial" panose="020B0604020202020204" pitchFamily="34" charset="0"/>
              <a:buChar char="•"/>
            </a:pPr>
            <a:r>
              <a:rPr lang="fi-FI" dirty="0"/>
              <a:t>Joka listassa on suunniteltu useampia työvuoroja ilman tekijää, joskus jopa samalle päivälle 2-3 työvuoroa.</a:t>
            </a:r>
          </a:p>
          <a:p>
            <a:pPr marL="285750" indent="-285750">
              <a:buFont typeface="Arial" panose="020B0604020202020204" pitchFamily="34" charset="0"/>
              <a:buChar char="•"/>
            </a:pPr>
            <a:r>
              <a:rPr lang="fi-FI" dirty="0"/>
              <a:t>Harvoin ja tällöin ollut listantekijän mukaan kyseessä inhimillinen erehdys.</a:t>
            </a:r>
          </a:p>
          <a:p>
            <a:pPr marL="285750" indent="-285750">
              <a:buFont typeface="Arial" panose="020B0604020202020204" pitchFamily="34" charset="0"/>
              <a:buChar char="•"/>
            </a:pPr>
            <a:r>
              <a:rPr lang="fi-FI" dirty="0"/>
              <a:t>Säännöllisesti.</a:t>
            </a:r>
          </a:p>
          <a:p>
            <a:pPr marL="285750" indent="-285750">
              <a:buFont typeface="Arial" panose="020B0604020202020204" pitchFamily="34" charset="0"/>
              <a:buChar char="•"/>
            </a:pPr>
            <a:r>
              <a:rPr lang="fi-FI" dirty="0"/>
              <a:t>Kuukausittain.</a:t>
            </a:r>
          </a:p>
          <a:p>
            <a:pPr marL="285750" indent="-285750">
              <a:buFont typeface="Arial" panose="020B0604020202020204" pitchFamily="34" charset="0"/>
              <a:buChar char="•"/>
            </a:pPr>
            <a:r>
              <a:rPr lang="fi-FI" dirty="0"/>
              <a:t>Viikoittain.</a:t>
            </a:r>
          </a:p>
          <a:p>
            <a:pPr marL="285750" indent="-285750">
              <a:buFont typeface="Arial" panose="020B0604020202020204" pitchFamily="34" charset="0"/>
              <a:buChar char="•"/>
            </a:pPr>
            <a:r>
              <a:rPr lang="fi-FI" dirty="0"/>
              <a:t>Kesän ja alkusyksyn aikana tätä tapahtui joka työvuorolistassa.</a:t>
            </a:r>
          </a:p>
          <a:p>
            <a:pPr marL="285750" indent="-285750">
              <a:buFont typeface="Arial" panose="020B0604020202020204" pitchFamily="34" charset="0"/>
              <a:buChar char="•"/>
            </a:pPr>
            <a:r>
              <a:rPr lang="fi-FI" dirty="0"/>
              <a:t>Toisinaan, muutaman kerran puolen vuoden sisällä.</a:t>
            </a:r>
          </a:p>
          <a:p>
            <a:pPr marL="285750" indent="-285750">
              <a:buFont typeface="Arial" panose="020B0604020202020204" pitchFamily="34" charset="0"/>
              <a:buChar char="•"/>
            </a:pPr>
            <a:r>
              <a:rPr lang="fi-FI" dirty="0"/>
              <a:t>Jatkuvasti.</a:t>
            </a:r>
          </a:p>
          <a:p>
            <a:pPr marL="285750" indent="-285750">
              <a:buFont typeface="Arial" panose="020B0604020202020204" pitchFamily="34" charset="0"/>
              <a:buChar char="•"/>
            </a:pPr>
            <a:r>
              <a:rPr lang="fi-FI" dirty="0"/>
              <a:t>joka listassa tai ainakin kiireisissä listoissa, kesä, joulu.</a:t>
            </a:r>
          </a:p>
          <a:p>
            <a:pPr marL="285750" indent="-285750">
              <a:buFont typeface="Arial" panose="020B0604020202020204" pitchFamily="34" charset="0"/>
              <a:buChar char="•"/>
            </a:pPr>
            <a:r>
              <a:rPr lang="fi-FI" dirty="0"/>
              <a:t>Kuukaudessa 6-7xkertaa .</a:t>
            </a:r>
          </a:p>
          <a:p>
            <a:pPr marL="285750" indent="-285750">
              <a:buFont typeface="Arial" panose="020B0604020202020204" pitchFamily="34" charset="0"/>
              <a:buChar char="•"/>
            </a:pPr>
            <a:r>
              <a:rPr lang="fi-FI" dirty="0"/>
              <a:t>Joka listalla on useampia henkilöitä mutta oikeilla nimillä.</a:t>
            </a:r>
          </a:p>
          <a:p>
            <a:pPr marL="285750" indent="-285750">
              <a:buFont typeface="Arial" panose="020B0604020202020204" pitchFamily="34" charset="0"/>
              <a:buChar char="•"/>
            </a:pPr>
            <a:r>
              <a:rPr lang="fi-FI" dirty="0"/>
              <a:t>Tyhjiä vuoroja on paljon</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26976095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n numeron paikkamerkki 3">
            <a:extLst>
              <a:ext uri="{FF2B5EF4-FFF2-40B4-BE49-F238E27FC236}">
                <a16:creationId xmlns:a16="http://schemas.microsoft.com/office/drawing/2014/main" id="{80353B06-B553-4E49-BD8C-6AF632878D5B}"/>
              </a:ext>
            </a:extLst>
          </p:cNvPr>
          <p:cNvSpPr>
            <a:spLocks noGrp="1"/>
          </p:cNvSpPr>
          <p:nvPr>
            <p:ph type="sldNum" sz="quarter" idx="4"/>
          </p:nvPr>
        </p:nvSpPr>
        <p:spPr/>
        <p:txBody>
          <a:bodyPr/>
          <a:lstStyle/>
          <a:p>
            <a:fld id="{586572C9-1685-854F-9818-C767E6BAB69A}" type="slidenum">
              <a:rPr lang="en-US" smtClean="0"/>
              <a:t>47</a:t>
            </a:fld>
            <a:endParaRPr lang="en-US" dirty="0"/>
          </a:p>
        </p:txBody>
      </p:sp>
      <p:sp>
        <p:nvSpPr>
          <p:cNvPr id="5" name="Päivämäärän paikkamerkki 4">
            <a:extLst>
              <a:ext uri="{FF2B5EF4-FFF2-40B4-BE49-F238E27FC236}">
                <a16:creationId xmlns:a16="http://schemas.microsoft.com/office/drawing/2014/main" id="{1A975BA8-7820-4AA9-8AB3-5E9A87225F80}"/>
              </a:ext>
            </a:extLst>
          </p:cNvPr>
          <p:cNvSpPr>
            <a:spLocks noGrp="1"/>
          </p:cNvSpPr>
          <p:nvPr>
            <p:ph type="dt" sz="half" idx="2"/>
          </p:nvPr>
        </p:nvSpPr>
        <p:spPr/>
        <p:txBody>
          <a:bodyPr/>
          <a:lstStyle/>
          <a:p>
            <a:fld id="{308AB850-9F7C-F948-A01A-7B7C71F76D7D}" type="datetime3">
              <a:rPr lang="fi-FI" smtClean="0"/>
              <a:t>29/1/19</a:t>
            </a:fld>
            <a:endParaRPr lang="en-US" dirty="0"/>
          </a:p>
        </p:txBody>
      </p:sp>
      <p:sp>
        <p:nvSpPr>
          <p:cNvPr id="6" name="Otsikko 1">
            <a:extLst>
              <a:ext uri="{FF2B5EF4-FFF2-40B4-BE49-F238E27FC236}">
                <a16:creationId xmlns:a16="http://schemas.microsoft.com/office/drawing/2014/main" id="{E71B8B0A-24AE-431F-B9C0-EF6A4CDF9911}"/>
              </a:ext>
            </a:extLst>
          </p:cNvPr>
          <p:cNvSpPr>
            <a:spLocks noGrp="1"/>
          </p:cNvSpPr>
          <p:nvPr>
            <p:ph type="title"/>
          </p:nvPr>
        </p:nvSpPr>
        <p:spPr>
          <a:xfrm>
            <a:off x="684307" y="273844"/>
            <a:ext cx="7886700" cy="651573"/>
          </a:xfrm>
        </p:spPr>
        <p:txBody>
          <a:bodyPr>
            <a:noAutofit/>
          </a:bodyPr>
          <a:lstStyle/>
          <a:p>
            <a:r>
              <a:rPr lang="fi-FI" sz="1800" dirty="0"/>
              <a:t>Onko työvuorolistoille suunniteltu jo valmiiksi nk. haamuvuoroja, joihin on merkitty tekaistuja nimiä tai suunniteltu vuoroja ilman listaan merkittyä tekijää (esim. joku1, joku2)?</a:t>
            </a:r>
          </a:p>
        </p:txBody>
      </p:sp>
      <p:sp>
        <p:nvSpPr>
          <p:cNvPr id="7" name="Sisällön paikkamerkki 6">
            <a:extLst>
              <a:ext uri="{FF2B5EF4-FFF2-40B4-BE49-F238E27FC236}">
                <a16:creationId xmlns:a16="http://schemas.microsoft.com/office/drawing/2014/main" id="{58B5211F-8E39-4120-A203-D28A551CC8F3}"/>
              </a:ext>
            </a:extLst>
          </p:cNvPr>
          <p:cNvSpPr>
            <a:spLocks noGrp="1"/>
          </p:cNvSpPr>
          <p:nvPr>
            <p:ph idx="1"/>
          </p:nvPr>
        </p:nvSpPr>
        <p:spPr/>
        <p:txBody>
          <a:bodyPr>
            <a:normAutofit fontScale="85000" lnSpcReduction="20000"/>
          </a:bodyPr>
          <a:lstStyle/>
          <a:p>
            <a:pPr marL="285750" indent="-285750">
              <a:buFont typeface="Arial" panose="020B0604020202020204" pitchFamily="34" charset="0"/>
              <a:buChar char="•"/>
            </a:pPr>
            <a:r>
              <a:rPr lang="fi-FI" dirty="0"/>
              <a:t>Ei haamunimiä, vaan jätetään lainvastaisesti osa työvuoroista jo valmiiksi täyttämättä työvuoroa suunniteltaessa kylmästi. Jokaisessa työvuorolistassa useita puuttuvia vuoroja.</a:t>
            </a:r>
          </a:p>
          <a:p>
            <a:pPr marL="285750" indent="-285750">
              <a:buFont typeface="Arial" panose="020B0604020202020204" pitchFamily="34" charset="0"/>
              <a:buChar char="•"/>
            </a:pPr>
            <a:r>
              <a:rPr lang="fi-FI" dirty="0"/>
              <a:t>On ollut työvuoroja mutta ei tiedossa tekijää. Joka työvuorolistalla on ollut.</a:t>
            </a:r>
          </a:p>
          <a:p>
            <a:pPr marL="285750" indent="-285750">
              <a:buFont typeface="Arial" panose="020B0604020202020204" pitchFamily="34" charset="0"/>
              <a:buChar char="•"/>
            </a:pPr>
            <a:r>
              <a:rPr lang="fi-FI" dirty="0"/>
              <a:t>Listalla oli nimiä, jotka olivat toisen yksikön sijaisia. Niitä ei ole enää. Tilaaja teki haamutarkastuksen.</a:t>
            </a:r>
          </a:p>
          <a:p>
            <a:pPr marL="285750" indent="-285750">
              <a:buFont typeface="Arial" panose="020B0604020202020204" pitchFamily="34" charset="0"/>
              <a:buChar char="•"/>
            </a:pPr>
            <a:r>
              <a:rPr lang="fi-FI" dirty="0"/>
              <a:t>Ehkä kerran kahdessa viikossa työvuoroon on merkitty sijainen, jonka kanssa vuorosta ei ole koskaan sovittu.</a:t>
            </a:r>
          </a:p>
          <a:p>
            <a:pPr marL="285750" indent="-285750">
              <a:buFont typeface="Arial" panose="020B0604020202020204" pitchFamily="34" charset="0"/>
              <a:buChar char="•"/>
            </a:pPr>
            <a:r>
              <a:rPr lang="fi-FI" dirty="0"/>
              <a:t>jatkuvasti, jokaisessa julkaistussa työvuorossa pitää henkilökunnan itse toistuvasti sanoa asiasta esimiehelle että työvuorolistassa merkittynä vain yksi esim. illassa ja joskus aamuissakin.</a:t>
            </a:r>
          </a:p>
          <a:p>
            <a:pPr marL="285750" indent="-285750">
              <a:buFont typeface="Arial" panose="020B0604020202020204" pitchFamily="34" charset="0"/>
              <a:buChar char="•"/>
            </a:pPr>
            <a:r>
              <a:rPr lang="fi-FI" dirty="0"/>
              <a:t>Jokin aika sitten tätä tapahtui paljon, mutta kun yhdessä työkavereiden kesken ilmoitimme niille kenelle on haamuvuoroja tehty, se yllättäen loppui, nyt emme ole käyneet listoja läpi onko haamuvuoroja tehty.</a:t>
            </a:r>
          </a:p>
          <a:p>
            <a:pPr marL="285750" indent="-285750">
              <a:buFont typeface="Arial" panose="020B0604020202020204" pitchFamily="34" charset="0"/>
              <a:buChar char="•"/>
            </a:pPr>
            <a:r>
              <a:rPr lang="fi-FI" dirty="0"/>
              <a:t>listalla on useampi työntekijä, joka ei ole enää talossa töissä. Lisäksi johtaja ei merkitse, jos on hankkinut vuoroihin jonkun sijaisen lisäksi. Vaan joku saattaa lisäksi ilmestyä esim. aamuvuotoon, vaikka meillä ei ole siitä tietoa. Lisäksi vakinainen henkilöstö on tehnyt useampia tuplavuoroja ja vaihdellut vuorojaan. Tätä tapahtuu useamman kerran viikossa.</a:t>
            </a:r>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1803723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53730AA-5E92-44CE-80DE-9EACB038F35A}"/>
              </a:ext>
            </a:extLst>
          </p:cNvPr>
          <p:cNvSpPr>
            <a:spLocks noGrp="1"/>
          </p:cNvSpPr>
          <p:nvPr>
            <p:ph type="title"/>
          </p:nvPr>
        </p:nvSpPr>
        <p:spPr/>
        <p:txBody>
          <a:bodyPr>
            <a:noAutofit/>
          </a:bodyPr>
          <a:lstStyle/>
          <a:p>
            <a:r>
              <a:rPr lang="fi-FI" sz="2800" dirty="0"/>
              <a:t>Kuvaile tarkemmin työvuorolistoihin/työvuoroihin liittyneitä ongelmatilanteita</a:t>
            </a:r>
          </a:p>
        </p:txBody>
      </p:sp>
      <p:sp>
        <p:nvSpPr>
          <p:cNvPr id="5" name="Sisällön paikkamerkki 4">
            <a:extLst>
              <a:ext uri="{FF2B5EF4-FFF2-40B4-BE49-F238E27FC236}">
                <a16:creationId xmlns:a16="http://schemas.microsoft.com/office/drawing/2014/main" id="{7CFAA2A4-6AB8-4249-8C4F-AA09A6CF8588}"/>
              </a:ext>
            </a:extLst>
          </p:cNvPr>
          <p:cNvSpPr>
            <a:spLocks noGrp="1"/>
          </p:cNvSpPr>
          <p:nvPr>
            <p:ph idx="1"/>
          </p:nvPr>
        </p:nvSpPr>
        <p:spPr/>
        <p:txBody>
          <a:bodyPr>
            <a:normAutofit fontScale="70000" lnSpcReduction="20000"/>
          </a:bodyPr>
          <a:lstStyle/>
          <a:p>
            <a:pPr marL="285750" indent="-285750">
              <a:buFont typeface="Arial" panose="020B0604020202020204" pitchFamily="34" charset="0"/>
              <a:buChar char="•"/>
            </a:pPr>
            <a:r>
              <a:rPr lang="fi-FI" dirty="0"/>
              <a:t>Työvuorolistat hyvin epäselviä. Ei voi luottaa että ne pitävät paikkansa.</a:t>
            </a:r>
          </a:p>
          <a:p>
            <a:pPr marL="285750" indent="-285750">
              <a:buFont typeface="Arial" panose="020B0604020202020204" pitchFamily="34" charset="0"/>
              <a:buChar char="•"/>
            </a:pPr>
            <a:r>
              <a:rPr lang="fi-FI" dirty="0"/>
              <a:t>Työvuorolistoissa aukkoja, joten joku joutuu tekemään tuplavuoron. Toisinaan kotipalvelusta pitää samaan aikaan olla hoitokodilla vahvuudessa.</a:t>
            </a:r>
          </a:p>
          <a:p>
            <a:pPr marL="285750" indent="-285750">
              <a:buFont typeface="Arial" panose="020B0604020202020204" pitchFamily="34" charset="0"/>
              <a:buChar char="•"/>
            </a:pPr>
            <a:r>
              <a:rPr lang="fi-FI" dirty="0"/>
              <a:t>Meillä työvuorolistoissa on valmiina todella usea työpäivä vajaa, eikä näihin saada sijaisia nykyään, kun todella harvoin. Viimeksi 6vk työlistassa oli 27vrk sijaisvuoroja, ja osassa päivissä oli muutamakin vuoro haussa. Sijaisille olisi siis täyttä listaa. Usein tehdään vajaalla työvuorot.</a:t>
            </a:r>
          </a:p>
          <a:p>
            <a:pPr marL="285750" indent="-285750">
              <a:buFont typeface="Arial" panose="020B0604020202020204" pitchFamily="34" charset="0"/>
              <a:buChar char="•"/>
            </a:pPr>
            <a:r>
              <a:rPr lang="fi-FI" dirty="0"/>
              <a:t>Listat julkaistaan, vaikka osasta vuoroja puuttuu esim. toinen iltavuorolainen tai useammalta viikolta puuttuu kolmas aamu aamuvuorolainen. Usein vedotaan siihen, että 'liikaa' tekijöitä ei voi suunnitella, jos asukastilanne muuttuukin (tulee asukaspoistumia).</a:t>
            </a:r>
          </a:p>
          <a:p>
            <a:pPr marL="285750" indent="-285750">
              <a:buFont typeface="Arial" panose="020B0604020202020204" pitchFamily="34" charset="0"/>
              <a:buChar char="•"/>
            </a:pPr>
            <a:r>
              <a:rPr lang="fi-FI" dirty="0"/>
              <a:t>Kun joku joutuu sairaslomalle, jos sijaiset ei pääse tulemaan, tehdään vajaalla ja melko usein viikonloppuna. Vakituista ei pyydetä ylitöihin, vaikka olisi siihen suostuva. Nyt joululistat oli tehty ja työntekijät olivat saaneet vaihtaa vuoroja toistensa kanssa… henkilön sairausloma jatkuikin pomo käytti oikeuttaan muuttaa työntekijän vuoroa.</a:t>
            </a:r>
          </a:p>
          <a:p>
            <a:pPr marL="285750" indent="-285750">
              <a:buFont typeface="Arial" panose="020B0604020202020204" pitchFamily="34" charset="0"/>
              <a:buChar char="•"/>
            </a:pPr>
            <a:r>
              <a:rPr lang="fi-FI" dirty="0"/>
              <a:t>Listoilla on jo alun perin tyhjiä vuoroja, </a:t>
            </a:r>
            <a:r>
              <a:rPr lang="fi-FI" dirty="0" err="1"/>
              <a:t>vkl</a:t>
            </a:r>
            <a:r>
              <a:rPr lang="fi-FI" dirty="0"/>
              <a:t> vuorot vaan 6.5 h ja viikolla pitkiä vuoroja </a:t>
            </a:r>
            <a:r>
              <a:rPr lang="fi-FI" dirty="0" err="1"/>
              <a:t>esim</a:t>
            </a:r>
            <a:r>
              <a:rPr lang="fi-FI" dirty="0"/>
              <a:t> 7-17.</a:t>
            </a:r>
          </a:p>
          <a:p>
            <a:pPr marL="285750" indent="-285750">
              <a:buFont typeface="Arial" panose="020B0604020202020204" pitchFamily="34" charset="0"/>
              <a:buChar char="•"/>
            </a:pPr>
            <a:r>
              <a:rPr lang="fi-FI" dirty="0"/>
              <a:t>Vapaat viikonloput ei toteudu, vaikka 6vk listassa pitäisi olla kaksi viikonloppuvapaata, on menty ilman vapaita viikonloppuja. Pitkiä päiviä: illat alkaa jo klo 12 ja aamut loppuu klo 4 johtuen lyhennetyistä viikonlopun vuoroista. Hoitohenkilökuntaa on liian vähän. Jos asukas/asukkaita puuttuu yhdestä ryhmäkodista, niin sieltä otetaan yksi hoitaja toiseen ryhmäkotiin, jos sieltä puuttuu hoitaja eikä sijaista saada.</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35497008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E51224B-EE11-40DC-9017-EE6A4FD07241}"/>
              </a:ext>
            </a:extLst>
          </p:cNvPr>
          <p:cNvSpPr>
            <a:spLocks noGrp="1"/>
          </p:cNvSpPr>
          <p:nvPr>
            <p:ph type="title"/>
          </p:nvPr>
        </p:nvSpPr>
        <p:spPr>
          <a:xfrm>
            <a:off x="1202636" y="205741"/>
            <a:ext cx="5143500" cy="647700"/>
          </a:xfrm>
        </p:spPr>
        <p:txBody>
          <a:bodyPr>
            <a:noAutofit/>
          </a:bodyPr>
          <a:lstStyle/>
          <a:p>
            <a:r>
              <a:rPr lang="fi-FI" sz="1800" dirty="0"/>
              <a:t>Kuvaile tarkemmin työvuorolistoihin/työvuoroihin liittyneitä ongelmatilanteita</a:t>
            </a:r>
          </a:p>
        </p:txBody>
      </p:sp>
      <p:sp>
        <p:nvSpPr>
          <p:cNvPr id="4" name="Dian numeron paikkamerkki 3">
            <a:extLst>
              <a:ext uri="{FF2B5EF4-FFF2-40B4-BE49-F238E27FC236}">
                <a16:creationId xmlns:a16="http://schemas.microsoft.com/office/drawing/2014/main" id="{AC9710C9-D9BE-4A3D-9665-95ACEA785C70}"/>
              </a:ext>
            </a:extLst>
          </p:cNvPr>
          <p:cNvSpPr>
            <a:spLocks noGrp="1"/>
          </p:cNvSpPr>
          <p:nvPr>
            <p:ph type="sldNum" sz="quarter" idx="4"/>
          </p:nvPr>
        </p:nvSpPr>
        <p:spPr/>
        <p:txBody>
          <a:bodyPr/>
          <a:lstStyle/>
          <a:p>
            <a:fld id="{586572C9-1685-854F-9818-C767E6BAB69A}" type="slidenum">
              <a:rPr lang="en-US" smtClean="0"/>
              <a:t>49</a:t>
            </a:fld>
            <a:endParaRPr lang="en-US" dirty="0"/>
          </a:p>
        </p:txBody>
      </p:sp>
      <p:sp>
        <p:nvSpPr>
          <p:cNvPr id="5" name="Päivämäärän paikkamerkki 4">
            <a:extLst>
              <a:ext uri="{FF2B5EF4-FFF2-40B4-BE49-F238E27FC236}">
                <a16:creationId xmlns:a16="http://schemas.microsoft.com/office/drawing/2014/main" id="{6E82FFBF-AD8F-4829-987C-7F6192346B95}"/>
              </a:ext>
            </a:extLst>
          </p:cNvPr>
          <p:cNvSpPr>
            <a:spLocks noGrp="1"/>
          </p:cNvSpPr>
          <p:nvPr>
            <p:ph type="dt" sz="half" idx="2"/>
          </p:nvPr>
        </p:nvSpPr>
        <p:spPr/>
        <p:txBody>
          <a:bodyPr/>
          <a:lstStyle/>
          <a:p>
            <a:fld id="{308AB850-9F7C-F948-A01A-7B7C71F76D7D}" type="datetime3">
              <a:rPr lang="fi-FI" smtClean="0"/>
              <a:t>29/1/19</a:t>
            </a:fld>
            <a:endParaRPr lang="en-US" dirty="0"/>
          </a:p>
        </p:txBody>
      </p:sp>
      <p:sp>
        <p:nvSpPr>
          <p:cNvPr id="3" name="Sisällön paikkamerkki 2">
            <a:extLst>
              <a:ext uri="{FF2B5EF4-FFF2-40B4-BE49-F238E27FC236}">
                <a16:creationId xmlns:a16="http://schemas.microsoft.com/office/drawing/2014/main" id="{93A7F06F-A568-48E9-BA38-79F86EEB6200}"/>
              </a:ext>
            </a:extLst>
          </p:cNvPr>
          <p:cNvSpPr>
            <a:spLocks noGrp="1"/>
          </p:cNvSpPr>
          <p:nvPr>
            <p:ph idx="1"/>
          </p:nvPr>
        </p:nvSpPr>
        <p:spPr>
          <a:xfrm>
            <a:off x="684307" y="1367410"/>
            <a:ext cx="7886700" cy="3453445"/>
          </a:xfrm>
        </p:spPr>
        <p:txBody>
          <a:bodyPr>
            <a:normAutofit fontScale="70000" lnSpcReduction="20000"/>
          </a:bodyPr>
          <a:lstStyle/>
          <a:p>
            <a:pPr marL="285750" indent="-285750">
              <a:buFont typeface="Arial" panose="020B0604020202020204" pitchFamily="34" charset="0"/>
              <a:buChar char="•"/>
            </a:pPr>
            <a:r>
              <a:rPr lang="fi-FI" dirty="0"/>
              <a:t>Meillä pitäisi olla aamuisin neljä tekijää mutta kuulema yhdeksi tekijäksi on laskettu meidän palvelukotiavustaja joka ei tee hoitotyötä.</a:t>
            </a:r>
          </a:p>
          <a:p>
            <a:pPr marL="285750" indent="-285750">
              <a:buFont typeface="Arial" panose="020B0604020202020204" pitchFamily="34" charset="0"/>
              <a:buChar char="•"/>
            </a:pPr>
            <a:r>
              <a:rPr lang="fi-FI" dirty="0"/>
              <a:t>Haamutyöntekijät ovat välillä tuottaneet ongelmia, koska kyseistä hoitajaa ei tietenkään ole töissä näkynyt. Työvuoroja on välillä suunniteltu niin, että esimerkiksi iltavuorossa ei ole ollut lääkeluvallisia hoitajia, tai niin, että vuorossa on ollut pelkkiä sijaisia, joista vähintään kaksi on uusia ja vasta aloittaneet keikkailun meillä.</a:t>
            </a:r>
          </a:p>
          <a:p>
            <a:pPr marL="285750" indent="-285750">
              <a:buFont typeface="Arial" panose="020B0604020202020204" pitchFamily="34" charset="0"/>
              <a:buChar char="•"/>
            </a:pPr>
            <a:r>
              <a:rPr lang="fi-FI" dirty="0"/>
              <a:t>Sijaiset tekevät 5 tunnin vuoroja ja vakituiset viikonloppuisin 6,5 tunnin vuoroja. Listalla myös henkilöitä jotka toisissa yksiköissä.</a:t>
            </a:r>
          </a:p>
          <a:p>
            <a:pPr marL="285750" indent="-285750">
              <a:buFont typeface="Arial" panose="020B0604020202020204" pitchFamily="34" charset="0"/>
              <a:buChar char="•"/>
            </a:pPr>
            <a:r>
              <a:rPr lang="fi-FI" dirty="0"/>
              <a:t>Esim. Työvuorolistassa on jonkun sijaisen nimi jonka pitäisi tulla vaikka aamuvuoroon. Huomataan ettei tulekaan ja soitetaan. Sijainen sanoo ettei ole sopinut mitään eli ei edes tiedä vuorosta itse mitään. Sitten ei muu auta kun tehdä vajaalla. Koska yleensä siihen hätään ei saa tekijää. Tai sitten työvuorolistasta puuttuu tekijä kokonaan, yms.</a:t>
            </a:r>
          </a:p>
          <a:p>
            <a:pPr marL="285750" indent="-285750">
              <a:buFont typeface="Arial" panose="020B0604020202020204" pitchFamily="34" charset="0"/>
              <a:buChar char="•"/>
            </a:pPr>
            <a:r>
              <a:rPr lang="fi-FI" dirty="0"/>
              <a:t>Tällä hetkellä yhtä toimea tekee sijaiset, mikä tarkoittaa sitä, että sijainen tekee joka kerta 1-2h lyhyemmän työpäivän kuin oma työntekijä tekisi.</a:t>
            </a:r>
          </a:p>
          <a:p>
            <a:pPr marL="285750" indent="-285750">
              <a:buFont typeface="Arial" panose="020B0604020202020204" pitchFamily="34" charset="0"/>
              <a:buChar char="•"/>
            </a:pPr>
            <a:r>
              <a:rPr lang="fi-FI" dirty="0"/>
              <a:t>Vakituisella henkilökunnalla liian vähän vapaapäiviä (6viikon listalla 11). Työvuoroihin merkitty sijaisia jotka eivät ole sopineet vuoroja. Välillä sijaiset on ilmestynyt töihin, eikä missään lue että heidän olisi kuulunut tulla töihin. Ikinä ei tiedä onko henkilökuntaa tarpeeksi vai ei. Työvuorot ei ollenkaan "ergonomisesti" suunniteltu. Esim. aamu, ilta, vapaa, aamu, ilta, vapaa, ilta, vapaa, aamu, aamu.</a:t>
            </a:r>
          </a:p>
          <a:p>
            <a:pPr marL="285750" indent="-285750">
              <a:buFont typeface="Arial" panose="020B0604020202020204" pitchFamily="34" charset="0"/>
              <a:buChar char="•"/>
            </a:pPr>
            <a:r>
              <a:rPr lang="fi-FI" dirty="0"/>
              <a:t>Haamuvuoroja on joka listalla, vedotaan käyttöasteiseen henkilömitoitukseen. Sijaisia on useita eikä pitkäaikaiset saa täysiä tunteja.</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3322093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D512F4D-8544-44D6-8A23-2AA264482D8B}"/>
              </a:ext>
            </a:extLst>
          </p:cNvPr>
          <p:cNvSpPr>
            <a:spLocks noGrp="1"/>
          </p:cNvSpPr>
          <p:nvPr>
            <p:ph type="title"/>
          </p:nvPr>
        </p:nvSpPr>
        <p:spPr/>
        <p:txBody>
          <a:bodyPr/>
          <a:lstStyle/>
          <a:p>
            <a:r>
              <a:rPr lang="fi-FI" dirty="0"/>
              <a:t>Missä tehtävässä toimit?</a:t>
            </a:r>
          </a:p>
        </p:txBody>
      </p:sp>
      <p:sp>
        <p:nvSpPr>
          <p:cNvPr id="3" name="Sisällön paikkamerkki 2">
            <a:extLst>
              <a:ext uri="{FF2B5EF4-FFF2-40B4-BE49-F238E27FC236}">
                <a16:creationId xmlns:a16="http://schemas.microsoft.com/office/drawing/2014/main" id="{61A4BB76-0F8B-4567-A24B-AF199730BEC0}"/>
              </a:ext>
            </a:extLst>
          </p:cNvPr>
          <p:cNvSpPr>
            <a:spLocks noGrp="1"/>
          </p:cNvSpPr>
          <p:nvPr>
            <p:ph idx="1"/>
          </p:nvPr>
        </p:nvSpPr>
        <p:spPr/>
        <p:txBody>
          <a:bodyPr>
            <a:normAutofit fontScale="77500" lnSpcReduction="20000"/>
          </a:bodyPr>
          <a:lstStyle/>
          <a:p>
            <a:r>
              <a:rPr lang="fi-FI" b="1" dirty="0"/>
              <a:t>Avoimet vastaukset: muu mikä?</a:t>
            </a:r>
          </a:p>
          <a:p>
            <a:pPr marL="285750" indent="-285750">
              <a:buFont typeface="Arial" panose="020B0604020202020204" pitchFamily="34" charset="0"/>
              <a:buChar char="•"/>
            </a:pPr>
            <a:r>
              <a:rPr lang="fi-FI" dirty="0"/>
              <a:t>Mielenterveyshoitaja</a:t>
            </a:r>
          </a:p>
          <a:p>
            <a:pPr marL="285750" indent="-285750">
              <a:buFont typeface="Arial" panose="020B0604020202020204" pitchFamily="34" charset="0"/>
              <a:buChar char="•"/>
            </a:pPr>
            <a:r>
              <a:rPr lang="fi-FI" dirty="0"/>
              <a:t>Johtaja</a:t>
            </a:r>
          </a:p>
          <a:p>
            <a:pPr marL="285750" indent="-285750">
              <a:buFont typeface="Arial" panose="020B0604020202020204" pitchFamily="34" charset="0"/>
              <a:buChar char="•"/>
            </a:pPr>
            <a:r>
              <a:rPr lang="fi-FI" dirty="0"/>
              <a:t>Välinehuoltaja</a:t>
            </a:r>
          </a:p>
          <a:p>
            <a:pPr marL="285750" indent="-285750">
              <a:buFont typeface="Arial" panose="020B0604020202020204" pitchFamily="34" charset="0"/>
              <a:buChar char="•"/>
            </a:pPr>
            <a:r>
              <a:rPr lang="fi-FI" dirty="0"/>
              <a:t>Tiiminvetäjä</a:t>
            </a:r>
          </a:p>
          <a:p>
            <a:pPr marL="285750" indent="-285750">
              <a:buFont typeface="Arial" panose="020B0604020202020204" pitchFamily="34" charset="0"/>
              <a:buChar char="•"/>
            </a:pPr>
            <a:r>
              <a:rPr lang="fi-FI" dirty="0"/>
              <a:t>Vastuuohjaaja</a:t>
            </a:r>
          </a:p>
          <a:p>
            <a:pPr marL="285750" indent="-285750">
              <a:buFont typeface="Arial" panose="020B0604020202020204" pitchFamily="34" charset="0"/>
              <a:buChar char="•"/>
            </a:pPr>
            <a:r>
              <a:rPr lang="fi-FI" dirty="0" err="1"/>
              <a:t>Yövalvoja</a:t>
            </a:r>
            <a:endParaRPr lang="fi-FI" dirty="0"/>
          </a:p>
          <a:p>
            <a:pPr marL="285750" indent="-285750">
              <a:buFont typeface="Arial" panose="020B0604020202020204" pitchFamily="34" charset="0"/>
              <a:buChar char="•"/>
            </a:pPr>
            <a:r>
              <a:rPr lang="fi-FI" dirty="0"/>
              <a:t>Oikeussosionomi (AMK)</a:t>
            </a:r>
          </a:p>
          <a:p>
            <a:pPr marL="285750" indent="-285750">
              <a:buFont typeface="Arial" panose="020B0604020202020204" pitchFamily="34" charset="0"/>
              <a:buChar char="•"/>
            </a:pPr>
            <a:r>
              <a:rPr lang="fi-FI" dirty="0"/>
              <a:t>Ohjaaja</a:t>
            </a:r>
          </a:p>
          <a:p>
            <a:pPr marL="285750" indent="-285750">
              <a:buFont typeface="Arial" panose="020B0604020202020204" pitchFamily="34" charset="0"/>
              <a:buChar char="•"/>
            </a:pPr>
            <a:r>
              <a:rPr lang="fi-FI" dirty="0"/>
              <a:t>Hoivakodin johtaja</a:t>
            </a:r>
          </a:p>
          <a:p>
            <a:pPr marL="285750" indent="-285750">
              <a:buFont typeface="Arial" panose="020B0604020202020204" pitchFamily="34" charset="0"/>
              <a:buChar char="•"/>
            </a:pPr>
            <a:r>
              <a:rPr lang="fi-FI" dirty="0"/>
              <a:t>Palvelukodin johtaja</a:t>
            </a:r>
          </a:p>
          <a:p>
            <a:pPr marL="285750" indent="-285750">
              <a:buFont typeface="Arial" panose="020B0604020202020204" pitchFamily="34" charset="0"/>
              <a:buChar char="•"/>
            </a:pPr>
            <a:r>
              <a:rPr lang="fi-FI" dirty="0" err="1"/>
              <a:t>Hammahoitaja</a:t>
            </a:r>
            <a:endParaRPr lang="fi-FI" dirty="0"/>
          </a:p>
          <a:p>
            <a:pPr marL="285750" indent="-285750">
              <a:buFont typeface="Arial" panose="020B0604020202020204" pitchFamily="34" charset="0"/>
              <a:buChar char="•"/>
            </a:pPr>
            <a:r>
              <a:rPr lang="fi-FI" dirty="0"/>
              <a:t>Sairaanhoitaja AMK</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5748088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2B0478-C19B-4D02-BE9A-2C384405ACB9}"/>
              </a:ext>
            </a:extLst>
          </p:cNvPr>
          <p:cNvSpPr>
            <a:spLocks noGrp="1"/>
          </p:cNvSpPr>
          <p:nvPr>
            <p:ph type="title"/>
          </p:nvPr>
        </p:nvSpPr>
        <p:spPr/>
        <p:txBody>
          <a:bodyPr>
            <a:normAutofit/>
          </a:bodyPr>
          <a:lstStyle/>
          <a:p>
            <a:r>
              <a:rPr lang="fi-FI" dirty="0"/>
              <a:t>Kenen vastuulla on hankkia sijaiset?</a:t>
            </a:r>
          </a:p>
        </p:txBody>
      </p:sp>
      <p:sp>
        <p:nvSpPr>
          <p:cNvPr id="4" name="Dian numeron paikkamerkki 3">
            <a:extLst>
              <a:ext uri="{FF2B5EF4-FFF2-40B4-BE49-F238E27FC236}">
                <a16:creationId xmlns:a16="http://schemas.microsoft.com/office/drawing/2014/main" id="{5B90AD3C-F22A-4263-A80D-BCD22A19E790}"/>
              </a:ext>
            </a:extLst>
          </p:cNvPr>
          <p:cNvSpPr>
            <a:spLocks noGrp="1"/>
          </p:cNvSpPr>
          <p:nvPr>
            <p:ph type="sldNum" sz="quarter" idx="4"/>
          </p:nvPr>
        </p:nvSpPr>
        <p:spPr/>
        <p:txBody>
          <a:bodyPr/>
          <a:lstStyle/>
          <a:p>
            <a:fld id="{586572C9-1685-854F-9818-C767E6BAB69A}" type="slidenum">
              <a:rPr lang="en-US" smtClean="0"/>
              <a:t>50</a:t>
            </a:fld>
            <a:endParaRPr lang="en-US" dirty="0"/>
          </a:p>
        </p:txBody>
      </p:sp>
      <p:sp>
        <p:nvSpPr>
          <p:cNvPr id="5" name="Päivämäärän paikkamerkki 4">
            <a:extLst>
              <a:ext uri="{FF2B5EF4-FFF2-40B4-BE49-F238E27FC236}">
                <a16:creationId xmlns:a16="http://schemas.microsoft.com/office/drawing/2014/main" id="{34CB3EB9-4E8F-4BD0-87B9-1733A789A368}"/>
              </a:ext>
            </a:extLst>
          </p:cNvPr>
          <p:cNvSpPr>
            <a:spLocks noGrp="1"/>
          </p:cNvSpPr>
          <p:nvPr>
            <p:ph type="dt" sz="half" idx="2"/>
          </p:nvPr>
        </p:nvSpPr>
        <p:spPr/>
        <p:txBody>
          <a:bodyPr/>
          <a:lstStyle/>
          <a:p>
            <a:fld id="{308AB850-9F7C-F948-A01A-7B7C71F76D7D}" type="datetime3">
              <a:rPr lang="fi-FI" smtClean="0"/>
              <a:t>29/1/19</a:t>
            </a:fld>
            <a:endParaRPr lang="en-US" dirty="0"/>
          </a:p>
        </p:txBody>
      </p:sp>
      <p:sp>
        <p:nvSpPr>
          <p:cNvPr id="7" name="Sisällön paikkamerkki 6">
            <a:extLst>
              <a:ext uri="{FF2B5EF4-FFF2-40B4-BE49-F238E27FC236}">
                <a16:creationId xmlns:a16="http://schemas.microsoft.com/office/drawing/2014/main" id="{3713316B-6C2C-4142-AC2E-487A0BAA0167}"/>
              </a:ext>
            </a:extLst>
          </p:cNvPr>
          <p:cNvSpPr>
            <a:spLocks noGrp="1"/>
          </p:cNvSpPr>
          <p:nvPr>
            <p:ph idx="1"/>
          </p:nvPr>
        </p:nvSpPr>
        <p:spPr/>
        <p:txBody>
          <a:bodyPr>
            <a:normAutofit fontScale="62500" lnSpcReduction="20000"/>
          </a:bodyPr>
          <a:lstStyle/>
          <a:p>
            <a:pPr marL="285750" indent="-285750">
              <a:buFont typeface="Arial" panose="020B0604020202020204" pitchFamily="34" charset="0"/>
              <a:buChar char="•"/>
            </a:pPr>
            <a:r>
              <a:rPr lang="fi-FI" dirty="0"/>
              <a:t>Viikolla johtaja, viikonloppuisin työntekijät hankkivat.</a:t>
            </a:r>
          </a:p>
          <a:p>
            <a:pPr marL="285750" indent="-285750">
              <a:buFont typeface="Arial" panose="020B0604020202020204" pitchFamily="34" charset="0"/>
              <a:buChar char="•"/>
            </a:pPr>
            <a:r>
              <a:rPr lang="fi-FI" dirty="0"/>
              <a:t>Esimiehen.</a:t>
            </a:r>
          </a:p>
          <a:p>
            <a:pPr marL="285750" indent="-285750">
              <a:buFont typeface="Arial" panose="020B0604020202020204" pitchFamily="34" charset="0"/>
              <a:buChar char="•"/>
            </a:pPr>
            <a:r>
              <a:rPr lang="fi-FI" dirty="0"/>
              <a:t>Työntekijän arkisin klo 16 jälkeen ja viikonloppuisin.</a:t>
            </a:r>
          </a:p>
          <a:p>
            <a:pPr marL="285750" indent="-285750">
              <a:buFont typeface="Arial" panose="020B0604020202020204" pitchFamily="34" charset="0"/>
              <a:buChar char="•"/>
            </a:pPr>
            <a:r>
              <a:rPr lang="fi-FI" dirty="0"/>
              <a:t>Itse pääasiassa hankimme, kun esimiehen aika ei riitä.</a:t>
            </a:r>
          </a:p>
          <a:p>
            <a:pPr marL="285750" indent="-285750">
              <a:buFont typeface="Arial" panose="020B0604020202020204" pitchFamily="34" charset="0"/>
              <a:buChar char="•"/>
            </a:pPr>
            <a:r>
              <a:rPr lang="fi-FI" dirty="0"/>
              <a:t>Arkisin esimiehen , viikonloppuisin vastuuvuorossa olevan.</a:t>
            </a:r>
          </a:p>
          <a:p>
            <a:pPr marL="285750" indent="-285750">
              <a:buFont typeface="Arial" panose="020B0604020202020204" pitchFamily="34" charset="0"/>
              <a:buChar char="•"/>
            </a:pPr>
            <a:r>
              <a:rPr lang="fi-FI" dirty="0"/>
              <a:t>Virka-aikana talon johtajan, muina aikoina hoitajien.</a:t>
            </a:r>
          </a:p>
          <a:p>
            <a:pPr marL="285750" indent="-285750">
              <a:buFont typeface="Arial" panose="020B0604020202020204" pitchFamily="34" charset="0"/>
              <a:buChar char="•"/>
            </a:pPr>
            <a:r>
              <a:rPr lang="fi-FI" dirty="0"/>
              <a:t>Esimiehen, joka usein sysää vastuun talon sairaanhoitajalle.</a:t>
            </a:r>
          </a:p>
          <a:p>
            <a:pPr marL="285750" indent="-285750">
              <a:buFont typeface="Arial" panose="020B0604020202020204" pitchFamily="34" charset="0"/>
              <a:buChar char="•"/>
            </a:pPr>
            <a:r>
              <a:rPr lang="fi-FI" dirty="0"/>
              <a:t>Joissakin yksiöissä toiset hoitajat ja myös itse hankittava sijainen, toisissa taas on asiat kunnossa johtaja hoitaa.</a:t>
            </a:r>
          </a:p>
          <a:p>
            <a:pPr marL="285750" indent="-285750">
              <a:buFont typeface="Arial" panose="020B0604020202020204" pitchFamily="34" charset="0"/>
              <a:buChar char="•"/>
            </a:pPr>
            <a:r>
              <a:rPr lang="fi-FI" dirty="0"/>
              <a:t>Se joka on töissä.</a:t>
            </a:r>
          </a:p>
          <a:p>
            <a:pPr marL="285750" indent="-285750">
              <a:buFont typeface="Arial" panose="020B0604020202020204" pitchFamily="34" charset="0"/>
              <a:buChar char="•"/>
            </a:pPr>
            <a:r>
              <a:rPr lang="fi-FI" dirty="0"/>
              <a:t>Koko talon henkilökunnan.</a:t>
            </a:r>
          </a:p>
          <a:p>
            <a:pPr marL="285750" indent="-285750">
              <a:buFont typeface="Arial" panose="020B0604020202020204" pitchFamily="34" charset="0"/>
              <a:buChar char="•"/>
            </a:pPr>
            <a:r>
              <a:rPr lang="fi-FI" dirty="0"/>
              <a:t>Ensisijaisesti esimiehen.</a:t>
            </a:r>
          </a:p>
          <a:p>
            <a:pPr marL="285750" indent="-285750">
              <a:buFont typeface="Arial" panose="020B0604020202020204" pitchFamily="34" charset="0"/>
              <a:buChar char="•"/>
            </a:pPr>
            <a:r>
              <a:rPr lang="fi-FI" dirty="0"/>
              <a:t>Päällikön, arkityön ulkopuolella henkilökunnan.</a:t>
            </a:r>
          </a:p>
          <a:p>
            <a:pPr marL="285750" indent="-285750">
              <a:buFont typeface="Arial" panose="020B0604020202020204" pitchFamily="34" charset="0"/>
              <a:buChar char="•"/>
            </a:pPr>
            <a:r>
              <a:rPr lang="fi-FI" dirty="0"/>
              <a:t>Hoitajien tehtävä soitella sijaisia mutta yleensä sijaiset toisessa tiimissä kiinni tai sitten kukaan ei halua tulla ja siitä kun soittaa vastaavalle tai esimiehelle niin vastaus on lähes aina, että itse joutuu jäämään paikkaamaan vuoron. Useasti sanottu että tarvitaan sijaisia mutta ei näy eikä kuulu, ylityöitä tullut ajoittain aivan kamalasti.</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8724141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062C8CA-FDC6-4F57-8277-187F878A626D}"/>
              </a:ext>
            </a:extLst>
          </p:cNvPr>
          <p:cNvSpPr>
            <a:spLocks noGrp="1"/>
          </p:cNvSpPr>
          <p:nvPr>
            <p:ph type="title"/>
          </p:nvPr>
        </p:nvSpPr>
        <p:spPr/>
        <p:txBody>
          <a:bodyPr/>
          <a:lstStyle/>
          <a:p>
            <a:r>
              <a:rPr lang="fi-FI" dirty="0"/>
              <a:t>Kenen vastuulla on hankkia sijaiset?</a:t>
            </a:r>
          </a:p>
        </p:txBody>
      </p:sp>
      <p:sp>
        <p:nvSpPr>
          <p:cNvPr id="3" name="Sisällön paikkamerkki 2">
            <a:extLst>
              <a:ext uri="{FF2B5EF4-FFF2-40B4-BE49-F238E27FC236}">
                <a16:creationId xmlns:a16="http://schemas.microsoft.com/office/drawing/2014/main" id="{3F33BDB6-B87D-4FEA-8A24-5C9EC33838E8}"/>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fi-FI" dirty="0"/>
              <a:t>Lähiesimiehen eli sairaanhoitajan.</a:t>
            </a:r>
          </a:p>
          <a:p>
            <a:pPr marL="285750" indent="-285750">
              <a:buFont typeface="Arial" panose="020B0604020202020204" pitchFamily="34" charset="0"/>
              <a:buChar char="•"/>
            </a:pPr>
            <a:r>
              <a:rPr lang="fi-FI" dirty="0"/>
              <a:t>Pitäisi olla esimiehen mutta pääasiassa henkilökunta hankkii.</a:t>
            </a:r>
          </a:p>
          <a:p>
            <a:pPr marL="285750" indent="-285750">
              <a:buFont typeface="Arial" panose="020B0604020202020204" pitchFamily="34" charset="0"/>
              <a:buChar char="•"/>
            </a:pPr>
            <a:r>
              <a:rPr lang="fi-FI" dirty="0"/>
              <a:t>Viikonloppuisin työssä olevat työntekijät soittelevat sijaisille, jos tulee sairastumisia. Viikolla pomo hoitaa.</a:t>
            </a:r>
          </a:p>
          <a:p>
            <a:pPr marL="285750" indent="-285750">
              <a:buFont typeface="Arial" panose="020B0604020202020204" pitchFamily="34" charset="0"/>
              <a:buChar char="•"/>
            </a:pPr>
            <a:r>
              <a:rPr lang="fi-FI" dirty="0"/>
              <a:t>Vuorovastaavan.</a:t>
            </a:r>
          </a:p>
          <a:p>
            <a:pPr marL="285750" indent="-285750">
              <a:buFont typeface="Arial" panose="020B0604020202020204" pitchFamily="34" charset="0"/>
              <a:buChar char="•"/>
            </a:pPr>
            <a:r>
              <a:rPr lang="fi-FI" dirty="0"/>
              <a:t>Arkena esimies. Iltaisin ja viikonloppuisin joutuu henkilökunta hankkimaan sijaiset.</a:t>
            </a:r>
          </a:p>
          <a:p>
            <a:pPr marL="285750" indent="-285750">
              <a:buFont typeface="Arial" panose="020B0604020202020204" pitchFamily="34" charset="0"/>
              <a:buChar char="•"/>
            </a:pPr>
            <a:r>
              <a:rPr lang="fi-FI" dirty="0"/>
              <a:t>Pääosin työntekijöiden.</a:t>
            </a:r>
          </a:p>
          <a:p>
            <a:pPr marL="285750" indent="-285750">
              <a:buFont typeface="Arial" panose="020B0604020202020204" pitchFamily="34" charset="0"/>
              <a:buChar char="•"/>
            </a:pPr>
            <a:r>
              <a:rPr lang="fi-FI" dirty="0"/>
              <a:t>Esimiehen vastuulla olisi hankkia, mutta tämä ei toteudu alkuunkaan.</a:t>
            </a:r>
          </a:p>
          <a:p>
            <a:pPr marL="285750" indent="-285750">
              <a:buFont typeface="Arial" panose="020B0604020202020204" pitchFamily="34" charset="0"/>
              <a:buChar char="•"/>
            </a:pPr>
            <a:r>
              <a:rPr lang="fi-FI" dirty="0"/>
              <a:t>Työntekijöiden.</a:t>
            </a:r>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20131658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53DB2C1-27A8-4B2F-9D89-782B3C91D343}"/>
              </a:ext>
            </a:extLst>
          </p:cNvPr>
          <p:cNvSpPr>
            <a:spLocks noGrp="1"/>
          </p:cNvSpPr>
          <p:nvPr>
            <p:ph type="title"/>
          </p:nvPr>
        </p:nvSpPr>
        <p:spPr/>
        <p:txBody>
          <a:bodyPr>
            <a:noAutofit/>
          </a:bodyPr>
          <a:lstStyle/>
          <a:p>
            <a:r>
              <a:rPr lang="fi-FI" sz="2800" dirty="0"/>
              <a:t>Onko työnantaja estänyt luottamusmiestä tai työtekijää puuttumasta henkilöstömitoitusongelmiin tai työvuoroepäselvyyksiin?</a:t>
            </a:r>
            <a:br>
              <a:rPr lang="fi-FI" sz="2800" dirty="0"/>
            </a:br>
            <a:endParaRPr lang="fi-FI" sz="2800" dirty="0"/>
          </a:p>
        </p:txBody>
      </p:sp>
      <p:pic>
        <p:nvPicPr>
          <p:cNvPr id="4" name="Sisällön paikkamerkki 3">
            <a:extLst>
              <a:ext uri="{FF2B5EF4-FFF2-40B4-BE49-F238E27FC236}">
                <a16:creationId xmlns:a16="http://schemas.microsoft.com/office/drawing/2014/main" id="{F94E8CAB-82A8-4083-A156-11808EACFFD5}"/>
              </a:ext>
            </a:extLst>
          </p:cNvPr>
          <p:cNvPicPr>
            <a:picLocks noGrp="1"/>
          </p:cNvPicPr>
          <p:nvPr>
            <p:ph idx="1"/>
          </p:nvPr>
        </p:nvPicPr>
        <p:blipFill>
          <a:blip r:embed="rId2"/>
          <a:stretch>
            <a:fillRect/>
          </a:stretch>
        </p:blipFill>
        <p:spPr>
          <a:xfrm>
            <a:off x="1769664" y="1817523"/>
            <a:ext cx="5715798" cy="2362530"/>
          </a:xfrm>
          <a:prstGeom prst="rect">
            <a:avLst/>
          </a:prstGeom>
        </p:spPr>
      </p:pic>
      <p:sp>
        <p:nvSpPr>
          <p:cNvPr id="5" name="Tekstiruutu 4">
            <a:extLst>
              <a:ext uri="{FF2B5EF4-FFF2-40B4-BE49-F238E27FC236}">
                <a16:creationId xmlns:a16="http://schemas.microsoft.com/office/drawing/2014/main" id="{03711F79-66FE-49CD-8237-6F03DA2DDFF1}"/>
              </a:ext>
            </a:extLst>
          </p:cNvPr>
          <p:cNvSpPr txBox="1"/>
          <p:nvPr/>
        </p:nvSpPr>
        <p:spPr>
          <a:xfrm>
            <a:off x="6151944" y="1574157"/>
            <a:ext cx="665567" cy="308418"/>
          </a:xfrm>
          <a:prstGeom prst="rect">
            <a:avLst/>
          </a:prstGeom>
          <a:noFill/>
        </p:spPr>
        <p:txBody>
          <a:bodyPr wrap="none" rtlCol="0">
            <a:spAutoFit/>
          </a:bodyPr>
          <a:lstStyle/>
          <a:p>
            <a:r>
              <a:rPr lang="fi-FI" dirty="0"/>
              <a:t>N=276</a:t>
            </a:r>
          </a:p>
        </p:txBody>
      </p:sp>
    </p:spTree>
    <p:extLst>
      <p:ext uri="{BB962C8B-B14F-4D97-AF65-F5344CB8AC3E}">
        <p14:creationId xmlns:p14="http://schemas.microsoft.com/office/powerpoint/2010/main" val="42184064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4C75AA0-054A-4CFE-A893-71BACF88900D}"/>
              </a:ext>
            </a:extLst>
          </p:cNvPr>
          <p:cNvSpPr>
            <a:spLocks noGrp="1"/>
          </p:cNvSpPr>
          <p:nvPr>
            <p:ph type="title"/>
          </p:nvPr>
        </p:nvSpPr>
        <p:spPr/>
        <p:txBody>
          <a:bodyPr>
            <a:normAutofit fontScale="90000"/>
          </a:bodyPr>
          <a:lstStyle/>
          <a:p>
            <a:r>
              <a:rPr lang="fi-FI" dirty="0"/>
              <a:t>Onko työnantaja painostanut tasoittamaan työaikajakson aikana syntyneet ylityöt ns. tuntitunnista?</a:t>
            </a:r>
          </a:p>
        </p:txBody>
      </p:sp>
      <p:pic>
        <p:nvPicPr>
          <p:cNvPr id="4" name="Kuva 3">
            <a:extLst>
              <a:ext uri="{FF2B5EF4-FFF2-40B4-BE49-F238E27FC236}">
                <a16:creationId xmlns:a16="http://schemas.microsoft.com/office/drawing/2014/main" id="{D225C1D0-A37F-4587-8668-1CC0856C8718}"/>
              </a:ext>
            </a:extLst>
          </p:cNvPr>
          <p:cNvPicPr/>
          <p:nvPr/>
        </p:nvPicPr>
        <p:blipFill>
          <a:blip r:embed="rId2"/>
          <a:stretch>
            <a:fillRect/>
          </a:stretch>
        </p:blipFill>
        <p:spPr>
          <a:xfrm>
            <a:off x="1325525" y="1592335"/>
            <a:ext cx="5460262" cy="2752725"/>
          </a:xfrm>
          <a:prstGeom prst="rect">
            <a:avLst/>
          </a:prstGeom>
        </p:spPr>
      </p:pic>
    </p:spTree>
    <p:extLst>
      <p:ext uri="{BB962C8B-B14F-4D97-AF65-F5344CB8AC3E}">
        <p14:creationId xmlns:p14="http://schemas.microsoft.com/office/powerpoint/2010/main" val="9340942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BF23689-CEFD-43EE-9331-6639CF059E92}"/>
              </a:ext>
            </a:extLst>
          </p:cNvPr>
          <p:cNvSpPr>
            <a:spLocks noGrp="1"/>
          </p:cNvSpPr>
          <p:nvPr>
            <p:ph type="title"/>
          </p:nvPr>
        </p:nvSpPr>
        <p:spPr/>
        <p:txBody>
          <a:bodyPr>
            <a:normAutofit fontScale="90000"/>
          </a:bodyPr>
          <a:lstStyle/>
          <a:p>
            <a:r>
              <a:rPr lang="fi-FI" dirty="0"/>
              <a:t>Millaisiin parannuksiin toivoisit työnantajasi ryhtyvän, jotta voit tehdä työsi hyvin?</a:t>
            </a:r>
          </a:p>
        </p:txBody>
      </p:sp>
      <p:sp>
        <p:nvSpPr>
          <p:cNvPr id="3" name="Sisällön paikkamerkki 2">
            <a:extLst>
              <a:ext uri="{FF2B5EF4-FFF2-40B4-BE49-F238E27FC236}">
                <a16:creationId xmlns:a16="http://schemas.microsoft.com/office/drawing/2014/main" id="{8B234A47-9FD1-466D-BBA1-1101716B3A99}"/>
              </a:ext>
            </a:extLst>
          </p:cNvPr>
          <p:cNvSpPr>
            <a:spLocks noGrp="1"/>
          </p:cNvSpPr>
          <p:nvPr>
            <p:ph idx="1"/>
          </p:nvPr>
        </p:nvSpPr>
        <p:spPr>
          <a:xfrm>
            <a:off x="684307" y="1367410"/>
            <a:ext cx="7886700" cy="3502245"/>
          </a:xfrm>
        </p:spPr>
        <p:txBody>
          <a:bodyPr>
            <a:normAutofit fontScale="77500" lnSpcReduction="20000"/>
          </a:bodyPr>
          <a:lstStyle/>
          <a:p>
            <a:pPr marL="285750" indent="-285750">
              <a:buFont typeface="Arial" panose="020B0604020202020204" pitchFamily="34" charset="0"/>
              <a:buChar char="•"/>
            </a:pPr>
            <a:r>
              <a:rPr lang="fi-FI" dirty="0"/>
              <a:t>Lisää henkilökuntaa, korvaus tehdystä työstä paremmaksi.</a:t>
            </a:r>
          </a:p>
          <a:p>
            <a:pPr marL="285750" indent="-285750">
              <a:buFont typeface="Arial" panose="020B0604020202020204" pitchFamily="34" charset="0"/>
              <a:buChar char="•"/>
            </a:pPr>
            <a:r>
              <a:rPr lang="fi-FI" dirty="0"/>
              <a:t>Riittävä henkilökunta ja järkevät työvuorolistat. Riittävä lepoaika.</a:t>
            </a:r>
          </a:p>
          <a:p>
            <a:pPr marL="285750" indent="-285750">
              <a:buFont typeface="Arial" panose="020B0604020202020204" pitchFamily="34" charset="0"/>
              <a:buChar char="•"/>
            </a:pPr>
            <a:r>
              <a:rPr lang="fi-FI" dirty="0"/>
              <a:t>Lisää henkilökuntaa, palkat alhaiset eli nostamaan palkkoja.</a:t>
            </a:r>
          </a:p>
          <a:p>
            <a:pPr marL="285750" indent="-285750">
              <a:buFont typeface="Arial" panose="020B0604020202020204" pitchFamily="34" charset="0"/>
              <a:buChar char="•"/>
            </a:pPr>
            <a:r>
              <a:rPr lang="fi-FI" dirty="0"/>
              <a:t>Lähihoitajia enemmän tekemään hoitotyötä, siivoukseen siivousalan ammattilaiset. </a:t>
            </a:r>
          </a:p>
          <a:p>
            <a:pPr marL="285750" indent="-285750">
              <a:buFont typeface="Arial" panose="020B0604020202020204" pitchFamily="34" charset="0"/>
              <a:buChar char="•"/>
            </a:pPr>
            <a:r>
              <a:rPr lang="fi-FI" dirty="0"/>
              <a:t>Avustaviin tehtäviin eri henkilökunta. Sairaanhoitajien työn arvostaminen ja erottaminen lähihoitajien tehtävistä. Vastuujako useammalle sairaanhoitajalle, nyt vastuulla voi olla jopa n. 70 asukasta vuorossa.</a:t>
            </a:r>
          </a:p>
          <a:p>
            <a:pPr marL="285750" indent="-285750">
              <a:buFont typeface="Arial" panose="020B0604020202020204" pitchFamily="34" charset="0"/>
              <a:buChar char="•"/>
            </a:pPr>
            <a:r>
              <a:rPr lang="fi-FI" dirty="0"/>
              <a:t>Säännölliset tiimipalaverit 4h (johon kaikki työntekijät) 1x/6vko:n lista.</a:t>
            </a:r>
          </a:p>
          <a:p>
            <a:pPr marL="285750" indent="-285750">
              <a:buFont typeface="Arial" panose="020B0604020202020204" pitchFamily="34" charset="0"/>
              <a:buChar char="•"/>
            </a:pPr>
            <a:r>
              <a:rPr lang="fi-FI" dirty="0"/>
              <a:t>Keittiöön ja siivoukseen ammattilainen (keittäjä, laitoshuoltaja tms.)</a:t>
            </a:r>
          </a:p>
          <a:p>
            <a:pPr marL="285750" indent="-285750">
              <a:buFont typeface="Arial" panose="020B0604020202020204" pitchFamily="34" charset="0"/>
              <a:buChar char="•"/>
            </a:pPr>
            <a:r>
              <a:rPr lang="fi-FI" dirty="0"/>
              <a:t>Kolmas työntekijä iltavuoroon.</a:t>
            </a:r>
          </a:p>
          <a:p>
            <a:pPr marL="285750" indent="-285750">
              <a:buFont typeface="Arial" panose="020B0604020202020204" pitchFamily="34" charset="0"/>
              <a:buChar char="•"/>
            </a:pPr>
            <a:r>
              <a:rPr lang="fi-FI" dirty="0"/>
              <a:t>Lisää ammattiin kouluttautuneita henkilöitä päivävuoroihin. Kirjallisiin tehtäviin lisää omaa työaikaa, koska vievät paljon aikaa asukastyöstä. Siivous, pyykinpesu, keittiötyö jne. ulkoistettava.</a:t>
            </a:r>
          </a:p>
          <a:p>
            <a:pPr marL="285750" indent="-285750">
              <a:buFont typeface="Arial" panose="020B0604020202020204" pitchFamily="34" charset="0"/>
              <a:buChar char="•"/>
            </a:pPr>
            <a:r>
              <a:rPr lang="fi-FI" dirty="0"/>
              <a:t>Työvuoroissa oikea mitoitus ja johtajan asenne työntekijöitä kohtaan.</a:t>
            </a:r>
          </a:p>
          <a:p>
            <a:pPr marL="285750" indent="-285750">
              <a:buFont typeface="Arial" panose="020B0604020202020204" pitchFamily="34" charset="0"/>
              <a:buChar char="•"/>
            </a:pPr>
            <a:r>
              <a:rPr lang="fi-FI" dirty="0"/>
              <a:t>Lisää henkilökuntaa varsinkin </a:t>
            </a:r>
            <a:r>
              <a:rPr lang="fi-FI" dirty="0" err="1"/>
              <a:t>vkl</a:t>
            </a:r>
            <a:r>
              <a:rPr lang="fi-FI" dirty="0"/>
              <a:t>, työntekijöiden kuunteleminen.</a:t>
            </a:r>
          </a:p>
          <a:p>
            <a:pPr marL="285750" indent="-285750">
              <a:buFont typeface="Arial" panose="020B0604020202020204" pitchFamily="34" charset="0"/>
              <a:buChar char="•"/>
            </a:pPr>
            <a:r>
              <a:rPr lang="fi-FI" dirty="0"/>
              <a:t>Ensisijaisesti vakituisille normaalipituiset työvuorot viikonloppuihin aina! Vaikuttaa positiivisesti työn sujuvuuteen kaikissa vuoroissa, jaksamiseen ja palkkaan!</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28994403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F2FA9B8-0A14-4D3C-90DF-90E83C80A3A7}"/>
              </a:ext>
            </a:extLst>
          </p:cNvPr>
          <p:cNvSpPr>
            <a:spLocks noGrp="1"/>
          </p:cNvSpPr>
          <p:nvPr>
            <p:ph type="title"/>
          </p:nvPr>
        </p:nvSpPr>
        <p:spPr/>
        <p:txBody>
          <a:bodyPr>
            <a:normAutofit fontScale="90000"/>
          </a:bodyPr>
          <a:lstStyle/>
          <a:p>
            <a:r>
              <a:rPr lang="fi-FI" dirty="0"/>
              <a:t>Millaisiin parannuksiin toivoisit työnantajasi ryhtyvän, jotta voit tehdä työsi hyvin?</a:t>
            </a:r>
          </a:p>
        </p:txBody>
      </p:sp>
      <p:sp>
        <p:nvSpPr>
          <p:cNvPr id="3" name="Sisällön paikkamerkki 2">
            <a:extLst>
              <a:ext uri="{FF2B5EF4-FFF2-40B4-BE49-F238E27FC236}">
                <a16:creationId xmlns:a16="http://schemas.microsoft.com/office/drawing/2014/main" id="{4F516F13-15E0-47D0-ACB6-71C3C438A612}"/>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fi-FI" dirty="0"/>
              <a:t>Panostamalla työhyvinvoinnin edistämiseen, palauttamalla viikonlopulle normaalin pituiset työvuorot (</a:t>
            </a:r>
            <a:r>
              <a:rPr lang="fi-FI" dirty="0" err="1"/>
              <a:t>Attendon</a:t>
            </a:r>
            <a:r>
              <a:rPr lang="fi-FI" dirty="0"/>
              <a:t> ylemmän tason linjaus), palkkaamalla työntekijän pyykinpesuun ym. avustavaan työhön.</a:t>
            </a:r>
          </a:p>
          <a:p>
            <a:pPr marL="285750" indent="-285750">
              <a:buFont typeface="Arial" panose="020B0604020202020204" pitchFamily="34" charset="0"/>
              <a:buChar char="•"/>
            </a:pPr>
            <a:r>
              <a:rPr lang="fi-FI" dirty="0"/>
              <a:t>Palkata lisää hlökuntaa nimenomaan avustaviin tehtäviin, ne vievät liikaa aikaa hoitotyöltä.</a:t>
            </a:r>
          </a:p>
          <a:p>
            <a:pPr marL="285750" indent="-285750">
              <a:buFont typeface="Arial" panose="020B0604020202020204" pitchFamily="34" charset="0"/>
              <a:buChar char="•"/>
            </a:pPr>
            <a:r>
              <a:rPr lang="fi-FI" dirty="0"/>
              <a:t>Työvuorolista paremmaksi. Henkilökuntaa enemmän.</a:t>
            </a:r>
          </a:p>
          <a:p>
            <a:pPr marL="285750" indent="-285750">
              <a:buFont typeface="Arial" panose="020B0604020202020204" pitchFamily="34" charset="0"/>
              <a:buChar char="•"/>
            </a:pPr>
            <a:r>
              <a:rPr lang="fi-FI" dirty="0"/>
              <a:t>Täydennyskoulutusta, minulla ei ole ollut kuin kaksi kertaa 1.5-vuoden aikana RAI.</a:t>
            </a:r>
          </a:p>
          <a:p>
            <a:pPr marL="285750" indent="-285750">
              <a:buFont typeface="Arial" panose="020B0604020202020204" pitchFamily="34" charset="0"/>
              <a:buChar char="•"/>
            </a:pPr>
            <a:r>
              <a:rPr lang="fi-FI" dirty="0"/>
              <a:t>Pätevän riittävän hoitohenkilöstön palkkaaminen. Riittävän ammattitaitoisen sijaispoolin hankinta. Ei jo listan suunnitteluvaiheessa vajaita listoja. Siivous, tiskaus, pyykinpesu pois hoitohenkilökunnalta, järjestää siihen oma työntekijä, joka ei ole aktiivisessa hoitotyössä. Kaikkien vakituisten asiakkaiden lääkejako apteekin pussijakeluun.</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25984742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ACB7085-A2FB-4503-8C24-9A8FF1795D08}"/>
              </a:ext>
            </a:extLst>
          </p:cNvPr>
          <p:cNvSpPr>
            <a:spLocks noGrp="1"/>
          </p:cNvSpPr>
          <p:nvPr>
            <p:ph type="title"/>
          </p:nvPr>
        </p:nvSpPr>
        <p:spPr/>
        <p:txBody>
          <a:bodyPr>
            <a:normAutofit fontScale="90000"/>
          </a:bodyPr>
          <a:lstStyle/>
          <a:p>
            <a:r>
              <a:rPr lang="fi-FI" dirty="0"/>
              <a:t>Millaisiin parannuksiin toivoisit työnantajasi ryhtyvän, jotta voit tehdä työsi hyvin?</a:t>
            </a:r>
          </a:p>
        </p:txBody>
      </p:sp>
      <p:sp>
        <p:nvSpPr>
          <p:cNvPr id="3" name="Sisällön paikkamerkki 2">
            <a:extLst>
              <a:ext uri="{FF2B5EF4-FFF2-40B4-BE49-F238E27FC236}">
                <a16:creationId xmlns:a16="http://schemas.microsoft.com/office/drawing/2014/main" id="{C0305EAA-B920-47C8-8F65-C260B8182B14}"/>
              </a:ext>
            </a:extLst>
          </p:cNvPr>
          <p:cNvSpPr>
            <a:spLocks noGrp="1"/>
          </p:cNvSpPr>
          <p:nvPr>
            <p:ph idx="1"/>
          </p:nvPr>
        </p:nvSpPr>
        <p:spPr/>
        <p:txBody>
          <a:bodyPr>
            <a:normAutofit fontScale="70000" lnSpcReduction="20000"/>
          </a:bodyPr>
          <a:lstStyle/>
          <a:p>
            <a:pPr marL="285750" indent="-285750">
              <a:buFont typeface="Arial" panose="020B0604020202020204" pitchFamily="34" charset="0"/>
              <a:buChar char="•"/>
            </a:pPr>
            <a:r>
              <a:rPr lang="fi-FI" dirty="0"/>
              <a:t>Enemmän palkattaisiin vakituisia työntekijöitä. Lisäksi </a:t>
            </a:r>
            <a:r>
              <a:rPr lang="fi-FI" dirty="0" err="1"/>
              <a:t>sijaisrekry</a:t>
            </a:r>
            <a:r>
              <a:rPr lang="fi-FI" dirty="0"/>
              <a:t>, enemmän työvoimaa työvuoroihin.</a:t>
            </a:r>
          </a:p>
          <a:p>
            <a:pPr marL="285750" indent="-285750">
              <a:buFont typeface="Arial" panose="020B0604020202020204" pitchFamily="34" charset="0"/>
              <a:buChar char="•"/>
            </a:pPr>
            <a:r>
              <a:rPr lang="fi-FI" dirty="0"/>
              <a:t>Hankkimaan tuntilaisten sijasta vakinaisempaa henkilökuntaa.</a:t>
            </a:r>
          </a:p>
          <a:p>
            <a:pPr marL="285750" indent="-285750">
              <a:buFont typeface="Arial" panose="020B0604020202020204" pitchFamily="34" charset="0"/>
              <a:buChar char="•"/>
            </a:pPr>
            <a:r>
              <a:rPr lang="fi-FI" dirty="0"/>
              <a:t>Toivoisin </a:t>
            </a:r>
            <a:r>
              <a:rPr lang="fi-FI" dirty="0" err="1"/>
              <a:t>Attendon</a:t>
            </a:r>
            <a:r>
              <a:rPr lang="fi-FI" dirty="0"/>
              <a:t> johdon tarttuvan ongelmiin ja ohjaavan talojen johtajia oikeaan suuntaan ja puuttuvan ongelmiin. Talon johtajan toivoisin löytävän punaisen langan työyhteisön ongelmiin tarttumiseen, innovatiivisuutta ja arvostusta työntekijöitä kohtaan. Myöntävän ongelmat ja haasteet ja hakea/pyytää niihin apua esim. </a:t>
            </a:r>
            <a:r>
              <a:rPr lang="fi-FI" dirty="0" err="1"/>
              <a:t>Attendon</a:t>
            </a:r>
            <a:r>
              <a:rPr lang="fi-FI" dirty="0"/>
              <a:t> johdolta.</a:t>
            </a:r>
          </a:p>
          <a:p>
            <a:pPr marL="285750" indent="-285750">
              <a:buFont typeface="Arial" panose="020B0604020202020204" pitchFamily="34" charset="0"/>
              <a:buChar char="•"/>
            </a:pPr>
            <a:r>
              <a:rPr lang="fi-FI" dirty="0"/>
              <a:t>Työvuorosuunnittelu kuntoon ja saattohoitoa toteutettaessa lisää henkilökuntaa, koulutusta lisää.</a:t>
            </a:r>
          </a:p>
          <a:p>
            <a:pPr marL="285750" indent="-285750">
              <a:buFont typeface="Arial" panose="020B0604020202020204" pitchFamily="34" charset="0"/>
              <a:buChar char="•"/>
            </a:pPr>
            <a:r>
              <a:rPr lang="fi-FI" dirty="0"/>
              <a:t>Lisää apuvälineitä ja sähkövuoteita ja niiden huolto. </a:t>
            </a:r>
            <a:r>
              <a:rPr lang="fi-FI" dirty="0" err="1"/>
              <a:t>Kinestetiikka</a:t>
            </a:r>
            <a:r>
              <a:rPr lang="fi-FI" dirty="0"/>
              <a:t> koulutusta.</a:t>
            </a:r>
          </a:p>
          <a:p>
            <a:pPr marL="285750" indent="-285750">
              <a:buFont typeface="Arial" panose="020B0604020202020204" pitchFamily="34" charset="0"/>
              <a:buChar char="•"/>
            </a:pPr>
            <a:r>
              <a:rPr lang="fi-FI" dirty="0"/>
              <a:t>Toivoisin, että voisin tehdä sairaanhoitajan työtä kokopäiväisesti, jotta voin keskittyä kokonaisvaltaisemmin asukkaiden terveydentilaan, hoitoon ja hoidon suunnitteluun.</a:t>
            </a:r>
          </a:p>
          <a:p>
            <a:pPr marL="285750" indent="-285750">
              <a:buFont typeface="Arial" panose="020B0604020202020204" pitchFamily="34" charset="0"/>
              <a:buChar char="•"/>
            </a:pPr>
            <a:r>
              <a:rPr lang="fi-FI" dirty="0"/>
              <a:t>Suunnitella vuorot paremmin, ei yksin valvomista! </a:t>
            </a:r>
          </a:p>
          <a:p>
            <a:pPr marL="285750" indent="-285750">
              <a:buFont typeface="Arial" panose="020B0604020202020204" pitchFamily="34" charset="0"/>
              <a:buChar char="•"/>
            </a:pPr>
            <a:r>
              <a:rPr lang="fi-FI" dirty="0"/>
              <a:t>Selkeämpi työnjako ja vastuunjako. Kun </a:t>
            </a:r>
            <a:r>
              <a:rPr lang="fi-FI" dirty="0" err="1"/>
              <a:t>Attendo</a:t>
            </a:r>
            <a:r>
              <a:rPr lang="fi-FI" dirty="0"/>
              <a:t> luopui vastaavista hoitajista, näiden työt jäivät ikään kuin ilmaan roikkumaan </a:t>
            </a:r>
            <a:r>
              <a:rPr lang="fi-FI" dirty="0" err="1"/>
              <a:t>ts</a:t>
            </a:r>
            <a:r>
              <a:rPr lang="fi-FI" dirty="0"/>
              <a:t> eivät ole kenenkään hoidossa.</a:t>
            </a:r>
          </a:p>
          <a:p>
            <a:pPr marL="285750" indent="-285750">
              <a:buFont typeface="Arial" panose="020B0604020202020204" pitchFamily="34" charset="0"/>
              <a:buChar char="•"/>
            </a:pPr>
            <a:r>
              <a:rPr lang="fi-FI" dirty="0"/>
              <a:t>Hoitajamitoituksen parannusta sekä järjestelyä niin ettei hoitajien työaika kulu keittiössä tai pyykkiä pesten.</a:t>
            </a:r>
          </a:p>
          <a:p>
            <a:pPr marL="285750" indent="-285750">
              <a:buFont typeface="Arial" panose="020B0604020202020204" pitchFamily="34" charset="0"/>
              <a:buChar char="•"/>
            </a:pPr>
            <a:r>
              <a:rPr lang="fi-FI" dirty="0"/>
              <a:t>Jos sijaisia tarve käyttää, käytettäisi samoja sijaisia ja tehtäisi sijaisille kerralla pitemmät työsopimukset, eikä vain yksittäisistä päivistä.</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endParaRPr lang="fi-FI" dirty="0"/>
          </a:p>
        </p:txBody>
      </p:sp>
    </p:spTree>
    <p:extLst>
      <p:ext uri="{BB962C8B-B14F-4D97-AF65-F5344CB8AC3E}">
        <p14:creationId xmlns:p14="http://schemas.microsoft.com/office/powerpoint/2010/main" val="9757907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13F8EA0-E513-4613-B5D4-49FFF4347ACD}"/>
              </a:ext>
            </a:extLst>
          </p:cNvPr>
          <p:cNvSpPr>
            <a:spLocks noGrp="1"/>
          </p:cNvSpPr>
          <p:nvPr>
            <p:ph type="title"/>
          </p:nvPr>
        </p:nvSpPr>
        <p:spPr/>
        <p:txBody>
          <a:bodyPr/>
          <a:lstStyle/>
          <a:p>
            <a:endParaRPr lang="fi-FI"/>
          </a:p>
        </p:txBody>
      </p:sp>
      <p:sp>
        <p:nvSpPr>
          <p:cNvPr id="3" name="Sisällön paikkamerkki 2">
            <a:extLst>
              <a:ext uri="{FF2B5EF4-FFF2-40B4-BE49-F238E27FC236}">
                <a16:creationId xmlns:a16="http://schemas.microsoft.com/office/drawing/2014/main" id="{8EBBC7E3-CFFA-4D7F-A105-4A1636E051C6}"/>
              </a:ext>
            </a:extLst>
          </p:cNvPr>
          <p:cNvSpPr>
            <a:spLocks noGrp="1"/>
          </p:cNvSpPr>
          <p:nvPr>
            <p:ph idx="1"/>
          </p:nvPr>
        </p:nvSpPr>
        <p:spPr/>
        <p:txBody>
          <a:bodyPr/>
          <a:lstStyle/>
          <a:p>
            <a:endParaRPr lang="fi-FI"/>
          </a:p>
        </p:txBody>
      </p:sp>
    </p:spTree>
    <p:extLst>
      <p:ext uri="{BB962C8B-B14F-4D97-AF65-F5344CB8AC3E}">
        <p14:creationId xmlns:p14="http://schemas.microsoft.com/office/powerpoint/2010/main" val="2606927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3BAC00-EEA9-4EB7-8810-723DC4AF574F}"/>
              </a:ext>
            </a:extLst>
          </p:cNvPr>
          <p:cNvSpPr>
            <a:spLocks noGrp="1"/>
          </p:cNvSpPr>
          <p:nvPr>
            <p:ph type="title"/>
          </p:nvPr>
        </p:nvSpPr>
        <p:spPr>
          <a:xfrm>
            <a:off x="1247362" y="205741"/>
            <a:ext cx="6721808" cy="647700"/>
          </a:xfrm>
        </p:spPr>
        <p:txBody>
          <a:bodyPr>
            <a:noAutofit/>
          </a:bodyPr>
          <a:lstStyle/>
          <a:p>
            <a:r>
              <a:rPr lang="fi-FI" sz="2800" dirty="0"/>
              <a:t>Millaiseksi yleisesti ottaen kuvailisit hoitotyön laadun työyksikössäsi?</a:t>
            </a:r>
          </a:p>
        </p:txBody>
      </p:sp>
      <p:sp>
        <p:nvSpPr>
          <p:cNvPr id="4" name="Dian numeron paikkamerkki 3">
            <a:extLst>
              <a:ext uri="{FF2B5EF4-FFF2-40B4-BE49-F238E27FC236}">
                <a16:creationId xmlns:a16="http://schemas.microsoft.com/office/drawing/2014/main" id="{0726CA07-0254-4ED2-A7A1-113786CA365A}"/>
              </a:ext>
            </a:extLst>
          </p:cNvPr>
          <p:cNvSpPr>
            <a:spLocks noGrp="1"/>
          </p:cNvSpPr>
          <p:nvPr>
            <p:ph type="sldNum" sz="quarter" idx="4"/>
          </p:nvPr>
        </p:nvSpPr>
        <p:spPr/>
        <p:txBody>
          <a:bodyPr/>
          <a:lstStyle/>
          <a:p>
            <a:fld id="{586572C9-1685-854F-9818-C767E6BAB69A}" type="slidenum">
              <a:rPr lang="en-US" smtClean="0"/>
              <a:t>6</a:t>
            </a:fld>
            <a:endParaRPr lang="en-US" dirty="0"/>
          </a:p>
        </p:txBody>
      </p:sp>
      <p:sp>
        <p:nvSpPr>
          <p:cNvPr id="5" name="Päivämäärän paikkamerkki 4">
            <a:extLst>
              <a:ext uri="{FF2B5EF4-FFF2-40B4-BE49-F238E27FC236}">
                <a16:creationId xmlns:a16="http://schemas.microsoft.com/office/drawing/2014/main" id="{14C29E6C-981F-466D-9732-BCD2B863F2CF}"/>
              </a:ext>
            </a:extLst>
          </p:cNvPr>
          <p:cNvSpPr>
            <a:spLocks noGrp="1"/>
          </p:cNvSpPr>
          <p:nvPr>
            <p:ph type="dt" sz="half" idx="2"/>
          </p:nvPr>
        </p:nvSpPr>
        <p:spPr/>
        <p:txBody>
          <a:bodyPr/>
          <a:lstStyle/>
          <a:p>
            <a:fld id="{308AB850-9F7C-F948-A01A-7B7C71F76D7D}" type="datetime3">
              <a:rPr lang="fi-FI" smtClean="0"/>
              <a:t>29/1/19</a:t>
            </a:fld>
            <a:endParaRPr lang="en-US" dirty="0"/>
          </a:p>
        </p:txBody>
      </p:sp>
      <p:pic>
        <p:nvPicPr>
          <p:cNvPr id="9" name="Sisällön paikkamerkki 8">
            <a:extLst>
              <a:ext uri="{FF2B5EF4-FFF2-40B4-BE49-F238E27FC236}">
                <a16:creationId xmlns:a16="http://schemas.microsoft.com/office/drawing/2014/main" id="{E0C38A78-4A1A-43A7-B981-FDBF01792B3A}"/>
              </a:ext>
            </a:extLst>
          </p:cNvPr>
          <p:cNvPicPr>
            <a:picLocks noGrp="1"/>
          </p:cNvPicPr>
          <p:nvPr>
            <p:ph idx="1"/>
          </p:nvPr>
        </p:nvPicPr>
        <p:blipFill>
          <a:blip r:embed="rId2"/>
          <a:stretch>
            <a:fillRect/>
          </a:stretch>
        </p:blipFill>
        <p:spPr>
          <a:xfrm>
            <a:off x="595421" y="1252241"/>
            <a:ext cx="3713337" cy="2304939"/>
          </a:xfrm>
          <a:prstGeom prst="rect">
            <a:avLst/>
          </a:prstGeom>
        </p:spPr>
      </p:pic>
      <p:graphicFrame>
        <p:nvGraphicFramePr>
          <p:cNvPr id="6" name="Taulukko 5">
            <a:extLst>
              <a:ext uri="{FF2B5EF4-FFF2-40B4-BE49-F238E27FC236}">
                <a16:creationId xmlns:a16="http://schemas.microsoft.com/office/drawing/2014/main" id="{A7895B7A-87B6-4C03-A34A-A6F386B91426}"/>
              </a:ext>
            </a:extLst>
          </p:cNvPr>
          <p:cNvGraphicFramePr>
            <a:graphicFrameLocks noGrp="1"/>
          </p:cNvGraphicFramePr>
          <p:nvPr>
            <p:extLst>
              <p:ext uri="{D42A27DB-BD31-4B8C-83A1-F6EECF244321}">
                <p14:modId xmlns:p14="http://schemas.microsoft.com/office/powerpoint/2010/main" val="4055577194"/>
              </p:ext>
            </p:extLst>
          </p:nvPr>
        </p:nvGraphicFramePr>
        <p:xfrm>
          <a:off x="4687887" y="1701279"/>
          <a:ext cx="3998913" cy="1079680"/>
        </p:xfrm>
        <a:graphic>
          <a:graphicData uri="http://schemas.openxmlformats.org/drawingml/2006/table">
            <a:tbl>
              <a:tblPr firstRow="1" firstCol="1" bandRow="1">
                <a:tableStyleId>{5C22544A-7EE6-4342-B048-85BDC9FD1C3A}</a:tableStyleId>
              </a:tblPr>
              <a:tblGrid>
                <a:gridCol w="1332971">
                  <a:extLst>
                    <a:ext uri="{9D8B030D-6E8A-4147-A177-3AD203B41FA5}">
                      <a16:colId xmlns:a16="http://schemas.microsoft.com/office/drawing/2014/main" val="2124888210"/>
                    </a:ext>
                  </a:extLst>
                </a:gridCol>
                <a:gridCol w="1332971">
                  <a:extLst>
                    <a:ext uri="{9D8B030D-6E8A-4147-A177-3AD203B41FA5}">
                      <a16:colId xmlns:a16="http://schemas.microsoft.com/office/drawing/2014/main" val="3022044421"/>
                    </a:ext>
                  </a:extLst>
                </a:gridCol>
                <a:gridCol w="1332971">
                  <a:extLst>
                    <a:ext uri="{9D8B030D-6E8A-4147-A177-3AD203B41FA5}">
                      <a16:colId xmlns:a16="http://schemas.microsoft.com/office/drawing/2014/main" val="527862953"/>
                    </a:ext>
                  </a:extLst>
                </a:gridCol>
              </a:tblGrid>
              <a:tr h="215936">
                <a:tc>
                  <a:txBody>
                    <a:bodyPr/>
                    <a:lstStyle/>
                    <a:p>
                      <a:pPr algn="ctr">
                        <a:spcAft>
                          <a:spcPts val="0"/>
                        </a:spcAft>
                      </a:pPr>
                      <a:r>
                        <a:rPr lang="fi-FI" sz="14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Prosentti</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165001439"/>
                  </a:ext>
                </a:extLst>
              </a:tr>
              <a:tr h="215936">
                <a:tc>
                  <a:txBody>
                    <a:bodyPr/>
                    <a:lstStyle/>
                    <a:p>
                      <a:pPr algn="ctr">
                        <a:spcAft>
                          <a:spcPts val="0"/>
                        </a:spcAft>
                      </a:pPr>
                      <a:r>
                        <a:rPr lang="fi-FI" sz="1400">
                          <a:effectLst/>
                        </a:rPr>
                        <a:t>huono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dirty="0">
                          <a:effectLst/>
                        </a:rPr>
                        <a:t>22</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7,64%</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371922338"/>
                  </a:ext>
                </a:extLst>
              </a:tr>
              <a:tr h="215936">
                <a:tc>
                  <a:txBody>
                    <a:bodyPr/>
                    <a:lstStyle/>
                    <a:p>
                      <a:pPr algn="ctr">
                        <a:spcAft>
                          <a:spcPts val="0"/>
                        </a:spcAft>
                      </a:pPr>
                      <a:r>
                        <a:rPr lang="fi-FI" sz="1400">
                          <a:effectLst/>
                        </a:rPr>
                        <a:t>kohtalainen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123</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42,71%</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362301559"/>
                  </a:ext>
                </a:extLst>
              </a:tr>
              <a:tr h="215936">
                <a:tc>
                  <a:txBody>
                    <a:bodyPr/>
                    <a:lstStyle/>
                    <a:p>
                      <a:pPr algn="ctr">
                        <a:spcAft>
                          <a:spcPts val="0"/>
                        </a:spcAft>
                      </a:pPr>
                      <a:r>
                        <a:rPr lang="fi-FI" sz="1400">
                          <a:effectLst/>
                        </a:rPr>
                        <a:t>hyvä</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124</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43,05%</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746542444"/>
                  </a:ext>
                </a:extLst>
              </a:tr>
              <a:tr h="215936">
                <a:tc>
                  <a:txBody>
                    <a:bodyPr/>
                    <a:lstStyle/>
                    <a:p>
                      <a:pPr algn="ctr">
                        <a:spcAft>
                          <a:spcPts val="0"/>
                        </a:spcAft>
                      </a:pPr>
                      <a:r>
                        <a:rPr lang="fi-FI" sz="1400">
                          <a:effectLst/>
                        </a:rPr>
                        <a:t>erinomainen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19</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dirty="0">
                          <a:effectLst/>
                        </a:rPr>
                        <a:t>6,6%</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43560649"/>
                  </a:ext>
                </a:extLst>
              </a:tr>
            </a:tbl>
          </a:graphicData>
        </a:graphic>
      </p:graphicFrame>
    </p:spTree>
    <p:extLst>
      <p:ext uri="{BB962C8B-B14F-4D97-AF65-F5344CB8AC3E}">
        <p14:creationId xmlns:p14="http://schemas.microsoft.com/office/powerpoint/2010/main" val="4183358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8C29E04-A289-40B6-80BC-41FA17F21E58}"/>
              </a:ext>
            </a:extLst>
          </p:cNvPr>
          <p:cNvSpPr>
            <a:spLocks noGrp="1"/>
          </p:cNvSpPr>
          <p:nvPr>
            <p:ph type="title"/>
          </p:nvPr>
        </p:nvSpPr>
        <p:spPr/>
        <p:txBody>
          <a:bodyPr>
            <a:normAutofit fontScale="90000"/>
          </a:bodyPr>
          <a:lstStyle/>
          <a:p>
            <a:r>
              <a:rPr lang="fi-FI" dirty="0"/>
              <a:t>Millaiseksi kuvailisit hoitotyön laadun edellisessä työvuorossasi?</a:t>
            </a:r>
          </a:p>
        </p:txBody>
      </p:sp>
      <p:pic>
        <p:nvPicPr>
          <p:cNvPr id="4" name="Sisällön paikkamerkki 3">
            <a:extLst>
              <a:ext uri="{FF2B5EF4-FFF2-40B4-BE49-F238E27FC236}">
                <a16:creationId xmlns:a16="http://schemas.microsoft.com/office/drawing/2014/main" id="{28C3BC97-583C-48C9-8A22-B751BAE70904}"/>
              </a:ext>
            </a:extLst>
          </p:cNvPr>
          <p:cNvPicPr>
            <a:picLocks noGrp="1"/>
          </p:cNvPicPr>
          <p:nvPr>
            <p:ph idx="1"/>
          </p:nvPr>
        </p:nvPicPr>
        <p:blipFill>
          <a:blip r:embed="rId2"/>
          <a:stretch>
            <a:fillRect/>
          </a:stretch>
        </p:blipFill>
        <p:spPr>
          <a:xfrm>
            <a:off x="318975" y="1366838"/>
            <a:ext cx="4060667" cy="2694799"/>
          </a:xfrm>
          <a:prstGeom prst="rect">
            <a:avLst/>
          </a:prstGeom>
        </p:spPr>
      </p:pic>
      <p:graphicFrame>
        <p:nvGraphicFramePr>
          <p:cNvPr id="5" name="Taulukko 4">
            <a:extLst>
              <a:ext uri="{FF2B5EF4-FFF2-40B4-BE49-F238E27FC236}">
                <a16:creationId xmlns:a16="http://schemas.microsoft.com/office/drawing/2014/main" id="{30EEEB53-1F88-40FA-ABF4-0E088F9C3DF9}"/>
              </a:ext>
            </a:extLst>
          </p:cNvPr>
          <p:cNvGraphicFramePr>
            <a:graphicFrameLocks noGrp="1"/>
          </p:cNvGraphicFramePr>
          <p:nvPr>
            <p:extLst>
              <p:ext uri="{D42A27DB-BD31-4B8C-83A1-F6EECF244321}">
                <p14:modId xmlns:p14="http://schemas.microsoft.com/office/powerpoint/2010/main" val="2850551880"/>
              </p:ext>
            </p:extLst>
          </p:nvPr>
        </p:nvGraphicFramePr>
        <p:xfrm>
          <a:off x="4572000" y="1964462"/>
          <a:ext cx="3912102" cy="1066800"/>
        </p:xfrm>
        <a:graphic>
          <a:graphicData uri="http://schemas.openxmlformats.org/drawingml/2006/table">
            <a:tbl>
              <a:tblPr firstRow="1" firstCol="1" bandRow="1">
                <a:tableStyleId>{5C22544A-7EE6-4342-B048-85BDC9FD1C3A}</a:tableStyleId>
              </a:tblPr>
              <a:tblGrid>
                <a:gridCol w="1304034">
                  <a:extLst>
                    <a:ext uri="{9D8B030D-6E8A-4147-A177-3AD203B41FA5}">
                      <a16:colId xmlns:a16="http://schemas.microsoft.com/office/drawing/2014/main" val="3634542539"/>
                    </a:ext>
                  </a:extLst>
                </a:gridCol>
                <a:gridCol w="1304034">
                  <a:extLst>
                    <a:ext uri="{9D8B030D-6E8A-4147-A177-3AD203B41FA5}">
                      <a16:colId xmlns:a16="http://schemas.microsoft.com/office/drawing/2014/main" val="292305800"/>
                    </a:ext>
                  </a:extLst>
                </a:gridCol>
                <a:gridCol w="1304034">
                  <a:extLst>
                    <a:ext uri="{9D8B030D-6E8A-4147-A177-3AD203B41FA5}">
                      <a16:colId xmlns:a16="http://schemas.microsoft.com/office/drawing/2014/main" val="3394208731"/>
                    </a:ext>
                  </a:extLst>
                </a:gridCol>
              </a:tblGrid>
              <a:tr h="86300">
                <a:tc>
                  <a:txBody>
                    <a:bodyPr/>
                    <a:lstStyle/>
                    <a:p>
                      <a:pPr algn="ctr">
                        <a:spcAft>
                          <a:spcPts val="0"/>
                        </a:spcAft>
                      </a:pPr>
                      <a:r>
                        <a:rPr lang="fi-FI" sz="14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Prosentti</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707533182"/>
                  </a:ext>
                </a:extLst>
              </a:tr>
              <a:tr h="86300">
                <a:tc>
                  <a:txBody>
                    <a:bodyPr/>
                    <a:lstStyle/>
                    <a:p>
                      <a:pPr algn="ctr">
                        <a:spcAft>
                          <a:spcPts val="0"/>
                        </a:spcAft>
                      </a:pPr>
                      <a:r>
                        <a:rPr lang="fi-FI" sz="1400">
                          <a:effectLst/>
                        </a:rPr>
                        <a:t>huono</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23</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8,13%</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864948686"/>
                  </a:ext>
                </a:extLst>
              </a:tr>
              <a:tr h="86300">
                <a:tc>
                  <a:txBody>
                    <a:bodyPr/>
                    <a:lstStyle/>
                    <a:p>
                      <a:pPr algn="ctr">
                        <a:spcAft>
                          <a:spcPts val="0"/>
                        </a:spcAft>
                      </a:pPr>
                      <a:r>
                        <a:rPr lang="fi-FI" sz="1400">
                          <a:effectLst/>
                        </a:rPr>
                        <a:t>kohtalainen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102</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36,04%</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234129406"/>
                  </a:ext>
                </a:extLst>
              </a:tr>
              <a:tr h="86300">
                <a:tc>
                  <a:txBody>
                    <a:bodyPr/>
                    <a:lstStyle/>
                    <a:p>
                      <a:pPr algn="ctr">
                        <a:spcAft>
                          <a:spcPts val="0"/>
                        </a:spcAft>
                      </a:pPr>
                      <a:r>
                        <a:rPr lang="fi-FI" sz="1400">
                          <a:effectLst/>
                        </a:rPr>
                        <a:t>hyvä</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135</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47,7%</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571783866"/>
                  </a:ext>
                </a:extLst>
              </a:tr>
              <a:tr h="86300">
                <a:tc>
                  <a:txBody>
                    <a:bodyPr/>
                    <a:lstStyle/>
                    <a:p>
                      <a:pPr algn="ctr">
                        <a:spcAft>
                          <a:spcPts val="0"/>
                        </a:spcAft>
                      </a:pPr>
                      <a:r>
                        <a:rPr lang="fi-FI" sz="1400">
                          <a:effectLst/>
                        </a:rPr>
                        <a:t>erinomainen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23</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dirty="0">
                          <a:effectLst/>
                        </a:rPr>
                        <a:t>8,13%</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186484152"/>
                  </a:ext>
                </a:extLst>
              </a:tr>
            </a:tbl>
          </a:graphicData>
        </a:graphic>
      </p:graphicFrame>
    </p:spTree>
    <p:extLst>
      <p:ext uri="{BB962C8B-B14F-4D97-AF65-F5344CB8AC3E}">
        <p14:creationId xmlns:p14="http://schemas.microsoft.com/office/powerpoint/2010/main" val="872981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C37CB10-53ED-4121-90EF-59E4209FB5E2}"/>
              </a:ext>
            </a:extLst>
          </p:cNvPr>
          <p:cNvSpPr>
            <a:spLocks noGrp="1"/>
          </p:cNvSpPr>
          <p:nvPr>
            <p:ph type="title"/>
          </p:nvPr>
        </p:nvSpPr>
        <p:spPr>
          <a:xfrm>
            <a:off x="684306" y="273844"/>
            <a:ext cx="8124027" cy="585472"/>
          </a:xfrm>
        </p:spPr>
        <p:txBody>
          <a:bodyPr>
            <a:noAutofit/>
          </a:bodyPr>
          <a:lstStyle/>
          <a:p>
            <a:r>
              <a:rPr lang="fi-FI" sz="2800" dirty="0"/>
              <a:t>Koetko, että sinulla on riittävästi aikaa vastata potilaiden tarpeisiin?</a:t>
            </a:r>
          </a:p>
        </p:txBody>
      </p:sp>
      <p:sp>
        <p:nvSpPr>
          <p:cNvPr id="4" name="Dian numeron paikkamerkki 3">
            <a:extLst>
              <a:ext uri="{FF2B5EF4-FFF2-40B4-BE49-F238E27FC236}">
                <a16:creationId xmlns:a16="http://schemas.microsoft.com/office/drawing/2014/main" id="{3519B7D1-4A40-4FFC-89AD-79937BF4FAC5}"/>
              </a:ext>
            </a:extLst>
          </p:cNvPr>
          <p:cNvSpPr>
            <a:spLocks noGrp="1"/>
          </p:cNvSpPr>
          <p:nvPr>
            <p:ph type="sldNum" sz="quarter" idx="4"/>
          </p:nvPr>
        </p:nvSpPr>
        <p:spPr/>
        <p:txBody>
          <a:bodyPr/>
          <a:lstStyle/>
          <a:p>
            <a:fld id="{586572C9-1685-854F-9818-C767E6BAB69A}" type="slidenum">
              <a:rPr lang="en-US" smtClean="0"/>
              <a:t>8</a:t>
            </a:fld>
            <a:endParaRPr lang="en-US" dirty="0"/>
          </a:p>
        </p:txBody>
      </p:sp>
      <p:sp>
        <p:nvSpPr>
          <p:cNvPr id="5" name="Päivämäärän paikkamerkki 4">
            <a:extLst>
              <a:ext uri="{FF2B5EF4-FFF2-40B4-BE49-F238E27FC236}">
                <a16:creationId xmlns:a16="http://schemas.microsoft.com/office/drawing/2014/main" id="{D9C1ABF6-0E84-452B-A2F9-3850696D0706}"/>
              </a:ext>
            </a:extLst>
          </p:cNvPr>
          <p:cNvSpPr>
            <a:spLocks noGrp="1"/>
          </p:cNvSpPr>
          <p:nvPr>
            <p:ph type="dt" sz="half" idx="2"/>
          </p:nvPr>
        </p:nvSpPr>
        <p:spPr/>
        <p:txBody>
          <a:bodyPr/>
          <a:lstStyle/>
          <a:p>
            <a:fld id="{308AB850-9F7C-F948-A01A-7B7C71F76D7D}" type="datetime3">
              <a:rPr lang="fi-FI" smtClean="0"/>
              <a:t>29/1/19</a:t>
            </a:fld>
            <a:endParaRPr lang="en-US" dirty="0"/>
          </a:p>
        </p:txBody>
      </p:sp>
      <p:pic>
        <p:nvPicPr>
          <p:cNvPr id="8" name="Sisällön paikkamerkki 7">
            <a:extLst>
              <a:ext uri="{FF2B5EF4-FFF2-40B4-BE49-F238E27FC236}">
                <a16:creationId xmlns:a16="http://schemas.microsoft.com/office/drawing/2014/main" id="{27DAA6F0-89EA-40C6-8D2F-5E7305F1F802}"/>
              </a:ext>
            </a:extLst>
          </p:cNvPr>
          <p:cNvPicPr>
            <a:picLocks noGrp="1"/>
          </p:cNvPicPr>
          <p:nvPr>
            <p:ph idx="1"/>
          </p:nvPr>
        </p:nvPicPr>
        <p:blipFill>
          <a:blip r:embed="rId2"/>
          <a:stretch>
            <a:fillRect/>
          </a:stretch>
        </p:blipFill>
        <p:spPr>
          <a:xfrm>
            <a:off x="432391" y="1193478"/>
            <a:ext cx="4019248" cy="2045908"/>
          </a:xfrm>
          <a:prstGeom prst="rect">
            <a:avLst/>
          </a:prstGeom>
        </p:spPr>
      </p:pic>
      <p:graphicFrame>
        <p:nvGraphicFramePr>
          <p:cNvPr id="9" name="Taulukko 8">
            <a:extLst>
              <a:ext uri="{FF2B5EF4-FFF2-40B4-BE49-F238E27FC236}">
                <a16:creationId xmlns:a16="http://schemas.microsoft.com/office/drawing/2014/main" id="{690ADC71-30D0-4C9C-A3A6-E65F62D13DCE}"/>
              </a:ext>
            </a:extLst>
          </p:cNvPr>
          <p:cNvGraphicFramePr>
            <a:graphicFrameLocks noGrp="1"/>
          </p:cNvGraphicFramePr>
          <p:nvPr>
            <p:extLst>
              <p:ext uri="{D42A27DB-BD31-4B8C-83A1-F6EECF244321}">
                <p14:modId xmlns:p14="http://schemas.microsoft.com/office/powerpoint/2010/main" val="2835335919"/>
              </p:ext>
            </p:extLst>
          </p:nvPr>
        </p:nvGraphicFramePr>
        <p:xfrm>
          <a:off x="4592336" y="1582176"/>
          <a:ext cx="4119273" cy="853440"/>
        </p:xfrm>
        <a:graphic>
          <a:graphicData uri="http://schemas.openxmlformats.org/drawingml/2006/table">
            <a:tbl>
              <a:tblPr firstRow="1" firstCol="1" bandRow="1">
                <a:tableStyleId>{5C22544A-7EE6-4342-B048-85BDC9FD1C3A}</a:tableStyleId>
              </a:tblPr>
              <a:tblGrid>
                <a:gridCol w="1373091">
                  <a:extLst>
                    <a:ext uri="{9D8B030D-6E8A-4147-A177-3AD203B41FA5}">
                      <a16:colId xmlns:a16="http://schemas.microsoft.com/office/drawing/2014/main" val="54816989"/>
                    </a:ext>
                  </a:extLst>
                </a:gridCol>
                <a:gridCol w="1373091">
                  <a:extLst>
                    <a:ext uri="{9D8B030D-6E8A-4147-A177-3AD203B41FA5}">
                      <a16:colId xmlns:a16="http://schemas.microsoft.com/office/drawing/2014/main" val="982162601"/>
                    </a:ext>
                  </a:extLst>
                </a:gridCol>
                <a:gridCol w="1373091">
                  <a:extLst>
                    <a:ext uri="{9D8B030D-6E8A-4147-A177-3AD203B41FA5}">
                      <a16:colId xmlns:a16="http://schemas.microsoft.com/office/drawing/2014/main" val="4155459385"/>
                    </a:ext>
                  </a:extLst>
                </a:gridCol>
              </a:tblGrid>
              <a:tr h="0">
                <a:tc>
                  <a:txBody>
                    <a:bodyPr/>
                    <a:lstStyle/>
                    <a:p>
                      <a:pPr algn="ctr">
                        <a:spcAft>
                          <a:spcPts val="0"/>
                        </a:spcAft>
                      </a:pPr>
                      <a:r>
                        <a:rPr lang="fi-FI" sz="1400">
                          <a:effectLst/>
                        </a:rPr>
                        <a:t> </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n</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Prosentti</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571218979"/>
                  </a:ext>
                </a:extLst>
              </a:tr>
              <a:tr h="0">
                <a:tc>
                  <a:txBody>
                    <a:bodyPr/>
                    <a:lstStyle/>
                    <a:p>
                      <a:pPr algn="ctr">
                        <a:spcAft>
                          <a:spcPts val="0"/>
                        </a:spcAft>
                      </a:pPr>
                      <a:r>
                        <a:rPr lang="fi-FI" sz="1400">
                          <a:effectLst/>
                        </a:rPr>
                        <a:t>kyllä</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68</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23,53%</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64665291"/>
                  </a:ext>
                </a:extLst>
              </a:tr>
              <a:tr h="0">
                <a:tc>
                  <a:txBody>
                    <a:bodyPr/>
                    <a:lstStyle/>
                    <a:p>
                      <a:pPr algn="ctr">
                        <a:spcAft>
                          <a:spcPts val="0"/>
                        </a:spcAft>
                      </a:pPr>
                      <a:r>
                        <a:rPr lang="fi-FI" sz="1400" dirty="0">
                          <a:effectLst/>
                        </a:rPr>
                        <a:t>ei</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204</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70,59%</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984736958"/>
                  </a:ext>
                </a:extLst>
              </a:tr>
              <a:tr h="0">
                <a:tc>
                  <a:txBody>
                    <a:bodyPr/>
                    <a:lstStyle/>
                    <a:p>
                      <a:pPr algn="ctr">
                        <a:spcAft>
                          <a:spcPts val="0"/>
                        </a:spcAft>
                      </a:pPr>
                      <a:r>
                        <a:rPr lang="fi-FI" sz="1400">
                          <a:effectLst/>
                        </a:rPr>
                        <a:t>en osaa sanoa</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a:effectLst/>
                        </a:rPr>
                        <a:t>17</a:t>
                      </a:r>
                      <a:endParaRPr lang="fi-FI"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fi-FI" sz="1400" dirty="0">
                          <a:effectLst/>
                        </a:rPr>
                        <a:t>5,88%</a:t>
                      </a:r>
                      <a:endParaRPr lang="fi-FI"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502299633"/>
                  </a:ext>
                </a:extLst>
              </a:tr>
            </a:tbl>
          </a:graphicData>
        </a:graphic>
      </p:graphicFrame>
    </p:spTree>
    <p:extLst>
      <p:ext uri="{BB962C8B-B14F-4D97-AF65-F5344CB8AC3E}">
        <p14:creationId xmlns:p14="http://schemas.microsoft.com/office/powerpoint/2010/main" val="4249294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6E1EFCE-1802-4672-A0E9-FE37DB2F47AE}"/>
              </a:ext>
            </a:extLst>
          </p:cNvPr>
          <p:cNvSpPr>
            <a:spLocks noGrp="1"/>
          </p:cNvSpPr>
          <p:nvPr>
            <p:ph type="title"/>
          </p:nvPr>
        </p:nvSpPr>
        <p:spPr>
          <a:xfrm>
            <a:off x="730606" y="589976"/>
            <a:ext cx="7886700" cy="530387"/>
          </a:xfrm>
        </p:spPr>
        <p:txBody>
          <a:bodyPr>
            <a:noAutofit/>
          </a:bodyPr>
          <a:lstStyle/>
          <a:p>
            <a:r>
              <a:rPr lang="fi-FI" sz="2800" dirty="0"/>
              <a:t>Koetko, että sinulla on riittävästi aikaa vastata potilaiden tarpeisiin?</a:t>
            </a:r>
            <a:br>
              <a:rPr lang="fi-FI" sz="2800" dirty="0"/>
            </a:br>
            <a:br>
              <a:rPr lang="fi-FI" sz="2800" dirty="0"/>
            </a:br>
            <a:endParaRPr lang="fi-FI" sz="2800" dirty="0"/>
          </a:p>
        </p:txBody>
      </p:sp>
      <p:sp>
        <p:nvSpPr>
          <p:cNvPr id="3" name="Sisällön paikkamerkki 2">
            <a:extLst>
              <a:ext uri="{FF2B5EF4-FFF2-40B4-BE49-F238E27FC236}">
                <a16:creationId xmlns:a16="http://schemas.microsoft.com/office/drawing/2014/main" id="{639F4AEE-0B66-41F8-A26D-2A1B4F79601E}"/>
              </a:ext>
            </a:extLst>
          </p:cNvPr>
          <p:cNvSpPr>
            <a:spLocks noGrp="1"/>
          </p:cNvSpPr>
          <p:nvPr>
            <p:ph idx="1"/>
          </p:nvPr>
        </p:nvSpPr>
        <p:spPr>
          <a:xfrm>
            <a:off x="684307" y="991518"/>
            <a:ext cx="7886700" cy="3639397"/>
          </a:xfrm>
        </p:spPr>
        <p:txBody>
          <a:bodyPr>
            <a:normAutofit fontScale="55000" lnSpcReduction="20000"/>
          </a:bodyPr>
          <a:lstStyle/>
          <a:p>
            <a:r>
              <a:rPr lang="fi-FI" sz="2200" b="1" dirty="0"/>
              <a:t>Ei, kuvaile tilanteita:</a:t>
            </a:r>
          </a:p>
          <a:p>
            <a:pPr marL="342900" indent="-342900">
              <a:buFont typeface="Arial" panose="020B0604020202020204" pitchFamily="34" charset="0"/>
              <a:buChar char="•"/>
            </a:pPr>
            <a:r>
              <a:rPr lang="fi-FI" sz="2200" dirty="0"/>
              <a:t>Liian vähän henkilökuntaa viikonlopuissa.</a:t>
            </a:r>
          </a:p>
          <a:p>
            <a:pPr marL="342900" indent="-342900">
              <a:buFont typeface="Arial" panose="020B0604020202020204" pitchFamily="34" charset="0"/>
              <a:buChar char="•"/>
            </a:pPr>
            <a:r>
              <a:rPr lang="fi-FI" sz="2200" dirty="0"/>
              <a:t>Nyt on ollut työpäiviä, että puuttuu henkilökuntaa.</a:t>
            </a:r>
          </a:p>
          <a:p>
            <a:pPr marL="342900" indent="-342900">
              <a:buFont typeface="Arial" panose="020B0604020202020204" pitchFamily="34" charset="0"/>
              <a:buChar char="•"/>
            </a:pPr>
            <a:r>
              <a:rPr lang="fi-FI" sz="2200" dirty="0"/>
              <a:t>Liikaa työtehtäviä toimenkuvaan nähden.</a:t>
            </a:r>
          </a:p>
          <a:p>
            <a:pPr marL="342900" indent="-342900">
              <a:buFont typeface="Arial" panose="020B0604020202020204" pitchFamily="34" charset="0"/>
              <a:buChar char="•"/>
            </a:pPr>
            <a:r>
              <a:rPr lang="fi-FI" sz="2200" dirty="0"/>
              <a:t>Viikonloppuisin, varsinkin kun on 2 hoitajaa, niin ei juuri ehdi muuta kuin vaihtaa vaippaa. Hoitajien pitää laittaa ruokaa ja siivota. Jos jotain ekstraa tapahtuu vuoron aikana, niin ei pysty hoitamaan muita asukkaita niin kuin pitäisi.</a:t>
            </a:r>
          </a:p>
          <a:p>
            <a:pPr marL="342900" indent="-342900">
              <a:buFont typeface="Arial" panose="020B0604020202020204" pitchFamily="34" charset="0"/>
              <a:buChar char="•"/>
            </a:pPr>
            <a:r>
              <a:rPr lang="fi-FI" sz="2200" dirty="0"/>
              <a:t>Kun olen vuorossa sijaisen kanssa, joudun vastaamaan esim. kaikkien asukkaiden lääkityksestä. Viikonloppuisin hoitotyön lisäksi valmistamme ruuan ja pesemme pyykkiä.</a:t>
            </a:r>
          </a:p>
          <a:p>
            <a:pPr marL="342900" indent="-342900">
              <a:buFont typeface="Arial" panose="020B0604020202020204" pitchFamily="34" charset="0"/>
              <a:buChar char="•"/>
            </a:pPr>
            <a:r>
              <a:rPr lang="fi-FI" sz="2200" dirty="0"/>
              <a:t>Jatkuva kiire, yleensä alimiehitys.</a:t>
            </a:r>
          </a:p>
          <a:p>
            <a:pPr marL="342900" indent="-342900">
              <a:buFont typeface="Arial" panose="020B0604020202020204" pitchFamily="34" charset="0"/>
              <a:buChar char="•"/>
            </a:pPr>
            <a:r>
              <a:rPr lang="fi-FI" sz="2200" dirty="0"/>
              <a:t>Liukuhihnatyötä, vain aivan välttämätön ehditään tekemään.</a:t>
            </a:r>
          </a:p>
          <a:p>
            <a:pPr marL="342900" indent="-342900">
              <a:buFont typeface="Arial" panose="020B0604020202020204" pitchFamily="34" charset="0"/>
              <a:buChar char="•"/>
            </a:pPr>
            <a:r>
              <a:rPr lang="fi-FI" sz="2200" dirty="0"/>
              <a:t>Ruuan laitto vie liikaa aikaa, kuntouttavaa työtä ei ehdi tehdä.</a:t>
            </a:r>
          </a:p>
          <a:p>
            <a:pPr marL="342900" indent="-342900">
              <a:buFont typeface="Arial" panose="020B0604020202020204" pitchFamily="34" charset="0"/>
              <a:buChar char="•"/>
            </a:pPr>
            <a:r>
              <a:rPr lang="fi-FI" sz="2200" dirty="0"/>
              <a:t>Yhdellä sairaanhoitajalla liikaa asukkaita vastuullaan.</a:t>
            </a:r>
          </a:p>
          <a:p>
            <a:pPr marL="342900" indent="-342900">
              <a:buFont typeface="Arial" panose="020B0604020202020204" pitchFamily="34" charset="0"/>
              <a:buChar char="•"/>
            </a:pPr>
            <a:r>
              <a:rPr lang="fi-FI" sz="2200" dirty="0"/>
              <a:t>Kaksi hoitajaa aamuvuorossa ja 15 asukasta, joista osa nostimella liikuteltavia ym. Paljon hoitoa tarvitsevia. Siihen päälle ruokahuolto eli ruuan lämmitys ja tarjoilu, astioiden keräys ym. Ja se kaikki pois asukkaiden hoidosta.</a:t>
            </a:r>
          </a:p>
          <a:p>
            <a:pPr marL="342900" indent="-342900">
              <a:buFont typeface="Arial" panose="020B0604020202020204" pitchFamily="34" charset="0"/>
              <a:buChar char="•"/>
            </a:pPr>
            <a:r>
              <a:rPr lang="fi-FI" sz="2200" dirty="0"/>
              <a:t>Paljon yksintyöskentelyä. Vuorossa pitää sanoa asukkaille ei, en ehdi, voitko odottaa. Asioita jää paljon tekemättä.</a:t>
            </a:r>
          </a:p>
          <a:p>
            <a:pPr marL="342900" indent="-342900">
              <a:buFont typeface="Arial" panose="020B0604020202020204" pitchFamily="34" charset="0"/>
              <a:buChar char="•"/>
            </a:pPr>
            <a:r>
              <a:rPr lang="fi-FI" sz="2200" dirty="0"/>
              <a:t>Liian monta hoidettavaa yhdessä vuorossa.</a:t>
            </a:r>
          </a:p>
          <a:p>
            <a:pPr marL="342900" indent="-342900">
              <a:buFont typeface="Arial" panose="020B0604020202020204" pitchFamily="34" charset="0"/>
              <a:buChar char="•"/>
            </a:pPr>
            <a:endParaRPr lang="fi-FI" sz="2200" dirty="0"/>
          </a:p>
          <a:p>
            <a:pPr marL="342900" indent="-342900">
              <a:buFont typeface="Arial" panose="020B0604020202020204" pitchFamily="34" charset="0"/>
              <a:buChar char="•"/>
            </a:pPr>
            <a:endParaRPr lang="fi-FI" sz="2200" dirty="0"/>
          </a:p>
          <a:p>
            <a:pPr marL="342900" indent="-342900">
              <a:buFont typeface="Arial" panose="020B0604020202020204" pitchFamily="34" charset="0"/>
              <a:buChar char="•"/>
            </a:pPr>
            <a:endParaRPr lang="fi-FI" sz="2200" dirty="0"/>
          </a:p>
          <a:p>
            <a:pPr marL="342900" indent="-342900">
              <a:buFont typeface="Arial" panose="020B0604020202020204" pitchFamily="34" charset="0"/>
              <a:buChar char="•"/>
            </a:pPr>
            <a:endParaRPr lang="fi-FI" sz="2200" dirty="0"/>
          </a:p>
          <a:p>
            <a:endParaRPr lang="fi-FI" sz="2200" dirty="0"/>
          </a:p>
          <a:p>
            <a:pPr marL="285750" indent="-285750">
              <a:buFont typeface="Arial" panose="020B0604020202020204" pitchFamily="34" charset="0"/>
              <a:buChar char="•"/>
            </a:pPr>
            <a:endParaRPr lang="fi-FI" dirty="0"/>
          </a:p>
        </p:txBody>
      </p:sp>
      <p:sp>
        <p:nvSpPr>
          <p:cNvPr id="4" name="Dian numeron paikkamerkki 3">
            <a:extLst>
              <a:ext uri="{FF2B5EF4-FFF2-40B4-BE49-F238E27FC236}">
                <a16:creationId xmlns:a16="http://schemas.microsoft.com/office/drawing/2014/main" id="{D93C0F12-9DE2-403C-A510-6F1FAC6F933D}"/>
              </a:ext>
            </a:extLst>
          </p:cNvPr>
          <p:cNvSpPr>
            <a:spLocks noGrp="1"/>
          </p:cNvSpPr>
          <p:nvPr>
            <p:ph type="sldNum" sz="quarter" idx="4"/>
          </p:nvPr>
        </p:nvSpPr>
        <p:spPr/>
        <p:txBody>
          <a:bodyPr/>
          <a:lstStyle/>
          <a:p>
            <a:fld id="{586572C9-1685-854F-9818-C767E6BAB69A}" type="slidenum">
              <a:rPr lang="en-US" smtClean="0"/>
              <a:t>9</a:t>
            </a:fld>
            <a:endParaRPr lang="en-US" dirty="0"/>
          </a:p>
        </p:txBody>
      </p:sp>
      <p:sp>
        <p:nvSpPr>
          <p:cNvPr id="5" name="Päivämäärän paikkamerkki 4">
            <a:extLst>
              <a:ext uri="{FF2B5EF4-FFF2-40B4-BE49-F238E27FC236}">
                <a16:creationId xmlns:a16="http://schemas.microsoft.com/office/drawing/2014/main" id="{B02CF659-9AFF-4357-8181-97DD794EB304}"/>
              </a:ext>
            </a:extLst>
          </p:cNvPr>
          <p:cNvSpPr>
            <a:spLocks noGrp="1"/>
          </p:cNvSpPr>
          <p:nvPr>
            <p:ph type="dt" sz="half" idx="2"/>
          </p:nvPr>
        </p:nvSpPr>
        <p:spPr/>
        <p:txBody>
          <a:bodyPr/>
          <a:lstStyle/>
          <a:p>
            <a:fld id="{308AB850-9F7C-F948-A01A-7B7C71F76D7D}" type="datetime3">
              <a:rPr lang="fi-FI" smtClean="0"/>
              <a:t>29/1/19</a:t>
            </a:fld>
            <a:endParaRPr lang="en-US" dirty="0"/>
          </a:p>
        </p:txBody>
      </p:sp>
    </p:spTree>
    <p:extLst>
      <p:ext uri="{BB962C8B-B14F-4D97-AF65-F5344CB8AC3E}">
        <p14:creationId xmlns:p14="http://schemas.microsoft.com/office/powerpoint/2010/main" val="2374821069"/>
      </p:ext>
    </p:extLst>
  </p:cSld>
  <p:clrMapOvr>
    <a:masterClrMapping/>
  </p:clrMapOvr>
</p:sld>
</file>

<file path=ppt/theme/theme1.xml><?xml version="1.0" encoding="utf-8"?>
<a:theme xmlns:a="http://schemas.openxmlformats.org/drawingml/2006/main" name="Office Theme">
  <a:themeElements>
    <a:clrScheme name="TEHY värit 2017">
      <a:dk1>
        <a:srgbClr val="000000"/>
      </a:dk1>
      <a:lt1>
        <a:srgbClr val="FFFFFF"/>
      </a:lt1>
      <a:dk2>
        <a:srgbClr val="D81C3F"/>
      </a:dk2>
      <a:lt2>
        <a:srgbClr val="A7A8AA"/>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1669</TotalTime>
  <Words>8084</Words>
  <Application>Microsoft Office PowerPoint</Application>
  <PresentationFormat>Näytössä katseltava esitys (16:9)</PresentationFormat>
  <Paragraphs>711</Paragraphs>
  <Slides>57</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57</vt:i4>
      </vt:variant>
    </vt:vector>
  </HeadingPairs>
  <TitlesOfParts>
    <vt:vector size="62" baseType="lpstr">
      <vt:lpstr>Arial</vt:lpstr>
      <vt:lpstr>Calibri</vt:lpstr>
      <vt:lpstr>Times New Roman</vt:lpstr>
      <vt:lpstr>Wingdings</vt:lpstr>
      <vt:lpstr>Office Theme</vt:lpstr>
      <vt:lpstr>PowerPoint-esitys</vt:lpstr>
      <vt:lpstr>Yksikön toimiala, jolla työskentelet</vt:lpstr>
      <vt:lpstr>Yksikön toimiala</vt:lpstr>
      <vt:lpstr>Missä tehtävässä toimit?</vt:lpstr>
      <vt:lpstr>Missä tehtävässä toimit?</vt:lpstr>
      <vt:lpstr>Millaiseksi yleisesti ottaen kuvailisit hoitotyön laadun työyksikössäsi?</vt:lpstr>
      <vt:lpstr>Millaiseksi kuvailisit hoitotyön laadun edellisessä työvuorossasi?</vt:lpstr>
      <vt:lpstr>Koetko, että sinulla on riittävästi aikaa vastata potilaiden tarpeisiin?</vt:lpstr>
      <vt:lpstr>Koetko, että sinulla on riittävästi aikaa vastata potilaiden tarpeisiin?  </vt:lpstr>
      <vt:lpstr>Koetko, että sinulla on riittävästi aikaa vastata potilaiden tarpeisiin?</vt:lpstr>
      <vt:lpstr>Koetko, että sinulla on riittävästi aikaa vastata potilaiden tarpeisiin?</vt:lpstr>
      <vt:lpstr>Koetko, että sinulla on riittävästi aikaa vastata potilaiden tarpeisiin?</vt:lpstr>
      <vt:lpstr>Koetko, että sinulla on riittävästi aikaa vastata potilaiden tarpeisiin?</vt:lpstr>
      <vt:lpstr>Otetaanko henkilöstömitoituksessa huomioon saattohoitotilanteet (saadaan esimerkiksi tarvittaessa lisää henkilökuntaa)?</vt:lpstr>
      <vt:lpstr>Otetaanko henkilöstömitoituksessa huomioon saattohoitotilanteet (saadaan esimerkiksi tarvittaessa lisää henkilökuntaa)?</vt:lpstr>
      <vt:lpstr>Otetaanko henkilöstömitoituksessa huomioon saattohoitotilanteet (saadaan esimerkiksi tarvittaessa lisää henkilökuntaa)?</vt:lpstr>
      <vt:lpstr>Otetaanko henkilöstömitoituksessa huomioon saattohoitotilanteet (saadaan esimerkiksi tarvittaessa lisää henkilökuntaa)?</vt:lpstr>
      <vt:lpstr>Otetaanko henkilöstömitoituksessa huomioon saattohoitotilanteet (saadaan esimerkiksi tarvittaessa lisää henkilökuntaa)?</vt:lpstr>
      <vt:lpstr>Otetaanko henkilöstömitoituksessa huomioon saattohoitotilanteet (saadaan esimerkiksi tarvittaessa lisää henkilökuntaa)?</vt:lpstr>
      <vt:lpstr>  Onko työpaikallasi viimeisen kuuden kuukauden aikana ollut tilanteita, joissa potilasturvallisuus on mielestäsi vaarantunut?  </vt:lpstr>
      <vt:lpstr>Vastaajista 56% kertoo potilasturvallisuuden vaarantuneen kuluneen 6 kk aikana</vt:lpstr>
      <vt:lpstr>Vastaajista 56% kertoo potilasturvallisuuden vaarantuneen kuluneen 6 kk aikana</vt:lpstr>
      <vt:lpstr>Vastaajista 56% kertoo potilasturvallisuuden vaarantuneen kuluneen 6 kk aikana</vt:lpstr>
      <vt:lpstr>Vastaajista 56% kertoo potilasturvallisuuden vaarantuneen kuluneen 6 kk aikana</vt:lpstr>
      <vt:lpstr>Vastaajista 56 % kertoo potilasturvallisuuden vaarantuneen kuluneen 6 kk aikana</vt:lpstr>
      <vt:lpstr>Vastaajista 56 % kertoo potilasturvallisuuden vaarantuneen kuluneen 6 kk aikana</vt:lpstr>
      <vt:lpstr>Vastaajista 56 % kertoo potilasturvallisuuden vaarantuneen kuluneen 6 kk aikana</vt:lpstr>
      <vt:lpstr>Valviran mukaan asiakkaiden illan viimeisen ja aamun ensimmäisen ruokailun välinen yöpaasto ei saa olla yli 11 tuntia. Toteutuuko tämä työyksikössäsi?</vt:lpstr>
      <vt:lpstr>Valviran mukaan asiakkaiden illan viimeisen ja aamun ensimmäisen ruokailun välinen yöpaasto ei saa olla yli 11 tuntia. Toteutuuko tämä työyksikössäsi? </vt:lpstr>
      <vt:lpstr>PowerPoint-esitys</vt:lpstr>
      <vt:lpstr>PowerPoint-esitys</vt:lpstr>
      <vt:lpstr>Onko omavalvontasuunnitelma työntekijöiden nähtävissä työyksikössä?</vt:lpstr>
      <vt:lpstr>Kuinka monta päivää saat täydennyskoulutusta vuodessa? </vt:lpstr>
      <vt:lpstr>Arvioi, kuinka monta prosenttia yhteensä käytät työajastasi avustaviin tehtäviin (siivoamiseen, ruuan valmistamiseen, pyykin pesuun, saunan pesuun, apuvälineiden huoltoon, jne.) eli muuhun kuin välittömään hoitotyöhön: </vt:lpstr>
      <vt:lpstr>Arvioi, kuinka monta prosenttia yhteensä käytät työajastasi avustaviin tehtäviin (siivoamiseen, ruuan valmistamiseen, pyykin pesuun, saunan pesuun, apuvälineiden huoltoon, jne.) eli muuhun kuin välittömään hoitotyöhön:</vt:lpstr>
      <vt:lpstr>Kuvaile, millaisia avustavia tehtäviä teet työpäivän aikana</vt:lpstr>
      <vt:lpstr>Kuvaile, millaisia avustavia tehtäviä teet työpäivän aikana</vt:lpstr>
      <vt:lpstr>Kuvaile, millaisia avustavia tehtäviä teet työpäivän aikana</vt:lpstr>
      <vt:lpstr>Onko työyksikössänne aiheutunut ongelmia vähäisestä henkilöstömäärästä? Kuvaa millaisia:  </vt:lpstr>
      <vt:lpstr>Onko työyksikössänne aiheutunut ongelmia vähäisestä henkilöstömäärästä? Kuvaa millaisia: </vt:lpstr>
      <vt:lpstr>Onko työyksikössänne aiheutunut ongelmia vähäisestä henkilöstömäärästä? Kuvaa millaisia: </vt:lpstr>
      <vt:lpstr>Onko työyksikössänne aiheutunut ongelmia vähäisestä henkilöstömäärästä? Kuvaa millaisia: </vt:lpstr>
      <vt:lpstr>Tehdäänkö työpaikalla työvuoroja siten, että työvuoroista puuttuu henkilöstöä (esimerkiksi sijaisia ei ole hankittu)?</vt:lpstr>
      <vt:lpstr>Onko työvuorolistoille suunniteltu jo valmiiksi nk. haamuvuoroja, joihin on merkitty tekaistuja nimiä tai suunniteltu vuoroja ilman listaan merkittyä tekijää (esim. joku1, joku2)?</vt:lpstr>
      <vt:lpstr>Onko työvuorolistoille suunniteltu jo valmiiksi nk. haamuvuoroja, joihin on merkitty tekaistuja nimiä tai suunniteltu vuoroja ilman listaan merkittyä tekijää (esim. joku1, joku2)?</vt:lpstr>
      <vt:lpstr>Onko työvuorolistoille suunniteltu jo valmiiksi nk. haamuvuoroja, joihin on merkitty tekaistuja nimiä tai suunniteltu vuoroja ilman listaan merkittyä tekijää (esim. joku1, joku2)?</vt:lpstr>
      <vt:lpstr>Onko työvuorolistoille suunniteltu jo valmiiksi nk. haamuvuoroja, joihin on merkitty tekaistuja nimiä tai suunniteltu vuoroja ilman listaan merkittyä tekijää (esim. joku1, joku2)?</vt:lpstr>
      <vt:lpstr>Kuvaile tarkemmin työvuorolistoihin/työvuoroihin liittyneitä ongelmatilanteita</vt:lpstr>
      <vt:lpstr>Kuvaile tarkemmin työvuorolistoihin/työvuoroihin liittyneitä ongelmatilanteita</vt:lpstr>
      <vt:lpstr>Kenen vastuulla on hankkia sijaiset?</vt:lpstr>
      <vt:lpstr>Kenen vastuulla on hankkia sijaiset?</vt:lpstr>
      <vt:lpstr>Onko työnantaja estänyt luottamusmiestä tai työtekijää puuttumasta henkilöstömitoitusongelmiin tai työvuoroepäselvyyksiin? </vt:lpstr>
      <vt:lpstr>Onko työnantaja painostanut tasoittamaan työaikajakson aikana syntyneet ylityöt ns. tuntitunnista?</vt:lpstr>
      <vt:lpstr>Millaisiin parannuksiin toivoisit työnantajasi ryhtyvän, jotta voit tehdä työsi hyvin?</vt:lpstr>
      <vt:lpstr>Millaisiin parannuksiin toivoisit työnantajasi ryhtyvän, jotta voit tehdä työsi hyvin?</vt:lpstr>
      <vt:lpstr>Millaisiin parannuksiin toivoisit työnantajasi ryhtyvän, jotta voit tehdä työsi hyvin?</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Marko Leiviskä</dc:creator>
  <cp:lastModifiedBy>Reijonaho Jaana</cp:lastModifiedBy>
  <cp:revision>213</cp:revision>
  <dcterms:created xsi:type="dcterms:W3CDTF">2017-05-08T11:25:53Z</dcterms:created>
  <dcterms:modified xsi:type="dcterms:W3CDTF">2019-01-29T14:09:25Z</dcterms:modified>
</cp:coreProperties>
</file>