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18"/>
  </p:notesMasterIdLst>
  <p:handoutMasterIdLst>
    <p:handoutMasterId r:id="rId19"/>
  </p:handoutMasterIdLst>
  <p:sldIdLst>
    <p:sldId id="286" r:id="rId2"/>
    <p:sldId id="287" r:id="rId3"/>
    <p:sldId id="309" r:id="rId4"/>
    <p:sldId id="310" r:id="rId5"/>
    <p:sldId id="312" r:id="rId6"/>
    <p:sldId id="311" r:id="rId7"/>
    <p:sldId id="296" r:id="rId8"/>
    <p:sldId id="297" r:id="rId9"/>
    <p:sldId id="298" r:id="rId10"/>
    <p:sldId id="313" r:id="rId11"/>
    <p:sldId id="314" r:id="rId12"/>
    <p:sldId id="299" r:id="rId13"/>
    <p:sldId id="305" r:id="rId14"/>
    <p:sldId id="307" r:id="rId15"/>
    <p:sldId id="315" r:id="rId16"/>
    <p:sldId id="316" r:id="rId17"/>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09">
          <p15:clr>
            <a:srgbClr val="A4A3A4"/>
          </p15:clr>
        </p15:guide>
        <p15:guide id="2" orient="horz" pos="832">
          <p15:clr>
            <a:srgbClr val="A4A3A4"/>
          </p15:clr>
        </p15:guide>
        <p15:guide id="3" orient="horz" pos="3498">
          <p15:clr>
            <a:srgbClr val="A4A3A4"/>
          </p15:clr>
        </p15:guide>
        <p15:guide id="4" orient="horz" pos="1777">
          <p15:clr>
            <a:srgbClr val="A4A3A4"/>
          </p15:clr>
        </p15:guide>
        <p15:guide id="5" orient="horz" pos="132">
          <p15:clr>
            <a:srgbClr val="A4A3A4"/>
          </p15:clr>
        </p15:guide>
        <p15:guide id="6" orient="horz" pos="749">
          <p15:clr>
            <a:srgbClr val="A4A3A4"/>
          </p15:clr>
        </p15:guide>
        <p15:guide id="7"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D81C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Vaalea tyyli 3 - Korostu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79702" autoAdjust="0"/>
  </p:normalViewPr>
  <p:slideViewPr>
    <p:cSldViewPr snapToObjects="1">
      <p:cViewPr varScale="1">
        <p:scale>
          <a:sx n="104" d="100"/>
          <a:sy n="104" d="100"/>
        </p:scale>
        <p:origin x="835" y="72"/>
      </p:cViewPr>
      <p:guideLst>
        <p:guide orient="horz" pos="3309"/>
        <p:guide orient="horz" pos="832"/>
        <p:guide orient="horz" pos="3498"/>
        <p:guide orient="horz" pos="1777"/>
        <p:guide orient="horz" pos="132"/>
        <p:guide orient="horz" pos="749"/>
        <p:guide pos="2880"/>
      </p:guideLst>
    </p:cSldViewPr>
  </p:slideViewPr>
  <p:outlineViewPr>
    <p:cViewPr>
      <p:scale>
        <a:sx n="33" d="100"/>
        <a:sy n="33" d="100"/>
      </p:scale>
      <p:origin x="0" y="1018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B9C7FE-FB5E-4444-93E2-69B5E0E3D52A}" type="datetimeFigureOut">
              <a:rPr lang="en-US" smtClean="0"/>
              <a:t>6/18/2018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8E1EA0-2D39-DD4D-BB43-5C56687E1E61}" type="slidenum">
              <a:rPr lang="en-US" smtClean="0"/>
              <a:t>‹#›</a:t>
            </a:fld>
            <a:endParaRPr lang="en-US"/>
          </a:p>
        </p:txBody>
      </p:sp>
    </p:spTree>
    <p:extLst>
      <p:ext uri="{BB962C8B-B14F-4D97-AF65-F5344CB8AC3E}">
        <p14:creationId xmlns:p14="http://schemas.microsoft.com/office/powerpoint/2010/main" val="42448695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3F211D-53CB-F44F-AFD5-020B27A816D8}" type="datetimeFigureOut">
              <a:rPr lang="en-US" smtClean="0"/>
              <a:t>6/18/2018</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9F600-7835-5D44-BF5D-9E59AFB9CFEA}" type="slidenum">
              <a:rPr lang="en-US" smtClean="0"/>
              <a:t>‹#›</a:t>
            </a:fld>
            <a:endParaRPr lang="en-US"/>
          </a:p>
        </p:txBody>
      </p:sp>
    </p:spTree>
    <p:extLst>
      <p:ext uri="{BB962C8B-B14F-4D97-AF65-F5344CB8AC3E}">
        <p14:creationId xmlns:p14="http://schemas.microsoft.com/office/powerpoint/2010/main" val="24850095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tippa-rgb.jpg"/>
          <p:cNvPicPr>
            <a:picLocks noChangeAspect="1"/>
          </p:cNvPicPr>
          <p:nvPr userDrawn="1"/>
        </p:nvPicPr>
        <p:blipFill rotWithShape="1">
          <a:blip r:embed="rId2" cstate="screen">
            <a:extLst>
              <a:ext uri="{28A0092B-C50C-407E-A947-70E740481C1C}">
                <a14:useLocalDpi xmlns:a14="http://schemas.microsoft.com/office/drawing/2010/main"/>
              </a:ext>
            </a:extLst>
          </a:blip>
          <a:srcRect l="-16130"/>
          <a:stretch/>
        </p:blipFill>
        <p:spPr>
          <a:xfrm>
            <a:off x="9138" y="0"/>
            <a:ext cx="9144000" cy="5715000"/>
          </a:xfrm>
          <a:prstGeom prst="rect">
            <a:avLst/>
          </a:prstGeom>
        </p:spPr>
      </p:pic>
      <p:sp>
        <p:nvSpPr>
          <p:cNvPr id="2" name="Title 1"/>
          <p:cNvSpPr>
            <a:spLocks noGrp="1"/>
          </p:cNvSpPr>
          <p:nvPr>
            <p:ph type="ctrTitle"/>
          </p:nvPr>
        </p:nvSpPr>
        <p:spPr>
          <a:xfrm>
            <a:off x="795783" y="1476657"/>
            <a:ext cx="4998659" cy="1225021"/>
          </a:xfrm>
        </p:spPr>
        <p:txBody>
          <a:bodyPr>
            <a:noAutofit/>
          </a:bodyPr>
          <a:lstStyle>
            <a:lvl1pPr algn="l">
              <a:defRPr sz="3800" b="1" spc="0">
                <a:solidFill>
                  <a:schemeClr val="tx2"/>
                </a:solidFill>
              </a:defRPr>
            </a:lvl1pPr>
          </a:lstStyle>
          <a:p>
            <a:r>
              <a:rPr lang="fi-FI"/>
              <a:t>Muokkaa perustyyl. napsautt.</a:t>
            </a:r>
            <a:endParaRPr lang="en-US" dirty="0"/>
          </a:p>
        </p:txBody>
      </p:sp>
      <p:sp>
        <p:nvSpPr>
          <p:cNvPr id="3" name="Subtitle 2"/>
          <p:cNvSpPr>
            <a:spLocks noGrp="1"/>
          </p:cNvSpPr>
          <p:nvPr>
            <p:ph type="subTitle" idx="1"/>
          </p:nvPr>
        </p:nvSpPr>
        <p:spPr>
          <a:xfrm>
            <a:off x="795783" y="2912957"/>
            <a:ext cx="4998659" cy="1416788"/>
          </a:xfrm>
        </p:spPr>
        <p:txBody>
          <a:bodyPr>
            <a:norm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pic>
        <p:nvPicPr>
          <p:cNvPr id="10" name="Picture 9"/>
          <p:cNvPicPr>
            <a:picLocks noChangeAspect="1"/>
          </p:cNvPicPr>
          <p:nvPr userDrawn="1"/>
        </p:nvPicPr>
        <p:blipFill>
          <a:blip r:embed="rId3"/>
          <a:stretch>
            <a:fillRect/>
          </a:stretch>
        </p:blipFill>
        <p:spPr>
          <a:xfrm>
            <a:off x="8316437" y="254324"/>
            <a:ext cx="555169" cy="717093"/>
          </a:xfrm>
          <a:prstGeom prst="rect">
            <a:avLst/>
          </a:prstGeom>
        </p:spPr>
      </p:pic>
    </p:spTree>
    <p:extLst>
      <p:ext uri="{BB962C8B-B14F-4D97-AF65-F5344CB8AC3E}">
        <p14:creationId xmlns:p14="http://schemas.microsoft.com/office/powerpoint/2010/main" val="69204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71142" y="2878675"/>
            <a:ext cx="4182630" cy="2848429"/>
          </a:xfrm>
          <a:prstGeom prst="rect">
            <a:avLst/>
          </a:prstGeom>
        </p:spPr>
      </p:pic>
      <p:sp>
        <p:nvSpPr>
          <p:cNvPr id="2" name="Title 1"/>
          <p:cNvSpPr>
            <a:spLocks noGrp="1"/>
          </p:cNvSpPr>
          <p:nvPr>
            <p:ph type="title"/>
          </p:nvPr>
        </p:nvSpPr>
        <p:spPr>
          <a:xfrm>
            <a:off x="604763" y="209552"/>
            <a:ext cx="7547428" cy="979487"/>
          </a:xfrm>
        </p:spPr>
        <p:txBody>
          <a:bodyPr>
            <a:normAutofit/>
          </a:bodyPr>
          <a:lstStyle>
            <a:lvl1pPr algn="l">
              <a:defRPr sz="3800" b="1">
                <a:solidFill>
                  <a:schemeClr val="tx2"/>
                </a:solidFill>
              </a:defRPr>
            </a:lvl1pPr>
          </a:lstStyle>
          <a:p>
            <a:r>
              <a:rPr lang="fi-FI"/>
              <a:t>Muokkaa perustyyl. napsautt.</a:t>
            </a:r>
            <a:endParaRPr lang="en-US" dirty="0"/>
          </a:p>
        </p:txBody>
      </p:sp>
      <p:sp>
        <p:nvSpPr>
          <p:cNvPr id="6" name="Content Placeholder 5"/>
          <p:cNvSpPr>
            <a:spLocks noGrp="1"/>
          </p:cNvSpPr>
          <p:nvPr>
            <p:ph sz="quarter" idx="11"/>
          </p:nvPr>
        </p:nvSpPr>
        <p:spPr>
          <a:xfrm>
            <a:off x="3491880" y="1417342"/>
            <a:ext cx="5051352" cy="351751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3" name="Date Placeholder 2"/>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5" name="Footer Placeholder 4"/>
          <p:cNvSpPr>
            <a:spLocks noGrp="1"/>
          </p:cNvSpPr>
          <p:nvPr>
            <p:ph type="ftr" sz="quarter" idx="13"/>
          </p:nvPr>
        </p:nvSpPr>
        <p:spPr/>
        <p:txBody>
          <a:bodyPr/>
          <a:lstStyle/>
          <a:p>
            <a:r>
              <a:rPr lang="en-US" noProof="1">
                <a:solidFill>
                  <a:prstClr val="black"/>
                </a:solidFill>
              </a:rPr>
              <a:t>Kirsi Markkanen</a:t>
            </a:r>
          </a:p>
        </p:txBody>
      </p:sp>
      <p:sp>
        <p:nvSpPr>
          <p:cNvPr id="7" name="Slide Number Placeholder 6"/>
          <p:cNvSpPr>
            <a:spLocks noGrp="1"/>
          </p:cNvSpPr>
          <p:nvPr>
            <p:ph type="sldNum" sz="quarter" idx="14"/>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
        <p:nvSpPr>
          <p:cNvPr id="10" name="Content Placeholder 5"/>
          <p:cNvSpPr>
            <a:spLocks noGrp="1"/>
          </p:cNvSpPr>
          <p:nvPr>
            <p:ph sz="quarter" idx="15" hasCustomPrompt="1"/>
          </p:nvPr>
        </p:nvSpPr>
        <p:spPr>
          <a:xfrm>
            <a:off x="107504" y="1273324"/>
            <a:ext cx="3240360" cy="4392488"/>
          </a:xfrm>
        </p:spPr>
        <p:txBody>
          <a:bodyPr/>
          <a:lstStyle>
            <a:lvl1pPr marL="0" indent="0">
              <a:buFontTx/>
              <a:buNone/>
              <a:defRPr/>
            </a:lvl1pPr>
          </a:lstStyle>
          <a:p>
            <a:pPr lvl="0"/>
            <a:r>
              <a:rPr lang="fi-FI" dirty="0"/>
              <a:t>Picture</a:t>
            </a:r>
            <a:endParaRPr lang="en-US" dirty="0"/>
          </a:p>
        </p:txBody>
      </p:sp>
    </p:spTree>
    <p:extLst>
      <p:ext uri="{BB962C8B-B14F-4D97-AF65-F5344CB8AC3E}">
        <p14:creationId xmlns:p14="http://schemas.microsoft.com/office/powerpoint/2010/main" val="38295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299" y="2648857"/>
            <a:ext cx="4799487" cy="3078238"/>
          </a:xfrm>
          <a:prstGeom prst="rect">
            <a:avLst/>
          </a:prstGeom>
        </p:spPr>
      </p:pic>
      <p:sp>
        <p:nvSpPr>
          <p:cNvPr id="2" name="Title 1"/>
          <p:cNvSpPr>
            <a:spLocks noGrp="1"/>
          </p:cNvSpPr>
          <p:nvPr>
            <p:ph type="title"/>
          </p:nvPr>
        </p:nvSpPr>
        <p:spPr>
          <a:xfrm>
            <a:off x="604763" y="209552"/>
            <a:ext cx="7547428" cy="979487"/>
          </a:xfrm>
        </p:spPr>
        <p:txBody>
          <a:bodyPr>
            <a:normAutofit/>
          </a:bodyPr>
          <a:lstStyle>
            <a:lvl1pPr algn="l">
              <a:defRPr sz="3800" b="1">
                <a:solidFill>
                  <a:schemeClr val="tx2"/>
                </a:solidFill>
              </a:defRPr>
            </a:lvl1pPr>
          </a:lstStyle>
          <a:p>
            <a:r>
              <a:rPr lang="fi-FI"/>
              <a:t>Muokkaa perustyyl. napsautt.</a:t>
            </a:r>
            <a:endParaRPr lang="en-US" dirty="0"/>
          </a:p>
        </p:txBody>
      </p:sp>
      <p:sp>
        <p:nvSpPr>
          <p:cNvPr id="3" name="Date Placeholder 2"/>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5" name="Footer Placeholder 4"/>
          <p:cNvSpPr>
            <a:spLocks noGrp="1"/>
          </p:cNvSpPr>
          <p:nvPr>
            <p:ph type="ftr" sz="quarter" idx="13"/>
          </p:nvPr>
        </p:nvSpPr>
        <p:spPr/>
        <p:txBody>
          <a:bodyPr/>
          <a:lstStyle/>
          <a:p>
            <a:r>
              <a:rPr lang="en-US" noProof="1">
                <a:solidFill>
                  <a:prstClr val="black"/>
                </a:solidFill>
              </a:rPr>
              <a:t>Kirsi Markkanen</a:t>
            </a:r>
          </a:p>
        </p:txBody>
      </p:sp>
      <p:sp>
        <p:nvSpPr>
          <p:cNvPr id="7" name="Slide Number Placeholder 6"/>
          <p:cNvSpPr>
            <a:spLocks noGrp="1"/>
          </p:cNvSpPr>
          <p:nvPr>
            <p:ph type="sldNum" sz="quarter" idx="14"/>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
        <p:nvSpPr>
          <p:cNvPr id="10" name="Content Placeholder 5"/>
          <p:cNvSpPr>
            <a:spLocks noGrp="1"/>
          </p:cNvSpPr>
          <p:nvPr>
            <p:ph sz="quarter" idx="11"/>
          </p:nvPr>
        </p:nvSpPr>
        <p:spPr>
          <a:xfrm>
            <a:off x="3491880" y="1417342"/>
            <a:ext cx="5051352" cy="351751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9" name="Content Placeholder 5"/>
          <p:cNvSpPr>
            <a:spLocks noGrp="1"/>
          </p:cNvSpPr>
          <p:nvPr>
            <p:ph sz="quarter" idx="15" hasCustomPrompt="1"/>
          </p:nvPr>
        </p:nvSpPr>
        <p:spPr>
          <a:xfrm>
            <a:off x="107504" y="1273324"/>
            <a:ext cx="3240360" cy="4392488"/>
          </a:xfrm>
        </p:spPr>
        <p:txBody>
          <a:bodyPr/>
          <a:lstStyle>
            <a:lvl1pPr marL="0" indent="0">
              <a:buFontTx/>
              <a:buNone/>
              <a:defRPr/>
            </a:lvl1pPr>
          </a:lstStyle>
          <a:p>
            <a:pPr lvl="0"/>
            <a:r>
              <a:rPr lang="fi-FI" dirty="0"/>
              <a:t>Picture</a:t>
            </a:r>
            <a:endParaRPr lang="en-US" dirty="0"/>
          </a:p>
        </p:txBody>
      </p:sp>
    </p:spTree>
    <p:extLst>
      <p:ext uri="{BB962C8B-B14F-4D97-AF65-F5344CB8AC3E}">
        <p14:creationId xmlns:p14="http://schemas.microsoft.com/office/powerpoint/2010/main" val="1643756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54951" y="3096381"/>
            <a:ext cx="3698821" cy="2630714"/>
          </a:xfrm>
          <a:prstGeom prst="rect">
            <a:avLst/>
          </a:prstGeom>
        </p:spPr>
      </p:pic>
      <p:sp>
        <p:nvSpPr>
          <p:cNvPr id="2" name="Title 1"/>
          <p:cNvSpPr>
            <a:spLocks noGrp="1"/>
          </p:cNvSpPr>
          <p:nvPr>
            <p:ph type="title"/>
          </p:nvPr>
        </p:nvSpPr>
        <p:spPr>
          <a:xfrm>
            <a:off x="604763" y="209552"/>
            <a:ext cx="7547428" cy="979487"/>
          </a:xfrm>
        </p:spPr>
        <p:txBody>
          <a:bodyPr>
            <a:normAutofit/>
          </a:bodyPr>
          <a:lstStyle>
            <a:lvl1pPr algn="l">
              <a:defRPr sz="3800" b="1">
                <a:solidFill>
                  <a:schemeClr val="tx2"/>
                </a:solidFill>
              </a:defRPr>
            </a:lvl1pPr>
          </a:lstStyle>
          <a:p>
            <a:r>
              <a:rPr lang="fi-FI"/>
              <a:t>Muokkaa perustyyl. napsautt.</a:t>
            </a:r>
            <a:endParaRPr lang="en-US" dirty="0"/>
          </a:p>
        </p:txBody>
      </p:sp>
      <p:sp>
        <p:nvSpPr>
          <p:cNvPr id="3" name="Date Placeholder 2"/>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5" name="Footer Placeholder 4"/>
          <p:cNvSpPr>
            <a:spLocks noGrp="1"/>
          </p:cNvSpPr>
          <p:nvPr>
            <p:ph type="ftr" sz="quarter" idx="13"/>
          </p:nvPr>
        </p:nvSpPr>
        <p:spPr/>
        <p:txBody>
          <a:bodyPr/>
          <a:lstStyle/>
          <a:p>
            <a:r>
              <a:rPr lang="en-US" noProof="1">
                <a:solidFill>
                  <a:prstClr val="black"/>
                </a:solidFill>
              </a:rPr>
              <a:t>Kirsi Markkanen</a:t>
            </a:r>
          </a:p>
        </p:txBody>
      </p:sp>
      <p:sp>
        <p:nvSpPr>
          <p:cNvPr id="7" name="Slide Number Placeholder 6"/>
          <p:cNvSpPr>
            <a:spLocks noGrp="1"/>
          </p:cNvSpPr>
          <p:nvPr>
            <p:ph type="sldNum" sz="quarter" idx="14"/>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
        <p:nvSpPr>
          <p:cNvPr id="9" name="Content Placeholder 5"/>
          <p:cNvSpPr>
            <a:spLocks noGrp="1"/>
          </p:cNvSpPr>
          <p:nvPr>
            <p:ph sz="quarter" idx="11"/>
          </p:nvPr>
        </p:nvSpPr>
        <p:spPr>
          <a:xfrm>
            <a:off x="3491880" y="1417342"/>
            <a:ext cx="5051352" cy="351751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1" name="Content Placeholder 5"/>
          <p:cNvSpPr>
            <a:spLocks noGrp="1"/>
          </p:cNvSpPr>
          <p:nvPr>
            <p:ph sz="quarter" idx="15" hasCustomPrompt="1"/>
          </p:nvPr>
        </p:nvSpPr>
        <p:spPr>
          <a:xfrm>
            <a:off x="107504" y="1273324"/>
            <a:ext cx="3240360" cy="4392488"/>
          </a:xfrm>
        </p:spPr>
        <p:txBody>
          <a:bodyPr/>
          <a:lstStyle>
            <a:lvl1pPr marL="0" indent="0">
              <a:buFontTx/>
              <a:buNone/>
              <a:defRPr/>
            </a:lvl1pPr>
          </a:lstStyle>
          <a:p>
            <a:pPr lvl="0"/>
            <a:r>
              <a:rPr lang="fi-FI" dirty="0"/>
              <a:t>Picture</a:t>
            </a:r>
            <a:endParaRPr lang="en-US" dirty="0"/>
          </a:p>
        </p:txBody>
      </p:sp>
    </p:spTree>
    <p:extLst>
      <p:ext uri="{BB962C8B-B14F-4D97-AF65-F5344CB8AC3E}">
        <p14:creationId xmlns:p14="http://schemas.microsoft.com/office/powerpoint/2010/main" val="1726976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pic>
        <p:nvPicPr>
          <p:cNvPr id="4" name="Picture 3" descr="facewalk-RGB.jpg"/>
          <p:cNvPicPr>
            <a:picLocks noChangeAspect="1"/>
          </p:cNvPicPr>
          <p:nvPr userDrawn="1"/>
        </p:nvPicPr>
        <p:blipFill rotWithShape="1">
          <a:blip r:embed="rId2" cstate="screen">
            <a:extLst>
              <a:ext uri="{28A0092B-C50C-407E-A947-70E740481C1C}">
                <a14:useLocalDpi xmlns:a14="http://schemas.microsoft.com/office/drawing/2010/main"/>
              </a:ext>
            </a:extLst>
          </a:blip>
          <a:srcRect l="-706" t="-2514"/>
          <a:stretch/>
        </p:blipFill>
        <p:spPr>
          <a:xfrm flipH="1">
            <a:off x="0" y="0"/>
            <a:ext cx="9144000" cy="5715000"/>
          </a:xfrm>
          <a:prstGeom prst="rect">
            <a:avLst/>
          </a:prstGeom>
        </p:spPr>
      </p:pic>
      <p:pic>
        <p:nvPicPr>
          <p:cNvPr id="10" name="Picture 9"/>
          <p:cNvPicPr>
            <a:picLocks noChangeAspect="1"/>
          </p:cNvPicPr>
          <p:nvPr userDrawn="1"/>
        </p:nvPicPr>
        <p:blipFill>
          <a:blip r:embed="rId3"/>
          <a:stretch>
            <a:fillRect/>
          </a:stretch>
        </p:blipFill>
        <p:spPr>
          <a:xfrm>
            <a:off x="8316437" y="254324"/>
            <a:ext cx="555169" cy="717093"/>
          </a:xfrm>
          <a:prstGeom prst="rect">
            <a:avLst/>
          </a:prstGeom>
        </p:spPr>
      </p:pic>
      <p:sp>
        <p:nvSpPr>
          <p:cNvPr id="6" name="Rectangle 5"/>
          <p:cNvSpPr/>
          <p:nvPr userDrawn="1"/>
        </p:nvSpPr>
        <p:spPr>
          <a:xfrm>
            <a:off x="6543524" y="520093"/>
            <a:ext cx="1270000" cy="1584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2313" y="1064381"/>
            <a:ext cx="7772400" cy="1681238"/>
          </a:xfrm>
        </p:spPr>
        <p:txBody>
          <a:bodyPr anchor="t"/>
          <a:lstStyle>
            <a:lvl1pPr algn="ctr">
              <a:defRPr sz="4000" b="1" cap="none"/>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Date Placeholder 7"/>
          <p:cNvSpPr>
            <a:spLocks noGrp="1"/>
          </p:cNvSpPr>
          <p:nvPr>
            <p:ph type="dt" sz="half" idx="10"/>
          </p:nvPr>
        </p:nvSpPr>
        <p:spPr/>
        <p:txBody>
          <a:bodyPr/>
          <a:lstStyle/>
          <a:p>
            <a:r>
              <a:rPr lang="fi-FI">
                <a:solidFill>
                  <a:prstClr val="black"/>
                </a:solidFill>
              </a:rPr>
              <a:t>18.6.2018</a:t>
            </a:r>
            <a:endParaRPr lang="en-US" dirty="0">
              <a:solidFill>
                <a:prstClr val="black"/>
              </a:solidFill>
            </a:endParaRPr>
          </a:p>
        </p:txBody>
      </p:sp>
      <p:sp>
        <p:nvSpPr>
          <p:cNvPr id="9" name="Footer Placeholder 8"/>
          <p:cNvSpPr>
            <a:spLocks noGrp="1"/>
          </p:cNvSpPr>
          <p:nvPr>
            <p:ph type="ftr" sz="quarter" idx="11"/>
          </p:nvPr>
        </p:nvSpPr>
        <p:spPr/>
        <p:txBody>
          <a:bodyPr/>
          <a:lstStyle/>
          <a:p>
            <a:r>
              <a:rPr lang="en-US" noProof="1">
                <a:solidFill>
                  <a:prstClr val="black"/>
                </a:solidFill>
              </a:rPr>
              <a:t>Kirsi Markkanen</a:t>
            </a:r>
          </a:p>
        </p:txBody>
      </p:sp>
      <p:sp>
        <p:nvSpPr>
          <p:cNvPr id="11" name="Slide Number Placeholder 10"/>
          <p:cNvSpPr>
            <a:spLocks noGrp="1"/>
          </p:cNvSpPr>
          <p:nvPr>
            <p:ph type="sldNum" sz="quarter" idx="12"/>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93556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866585"/>
            <a:ext cx="4182630" cy="2848429"/>
          </a:xfrm>
          <a:prstGeom prst="rect">
            <a:avLst/>
          </a:prstGeom>
        </p:spPr>
      </p:pic>
      <p:pic>
        <p:nvPicPr>
          <p:cNvPr id="13" name="Picture 12" descr="taustakuva-graafin-taakse.jpg"/>
          <p:cNvPicPr>
            <a:picLocks noChangeAspect="1"/>
          </p:cNvPicPr>
          <p:nvPr userDrawn="1"/>
        </p:nvPicPr>
        <p:blipFill rotWithShape="1">
          <a:blip r:embed="rId3" cstate="screen">
            <a:extLst>
              <a:ext uri="{28A0092B-C50C-407E-A947-70E740481C1C}">
                <a14:useLocalDpi xmlns:a14="http://schemas.microsoft.com/office/drawing/2010/main"/>
              </a:ext>
            </a:extLst>
          </a:blip>
          <a:srcRect l="-1409"/>
          <a:stretch/>
        </p:blipFill>
        <p:spPr>
          <a:xfrm>
            <a:off x="4357208" y="1645789"/>
            <a:ext cx="4786807" cy="4071993"/>
          </a:xfrm>
          <a:prstGeom prst="rect">
            <a:avLst/>
          </a:prstGeom>
        </p:spPr>
      </p:pic>
      <p:pic>
        <p:nvPicPr>
          <p:cNvPr id="10" name="Picture 9"/>
          <p:cNvPicPr>
            <a:picLocks noChangeAspect="1"/>
          </p:cNvPicPr>
          <p:nvPr userDrawn="1"/>
        </p:nvPicPr>
        <p:blipFill>
          <a:blip r:embed="rId4"/>
          <a:stretch>
            <a:fillRect/>
          </a:stretch>
        </p:blipFill>
        <p:spPr>
          <a:xfrm>
            <a:off x="8316437" y="254324"/>
            <a:ext cx="555169" cy="717093"/>
          </a:xfrm>
          <a:prstGeom prst="rect">
            <a:avLst/>
          </a:prstGeom>
        </p:spPr>
      </p:pic>
      <p:sp>
        <p:nvSpPr>
          <p:cNvPr id="6" name="Rectangle 5"/>
          <p:cNvSpPr/>
          <p:nvPr userDrawn="1"/>
        </p:nvSpPr>
        <p:spPr>
          <a:xfrm>
            <a:off x="6543524" y="520093"/>
            <a:ext cx="1270000" cy="1584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2313" y="1064381"/>
            <a:ext cx="7772400" cy="1681238"/>
          </a:xfrm>
        </p:spPr>
        <p:txBody>
          <a:bodyPr anchor="t"/>
          <a:lstStyle>
            <a:lvl1pPr algn="ctr">
              <a:defRPr sz="4000" b="1" cap="none"/>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Date Placeholder 7"/>
          <p:cNvSpPr>
            <a:spLocks noGrp="1"/>
          </p:cNvSpPr>
          <p:nvPr>
            <p:ph type="dt" sz="half" idx="10"/>
          </p:nvPr>
        </p:nvSpPr>
        <p:spPr/>
        <p:txBody>
          <a:bodyPr/>
          <a:lstStyle/>
          <a:p>
            <a:r>
              <a:rPr lang="fi-FI">
                <a:solidFill>
                  <a:prstClr val="black"/>
                </a:solidFill>
              </a:rPr>
              <a:t>18.6.2018</a:t>
            </a:r>
            <a:endParaRPr lang="en-US" dirty="0">
              <a:solidFill>
                <a:prstClr val="black"/>
              </a:solidFill>
            </a:endParaRPr>
          </a:p>
        </p:txBody>
      </p:sp>
      <p:sp>
        <p:nvSpPr>
          <p:cNvPr id="9" name="Footer Placeholder 8"/>
          <p:cNvSpPr>
            <a:spLocks noGrp="1"/>
          </p:cNvSpPr>
          <p:nvPr>
            <p:ph type="ftr" sz="quarter" idx="11"/>
          </p:nvPr>
        </p:nvSpPr>
        <p:spPr/>
        <p:txBody>
          <a:bodyPr/>
          <a:lstStyle/>
          <a:p>
            <a:r>
              <a:rPr lang="en-US" noProof="1">
                <a:solidFill>
                  <a:prstClr val="black"/>
                </a:solidFill>
              </a:rPr>
              <a:t>Kirsi Markkanen</a:t>
            </a:r>
          </a:p>
        </p:txBody>
      </p:sp>
      <p:sp>
        <p:nvSpPr>
          <p:cNvPr id="11" name="Slide Number Placeholder 10"/>
          <p:cNvSpPr>
            <a:spLocks noGrp="1"/>
          </p:cNvSpPr>
          <p:nvPr>
            <p:ph type="sldNum" sz="quarter" idx="12"/>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24232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7" name="Picture 16" descr="taustakuva-graafin-taakse_sin.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27984" y="1667415"/>
            <a:ext cx="4716016" cy="4050369"/>
          </a:xfrm>
          <a:prstGeom prst="rect">
            <a:avLst/>
          </a:prstGeom>
        </p:spPr>
      </p:pic>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2639544"/>
            <a:ext cx="4799487" cy="3078238"/>
          </a:xfrm>
          <a:prstGeom prst="rect">
            <a:avLst/>
          </a:prstGeom>
        </p:spPr>
      </p:pic>
      <p:pic>
        <p:nvPicPr>
          <p:cNvPr id="10" name="Picture 9"/>
          <p:cNvPicPr>
            <a:picLocks noChangeAspect="1"/>
          </p:cNvPicPr>
          <p:nvPr userDrawn="1"/>
        </p:nvPicPr>
        <p:blipFill>
          <a:blip r:embed="rId4"/>
          <a:stretch>
            <a:fillRect/>
          </a:stretch>
        </p:blipFill>
        <p:spPr>
          <a:xfrm>
            <a:off x="8316437" y="254324"/>
            <a:ext cx="555169" cy="717093"/>
          </a:xfrm>
          <a:prstGeom prst="rect">
            <a:avLst/>
          </a:prstGeom>
        </p:spPr>
      </p:pic>
      <p:sp>
        <p:nvSpPr>
          <p:cNvPr id="6" name="Rectangle 5"/>
          <p:cNvSpPr/>
          <p:nvPr userDrawn="1"/>
        </p:nvSpPr>
        <p:spPr>
          <a:xfrm>
            <a:off x="6543524" y="520093"/>
            <a:ext cx="1270000" cy="1584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2313" y="1064381"/>
            <a:ext cx="7772400" cy="1681238"/>
          </a:xfrm>
        </p:spPr>
        <p:txBody>
          <a:bodyPr anchor="t"/>
          <a:lstStyle>
            <a:lvl1pPr algn="ctr">
              <a:defRPr sz="4000" b="1" cap="none"/>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Date Placeholder 7"/>
          <p:cNvSpPr>
            <a:spLocks noGrp="1"/>
          </p:cNvSpPr>
          <p:nvPr>
            <p:ph type="dt" sz="half" idx="10"/>
          </p:nvPr>
        </p:nvSpPr>
        <p:spPr/>
        <p:txBody>
          <a:bodyPr/>
          <a:lstStyle/>
          <a:p>
            <a:r>
              <a:rPr lang="fi-FI">
                <a:solidFill>
                  <a:prstClr val="black"/>
                </a:solidFill>
              </a:rPr>
              <a:t>18.6.2018</a:t>
            </a:r>
            <a:endParaRPr lang="en-US" dirty="0">
              <a:solidFill>
                <a:prstClr val="black"/>
              </a:solidFill>
            </a:endParaRPr>
          </a:p>
        </p:txBody>
      </p:sp>
      <p:sp>
        <p:nvSpPr>
          <p:cNvPr id="9" name="Footer Placeholder 8"/>
          <p:cNvSpPr>
            <a:spLocks noGrp="1"/>
          </p:cNvSpPr>
          <p:nvPr>
            <p:ph type="ftr" sz="quarter" idx="11"/>
          </p:nvPr>
        </p:nvSpPr>
        <p:spPr/>
        <p:txBody>
          <a:bodyPr/>
          <a:lstStyle/>
          <a:p>
            <a:r>
              <a:rPr lang="en-US" noProof="1">
                <a:solidFill>
                  <a:prstClr val="black"/>
                </a:solidFill>
              </a:rPr>
              <a:t>Kirsi Markkanen</a:t>
            </a:r>
          </a:p>
        </p:txBody>
      </p:sp>
      <p:sp>
        <p:nvSpPr>
          <p:cNvPr id="11" name="Slide Number Placeholder 10"/>
          <p:cNvSpPr>
            <a:spLocks noGrp="1"/>
          </p:cNvSpPr>
          <p:nvPr>
            <p:ph type="sldNum" sz="quarter" idx="12"/>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03224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4" name="Picture 13" descr="shutterstock_117131107.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27984" y="1648654"/>
            <a:ext cx="4716016" cy="4069211"/>
          </a:xfrm>
          <a:prstGeom prst="rect">
            <a:avLst/>
          </a:prstGeom>
        </p:spPr>
      </p:pic>
      <p:pic>
        <p:nvPicPr>
          <p:cNvPr id="10" name="Picture 9"/>
          <p:cNvPicPr>
            <a:picLocks noChangeAspect="1"/>
          </p:cNvPicPr>
          <p:nvPr userDrawn="1"/>
        </p:nvPicPr>
        <p:blipFill>
          <a:blip r:embed="rId3"/>
          <a:stretch>
            <a:fillRect/>
          </a:stretch>
        </p:blipFill>
        <p:spPr>
          <a:xfrm>
            <a:off x="8316437" y="254324"/>
            <a:ext cx="555169" cy="717093"/>
          </a:xfrm>
          <a:prstGeom prst="rect">
            <a:avLst/>
          </a:prstGeom>
        </p:spPr>
      </p:pic>
      <p:sp>
        <p:nvSpPr>
          <p:cNvPr id="6" name="Rectangle 5"/>
          <p:cNvSpPr/>
          <p:nvPr userDrawn="1"/>
        </p:nvSpPr>
        <p:spPr>
          <a:xfrm>
            <a:off x="6543524" y="520093"/>
            <a:ext cx="1270000" cy="1584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2313" y="1064381"/>
            <a:ext cx="7772400" cy="1681238"/>
          </a:xfrm>
        </p:spPr>
        <p:txBody>
          <a:bodyPr anchor="t"/>
          <a:lstStyle>
            <a:lvl1pPr algn="ctr">
              <a:defRPr sz="4000" b="1" cap="none"/>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Date Placeholder 7"/>
          <p:cNvSpPr>
            <a:spLocks noGrp="1"/>
          </p:cNvSpPr>
          <p:nvPr>
            <p:ph type="dt" sz="half" idx="10"/>
          </p:nvPr>
        </p:nvSpPr>
        <p:spPr/>
        <p:txBody>
          <a:bodyPr/>
          <a:lstStyle/>
          <a:p>
            <a:r>
              <a:rPr lang="fi-FI">
                <a:solidFill>
                  <a:prstClr val="black"/>
                </a:solidFill>
              </a:rPr>
              <a:t>18.6.2018</a:t>
            </a:r>
            <a:endParaRPr lang="en-US" dirty="0">
              <a:solidFill>
                <a:prstClr val="black"/>
              </a:solidFill>
            </a:endParaRPr>
          </a:p>
        </p:txBody>
      </p:sp>
      <p:sp>
        <p:nvSpPr>
          <p:cNvPr id="9" name="Footer Placeholder 8"/>
          <p:cNvSpPr>
            <a:spLocks noGrp="1"/>
          </p:cNvSpPr>
          <p:nvPr>
            <p:ph type="ftr" sz="quarter" idx="11"/>
          </p:nvPr>
        </p:nvSpPr>
        <p:spPr/>
        <p:txBody>
          <a:bodyPr/>
          <a:lstStyle/>
          <a:p>
            <a:r>
              <a:rPr lang="en-US" noProof="1">
                <a:solidFill>
                  <a:prstClr val="black"/>
                </a:solidFill>
              </a:rPr>
              <a:t>Kirsi Markkanen</a:t>
            </a:r>
          </a:p>
        </p:txBody>
      </p:sp>
      <p:sp>
        <p:nvSpPr>
          <p:cNvPr id="11" name="Slide Number Placeholder 10"/>
          <p:cNvSpPr>
            <a:spLocks noGrp="1"/>
          </p:cNvSpPr>
          <p:nvPr>
            <p:ph type="sldNum" sz="quarter" idx="12"/>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pic>
        <p:nvPicPr>
          <p:cNvPr id="15" name="Picture 14"/>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1" y="3084286"/>
            <a:ext cx="3698821" cy="2630714"/>
          </a:xfrm>
          <a:prstGeom prst="rect">
            <a:avLst/>
          </a:prstGeom>
        </p:spPr>
      </p:pic>
    </p:spTree>
    <p:extLst>
      <p:ext uri="{BB962C8B-B14F-4D97-AF65-F5344CB8AC3E}">
        <p14:creationId xmlns:p14="http://schemas.microsoft.com/office/powerpoint/2010/main" val="1291001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pic>
        <p:nvPicPr>
          <p:cNvPr id="16" name="Picture 15"/>
          <p:cNvPicPr>
            <a:picLocks noChangeAspect="1"/>
          </p:cNvPicPr>
          <p:nvPr userDrawn="1"/>
        </p:nvPicPr>
        <p:blipFill>
          <a:blip r:embed="rId2"/>
          <a:stretch>
            <a:fillRect/>
          </a:stretch>
        </p:blipFill>
        <p:spPr>
          <a:xfrm>
            <a:off x="8316437" y="254324"/>
            <a:ext cx="555169" cy="717093"/>
          </a:xfrm>
          <a:prstGeom prst="rect">
            <a:avLst/>
          </a:prstGeom>
        </p:spPr>
      </p:pic>
      <p:sp>
        <p:nvSpPr>
          <p:cNvPr id="5" name="Date Placeholder 4"/>
          <p:cNvSpPr>
            <a:spLocks noGrp="1"/>
          </p:cNvSpPr>
          <p:nvPr>
            <p:ph type="dt" sz="half" idx="10"/>
          </p:nvPr>
        </p:nvSpPr>
        <p:spPr/>
        <p:txBody>
          <a:bodyPr/>
          <a:lstStyle/>
          <a:p>
            <a:r>
              <a:rPr lang="fi-FI">
                <a:solidFill>
                  <a:prstClr val="black"/>
                </a:solidFill>
              </a:rPr>
              <a:t>18.6.2018</a:t>
            </a:r>
            <a:endParaRPr lang="en-US" dirty="0">
              <a:solidFill>
                <a:prstClr val="black"/>
              </a:solidFill>
            </a:endParaRPr>
          </a:p>
        </p:txBody>
      </p:sp>
      <p:sp>
        <p:nvSpPr>
          <p:cNvPr id="6" name="Footer Placeholder 5"/>
          <p:cNvSpPr>
            <a:spLocks noGrp="1"/>
          </p:cNvSpPr>
          <p:nvPr>
            <p:ph type="ftr" sz="quarter" idx="11"/>
          </p:nvPr>
        </p:nvSpPr>
        <p:spPr/>
        <p:txBody>
          <a:bodyPr/>
          <a:lstStyle/>
          <a:p>
            <a:r>
              <a:rPr lang="en-US" noProof="1">
                <a:solidFill>
                  <a:prstClr val="black"/>
                </a:solidFill>
              </a:rPr>
              <a:t>Kirsi Markkanen</a:t>
            </a:r>
          </a:p>
        </p:txBody>
      </p:sp>
      <p:sp>
        <p:nvSpPr>
          <p:cNvPr id="7" name="Slide Number Placeholder 6"/>
          <p:cNvSpPr>
            <a:spLocks noGrp="1"/>
          </p:cNvSpPr>
          <p:nvPr>
            <p:ph type="sldNum" sz="quarter" idx="12"/>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62827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3" name="Date Placeholder 12"/>
          <p:cNvSpPr>
            <a:spLocks noGrp="1"/>
          </p:cNvSpPr>
          <p:nvPr>
            <p:ph type="dt" sz="half" idx="10"/>
          </p:nvPr>
        </p:nvSpPr>
        <p:spPr/>
        <p:txBody>
          <a:bodyPr/>
          <a:lstStyle/>
          <a:p>
            <a:r>
              <a:rPr lang="fi-FI">
                <a:solidFill>
                  <a:prstClr val="black"/>
                </a:solidFill>
              </a:rPr>
              <a:t>18.6.2018</a:t>
            </a:r>
            <a:endParaRPr lang="en-US" dirty="0">
              <a:solidFill>
                <a:prstClr val="black"/>
              </a:solidFill>
            </a:endParaRPr>
          </a:p>
        </p:txBody>
      </p:sp>
      <p:sp>
        <p:nvSpPr>
          <p:cNvPr id="14" name="Footer Placeholder 13"/>
          <p:cNvSpPr>
            <a:spLocks noGrp="1"/>
          </p:cNvSpPr>
          <p:nvPr>
            <p:ph type="ftr" sz="quarter" idx="11"/>
          </p:nvPr>
        </p:nvSpPr>
        <p:spPr/>
        <p:txBody>
          <a:bodyPr/>
          <a:lstStyle/>
          <a:p>
            <a:r>
              <a:rPr lang="en-US" noProof="1">
                <a:solidFill>
                  <a:prstClr val="black"/>
                </a:solidFill>
              </a:rPr>
              <a:t>Kirsi Markkanen</a:t>
            </a:r>
          </a:p>
        </p:txBody>
      </p:sp>
      <p:sp>
        <p:nvSpPr>
          <p:cNvPr id="15" name="Slide Number Placeholder 14"/>
          <p:cNvSpPr>
            <a:spLocks noGrp="1"/>
          </p:cNvSpPr>
          <p:nvPr>
            <p:ph type="sldNum" sz="quarter" idx="12"/>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10330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2324" y="0"/>
            <a:ext cx="9141677" cy="5715000"/>
          </a:xfrm>
          <a:prstGeom prst="rect">
            <a:avLst/>
          </a:prstGeom>
        </p:spPr>
      </p:pic>
      <p:sp>
        <p:nvSpPr>
          <p:cNvPr id="2" name="Title 1"/>
          <p:cNvSpPr>
            <a:spLocks noGrp="1"/>
          </p:cNvSpPr>
          <p:nvPr>
            <p:ph type="title" hasCustomPrompt="1"/>
          </p:nvPr>
        </p:nvSpPr>
        <p:spPr>
          <a:xfrm>
            <a:off x="722313" y="1064381"/>
            <a:ext cx="7772400" cy="1681238"/>
          </a:xfrm>
        </p:spPr>
        <p:txBody>
          <a:bodyPr anchor="t"/>
          <a:lstStyle>
            <a:lvl1pPr algn="ctr">
              <a:defRPr sz="4000" b="1" cap="none"/>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pic>
        <p:nvPicPr>
          <p:cNvPr id="10" name="Picture 9"/>
          <p:cNvPicPr>
            <a:picLocks noChangeAspect="1"/>
          </p:cNvPicPr>
          <p:nvPr userDrawn="1"/>
        </p:nvPicPr>
        <p:blipFill>
          <a:blip r:embed="rId3"/>
          <a:stretch>
            <a:fillRect/>
          </a:stretch>
        </p:blipFill>
        <p:spPr>
          <a:xfrm>
            <a:off x="8316437" y="254324"/>
            <a:ext cx="555169" cy="717093"/>
          </a:xfrm>
          <a:prstGeom prst="rect">
            <a:avLst/>
          </a:prstGeom>
        </p:spPr>
      </p:pic>
    </p:spTree>
    <p:extLst>
      <p:ext uri="{BB962C8B-B14F-4D97-AF65-F5344CB8AC3E}">
        <p14:creationId xmlns:p14="http://schemas.microsoft.com/office/powerpoint/2010/main" val="1654802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descr="Mieshoitaja-rgb.jpg"/>
          <p:cNvPicPr>
            <a:picLocks noChangeAspect="1"/>
          </p:cNvPicPr>
          <p:nvPr userDrawn="1"/>
        </p:nvPicPr>
        <p:blipFill rotWithShape="1">
          <a:blip r:embed="rId2" cstate="screen">
            <a:extLst>
              <a:ext uri="{28A0092B-C50C-407E-A947-70E740481C1C}">
                <a14:useLocalDpi xmlns:a14="http://schemas.microsoft.com/office/drawing/2010/main"/>
              </a:ext>
            </a:extLst>
          </a:blip>
          <a:srcRect l="-90347"/>
          <a:stretch/>
        </p:blipFill>
        <p:spPr>
          <a:xfrm>
            <a:off x="1" y="0"/>
            <a:ext cx="9144000" cy="5715000"/>
          </a:xfrm>
          <a:prstGeom prst="rect">
            <a:avLst/>
          </a:prstGeom>
        </p:spPr>
      </p:pic>
      <p:sp>
        <p:nvSpPr>
          <p:cNvPr id="2" name="Title 1"/>
          <p:cNvSpPr>
            <a:spLocks noGrp="1"/>
          </p:cNvSpPr>
          <p:nvPr>
            <p:ph type="ctrTitle"/>
          </p:nvPr>
        </p:nvSpPr>
        <p:spPr>
          <a:xfrm>
            <a:off x="795783" y="1476657"/>
            <a:ext cx="4998659" cy="1225021"/>
          </a:xfrm>
        </p:spPr>
        <p:txBody>
          <a:bodyPr>
            <a:noAutofit/>
          </a:bodyPr>
          <a:lstStyle>
            <a:lvl1pPr algn="l">
              <a:defRPr sz="3800" b="1" spc="0">
                <a:solidFill>
                  <a:schemeClr val="tx2"/>
                </a:solidFill>
              </a:defRPr>
            </a:lvl1pPr>
          </a:lstStyle>
          <a:p>
            <a:r>
              <a:rPr lang="fi-FI"/>
              <a:t>Muokkaa perustyyl. napsautt.</a:t>
            </a:r>
            <a:endParaRPr lang="en-US" dirty="0"/>
          </a:p>
        </p:txBody>
      </p:sp>
      <p:sp>
        <p:nvSpPr>
          <p:cNvPr id="3" name="Subtitle 2"/>
          <p:cNvSpPr>
            <a:spLocks noGrp="1"/>
          </p:cNvSpPr>
          <p:nvPr>
            <p:ph type="subTitle" idx="1"/>
          </p:nvPr>
        </p:nvSpPr>
        <p:spPr>
          <a:xfrm>
            <a:off x="795783" y="2912957"/>
            <a:ext cx="4998659" cy="1416788"/>
          </a:xfrm>
        </p:spPr>
        <p:txBody>
          <a:bodyPr>
            <a:norm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pic>
        <p:nvPicPr>
          <p:cNvPr id="10" name="Picture 9"/>
          <p:cNvPicPr>
            <a:picLocks noChangeAspect="1"/>
          </p:cNvPicPr>
          <p:nvPr userDrawn="1"/>
        </p:nvPicPr>
        <p:blipFill>
          <a:blip r:embed="rId3"/>
          <a:stretch>
            <a:fillRect/>
          </a:stretch>
        </p:blipFill>
        <p:spPr>
          <a:xfrm>
            <a:off x="8316437" y="254324"/>
            <a:ext cx="555169" cy="717093"/>
          </a:xfrm>
          <a:prstGeom prst="rect">
            <a:avLst/>
          </a:prstGeom>
        </p:spPr>
      </p:pic>
    </p:spTree>
    <p:extLst>
      <p:ext uri="{BB962C8B-B14F-4D97-AF65-F5344CB8AC3E}">
        <p14:creationId xmlns:p14="http://schemas.microsoft.com/office/powerpoint/2010/main" val="2654987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9" name="Date Placeholder 8"/>
          <p:cNvSpPr>
            <a:spLocks noGrp="1"/>
          </p:cNvSpPr>
          <p:nvPr>
            <p:ph type="dt" sz="half" idx="10"/>
          </p:nvPr>
        </p:nvSpPr>
        <p:spPr/>
        <p:txBody>
          <a:bodyPr/>
          <a:lstStyle/>
          <a:p>
            <a:r>
              <a:rPr lang="fi-FI">
                <a:solidFill>
                  <a:prstClr val="black"/>
                </a:solidFill>
              </a:rPr>
              <a:t>18.6.2018</a:t>
            </a:r>
            <a:endParaRPr lang="en-US" dirty="0">
              <a:solidFill>
                <a:prstClr val="black"/>
              </a:solidFill>
            </a:endParaRPr>
          </a:p>
        </p:txBody>
      </p:sp>
      <p:sp>
        <p:nvSpPr>
          <p:cNvPr id="10" name="Footer Placeholder 9"/>
          <p:cNvSpPr>
            <a:spLocks noGrp="1"/>
          </p:cNvSpPr>
          <p:nvPr>
            <p:ph type="ftr" sz="quarter" idx="11"/>
          </p:nvPr>
        </p:nvSpPr>
        <p:spPr/>
        <p:txBody>
          <a:bodyPr/>
          <a:lstStyle/>
          <a:p>
            <a:r>
              <a:rPr lang="en-US" noProof="1">
                <a:solidFill>
                  <a:prstClr val="black"/>
                </a:solidFill>
              </a:rPr>
              <a:t>Kirsi Markkanen</a:t>
            </a:r>
          </a:p>
        </p:txBody>
      </p:sp>
      <p:sp>
        <p:nvSpPr>
          <p:cNvPr id="11" name="Slide Number Placeholder 10"/>
          <p:cNvSpPr>
            <a:spLocks noGrp="1"/>
          </p:cNvSpPr>
          <p:nvPr>
            <p:ph type="sldNum" sz="quarter" idx="12"/>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08081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fi-FI">
                <a:solidFill>
                  <a:prstClr val="black"/>
                </a:solidFill>
              </a:rPr>
              <a:t>18.6.2018</a:t>
            </a:r>
            <a:endParaRPr lang="en-US" dirty="0">
              <a:solidFill>
                <a:prstClr val="black"/>
              </a:solidFill>
            </a:endParaRPr>
          </a:p>
        </p:txBody>
      </p:sp>
      <p:sp>
        <p:nvSpPr>
          <p:cNvPr id="6" name="Footer Placeholder 5"/>
          <p:cNvSpPr>
            <a:spLocks noGrp="1"/>
          </p:cNvSpPr>
          <p:nvPr>
            <p:ph type="ftr" sz="quarter" idx="11"/>
          </p:nvPr>
        </p:nvSpPr>
        <p:spPr/>
        <p:txBody>
          <a:bodyPr/>
          <a:lstStyle/>
          <a:p>
            <a:r>
              <a:rPr lang="en-US" noProof="1">
                <a:solidFill>
                  <a:prstClr val="black"/>
                </a:solidFill>
              </a:rPr>
              <a:t>Kirsi Markkanen</a:t>
            </a:r>
          </a:p>
        </p:txBody>
      </p:sp>
      <p:sp>
        <p:nvSpPr>
          <p:cNvPr id="7" name="Slide Number Placeholder 6"/>
          <p:cNvSpPr>
            <a:spLocks noGrp="1"/>
          </p:cNvSpPr>
          <p:nvPr>
            <p:ph type="sldNum" sz="quarter" idx="12"/>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84231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483769" y="1057300"/>
            <a:ext cx="6660232" cy="4657700"/>
          </a:xfrm>
        </p:spPr>
        <p:txBody>
          <a:bodyPr/>
          <a:lstStyle/>
          <a:p>
            <a:r>
              <a:rPr lang="fi-FI"/>
              <a:t>Lisää kuva napsauttamalla kuvaketta</a:t>
            </a:r>
            <a:endParaRPr lang="en-US" dirty="0"/>
          </a:p>
        </p:txBody>
      </p:sp>
      <p:sp>
        <p:nvSpPr>
          <p:cNvPr id="2" name="Title 1"/>
          <p:cNvSpPr>
            <a:spLocks noGrp="1"/>
          </p:cNvSpPr>
          <p:nvPr>
            <p:ph type="ctrTitle"/>
          </p:nvPr>
        </p:nvSpPr>
        <p:spPr>
          <a:xfrm>
            <a:off x="795783" y="1476657"/>
            <a:ext cx="4998659" cy="1225021"/>
          </a:xfrm>
        </p:spPr>
        <p:txBody>
          <a:bodyPr>
            <a:noAutofit/>
          </a:bodyPr>
          <a:lstStyle>
            <a:lvl1pPr algn="l">
              <a:defRPr sz="3800" b="1" spc="0">
                <a:solidFill>
                  <a:schemeClr val="tx2"/>
                </a:solidFill>
              </a:defRPr>
            </a:lvl1pPr>
          </a:lstStyle>
          <a:p>
            <a:r>
              <a:rPr lang="fi-FI"/>
              <a:t>Muokkaa perustyyl. napsautt.</a:t>
            </a:r>
            <a:endParaRPr lang="en-US" dirty="0"/>
          </a:p>
        </p:txBody>
      </p:sp>
      <p:sp>
        <p:nvSpPr>
          <p:cNvPr id="3" name="Subtitle 2"/>
          <p:cNvSpPr>
            <a:spLocks noGrp="1"/>
          </p:cNvSpPr>
          <p:nvPr>
            <p:ph type="subTitle" idx="1"/>
          </p:nvPr>
        </p:nvSpPr>
        <p:spPr>
          <a:xfrm>
            <a:off x="795783" y="2912957"/>
            <a:ext cx="4998659" cy="1416788"/>
          </a:xfrm>
        </p:spPr>
        <p:txBody>
          <a:bodyPr>
            <a:norm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pic>
        <p:nvPicPr>
          <p:cNvPr id="10" name="Picture 9"/>
          <p:cNvPicPr>
            <a:picLocks noChangeAspect="1"/>
          </p:cNvPicPr>
          <p:nvPr userDrawn="1"/>
        </p:nvPicPr>
        <p:blipFill>
          <a:blip r:embed="rId2"/>
          <a:stretch>
            <a:fillRect/>
          </a:stretch>
        </p:blipFill>
        <p:spPr>
          <a:xfrm>
            <a:off x="8316437" y="254324"/>
            <a:ext cx="555169" cy="717093"/>
          </a:xfrm>
          <a:prstGeom prst="rect">
            <a:avLst/>
          </a:prstGeom>
        </p:spPr>
      </p:pic>
    </p:spTree>
    <p:extLst>
      <p:ext uri="{BB962C8B-B14F-4D97-AF65-F5344CB8AC3E}">
        <p14:creationId xmlns:p14="http://schemas.microsoft.com/office/powerpoint/2010/main" val="3328735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866585"/>
            <a:ext cx="4182630" cy="2848429"/>
          </a:xfrm>
          <a:prstGeom prst="rect">
            <a:avLst/>
          </a:prstGeom>
        </p:spPr>
      </p:pic>
      <p:pic>
        <p:nvPicPr>
          <p:cNvPr id="7" name="Picture 6" descr="taustakuva-graafin-taakse.jpg"/>
          <p:cNvPicPr>
            <a:picLocks noChangeAspect="1"/>
          </p:cNvPicPr>
          <p:nvPr userDrawn="1"/>
        </p:nvPicPr>
        <p:blipFill rotWithShape="1">
          <a:blip r:embed="rId3" cstate="screen">
            <a:extLst>
              <a:ext uri="{28A0092B-C50C-407E-A947-70E740481C1C}">
                <a14:useLocalDpi xmlns:a14="http://schemas.microsoft.com/office/drawing/2010/main"/>
              </a:ext>
            </a:extLst>
          </a:blip>
          <a:srcRect l="-1409"/>
          <a:stretch/>
        </p:blipFill>
        <p:spPr>
          <a:xfrm>
            <a:off x="4357208" y="1645789"/>
            <a:ext cx="4786807" cy="4071993"/>
          </a:xfrm>
          <a:prstGeom prst="rect">
            <a:avLst/>
          </a:prstGeom>
        </p:spPr>
      </p:pic>
      <p:sp>
        <p:nvSpPr>
          <p:cNvPr id="2" name="Title 1"/>
          <p:cNvSpPr>
            <a:spLocks noGrp="1"/>
          </p:cNvSpPr>
          <p:nvPr>
            <p:ph type="ctrTitle"/>
          </p:nvPr>
        </p:nvSpPr>
        <p:spPr>
          <a:xfrm>
            <a:off x="795783" y="1476657"/>
            <a:ext cx="4998659" cy="1225021"/>
          </a:xfrm>
        </p:spPr>
        <p:txBody>
          <a:bodyPr>
            <a:noAutofit/>
          </a:bodyPr>
          <a:lstStyle>
            <a:lvl1pPr algn="l">
              <a:defRPr sz="3800" b="1" spc="0">
                <a:solidFill>
                  <a:schemeClr val="tx2"/>
                </a:solidFill>
              </a:defRPr>
            </a:lvl1pPr>
          </a:lstStyle>
          <a:p>
            <a:r>
              <a:rPr lang="fi-FI"/>
              <a:t>Muokkaa perustyyl. napsautt.</a:t>
            </a:r>
            <a:endParaRPr lang="en-US" dirty="0"/>
          </a:p>
        </p:txBody>
      </p:sp>
      <p:sp>
        <p:nvSpPr>
          <p:cNvPr id="3" name="Subtitle 2"/>
          <p:cNvSpPr>
            <a:spLocks noGrp="1"/>
          </p:cNvSpPr>
          <p:nvPr>
            <p:ph type="subTitle" idx="1"/>
          </p:nvPr>
        </p:nvSpPr>
        <p:spPr>
          <a:xfrm>
            <a:off x="795783" y="2912957"/>
            <a:ext cx="4998659" cy="1416788"/>
          </a:xfrm>
        </p:spPr>
        <p:txBody>
          <a:bodyPr>
            <a:norm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Tree>
    <p:extLst>
      <p:ext uri="{BB962C8B-B14F-4D97-AF65-F5344CB8AC3E}">
        <p14:creationId xmlns:p14="http://schemas.microsoft.com/office/powerpoint/2010/main" val="2193133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5" name="Rectangle 4"/>
          <p:cNvSpPr/>
          <p:nvPr userDrawn="1"/>
        </p:nvSpPr>
        <p:spPr>
          <a:xfrm>
            <a:off x="8100392" y="121196"/>
            <a:ext cx="936104"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TEHY_iso-logo.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80112" y="1201316"/>
            <a:ext cx="2836644" cy="3649814"/>
          </a:xfrm>
          <a:prstGeom prst="rect">
            <a:avLst/>
          </a:prstGeom>
        </p:spPr>
      </p:pic>
      <p:sp>
        <p:nvSpPr>
          <p:cNvPr id="2" name="Title 1"/>
          <p:cNvSpPr>
            <a:spLocks noGrp="1"/>
          </p:cNvSpPr>
          <p:nvPr>
            <p:ph type="ctrTitle"/>
          </p:nvPr>
        </p:nvSpPr>
        <p:spPr>
          <a:xfrm>
            <a:off x="795783" y="1476657"/>
            <a:ext cx="4352282" cy="1225021"/>
          </a:xfrm>
        </p:spPr>
        <p:txBody>
          <a:bodyPr>
            <a:noAutofit/>
          </a:bodyPr>
          <a:lstStyle>
            <a:lvl1pPr algn="l">
              <a:defRPr sz="3800" b="1" spc="0">
                <a:solidFill>
                  <a:schemeClr val="tx2"/>
                </a:solidFill>
              </a:defRPr>
            </a:lvl1pPr>
          </a:lstStyle>
          <a:p>
            <a:r>
              <a:rPr lang="fi-FI"/>
              <a:t>Muokkaa perustyyl. napsautt.</a:t>
            </a:r>
            <a:endParaRPr lang="en-US" dirty="0"/>
          </a:p>
        </p:txBody>
      </p:sp>
      <p:sp>
        <p:nvSpPr>
          <p:cNvPr id="3" name="Subtitle 2"/>
          <p:cNvSpPr>
            <a:spLocks noGrp="1"/>
          </p:cNvSpPr>
          <p:nvPr>
            <p:ph type="subTitle" idx="1"/>
          </p:nvPr>
        </p:nvSpPr>
        <p:spPr>
          <a:xfrm>
            <a:off x="795785" y="2912957"/>
            <a:ext cx="4352283" cy="1416788"/>
          </a:xfrm>
        </p:spPr>
        <p:txBody>
          <a:bodyPr>
            <a:norm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Tree>
    <p:extLst>
      <p:ext uri="{BB962C8B-B14F-4D97-AF65-F5344CB8AC3E}">
        <p14:creationId xmlns:p14="http://schemas.microsoft.com/office/powerpoint/2010/main" val="30762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9080" y="809514"/>
            <a:ext cx="4900477" cy="1481361"/>
          </a:xfrm>
        </p:spPr>
        <p:txBody>
          <a:bodyPr>
            <a:normAutofit/>
          </a:bodyPr>
          <a:lstStyle>
            <a:lvl1pPr algn="l">
              <a:defRPr sz="3200" b="1">
                <a:solidFill>
                  <a:schemeClr val="tx2"/>
                </a:solidFill>
              </a:defRPr>
            </a:lvl1pPr>
          </a:lstStyle>
          <a:p>
            <a:r>
              <a:rPr lang="fi-FI"/>
              <a:t>Muokkaa perustyyl. napsautt.</a:t>
            </a:r>
            <a:endParaRPr lang="en-US" dirty="0"/>
          </a:p>
        </p:txBody>
      </p:sp>
      <p:sp>
        <p:nvSpPr>
          <p:cNvPr id="3" name="Subtitle 2"/>
          <p:cNvSpPr>
            <a:spLocks noGrp="1"/>
          </p:cNvSpPr>
          <p:nvPr>
            <p:ph type="subTitle" idx="1"/>
          </p:nvPr>
        </p:nvSpPr>
        <p:spPr>
          <a:xfrm>
            <a:off x="2169080" y="2290888"/>
            <a:ext cx="4900477" cy="552699"/>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Tree>
    <p:extLst>
      <p:ext uri="{BB962C8B-B14F-4D97-AF65-F5344CB8AC3E}">
        <p14:creationId xmlns:p14="http://schemas.microsoft.com/office/powerpoint/2010/main" val="19862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54951" y="3096381"/>
            <a:ext cx="3698821" cy="2630714"/>
          </a:xfrm>
          <a:prstGeom prst="rect">
            <a:avLst/>
          </a:prstGeom>
        </p:spPr>
      </p:pic>
      <p:sp>
        <p:nvSpPr>
          <p:cNvPr id="2" name="Title 1"/>
          <p:cNvSpPr>
            <a:spLocks noGrp="1"/>
          </p:cNvSpPr>
          <p:nvPr>
            <p:ph type="title"/>
          </p:nvPr>
        </p:nvSpPr>
        <p:spPr>
          <a:xfrm>
            <a:off x="604763" y="209552"/>
            <a:ext cx="7547428" cy="979487"/>
          </a:xfrm>
        </p:spPr>
        <p:txBody>
          <a:bodyPr>
            <a:normAutofit/>
          </a:bodyPr>
          <a:lstStyle>
            <a:lvl1pPr algn="l">
              <a:defRPr sz="3800" b="1">
                <a:solidFill>
                  <a:schemeClr val="tx2"/>
                </a:solidFill>
              </a:defRPr>
            </a:lvl1pPr>
          </a:lstStyle>
          <a:p>
            <a:r>
              <a:rPr lang="fi-FI"/>
              <a:t>Muokkaa perustyyl. napsautt.</a:t>
            </a:r>
            <a:endParaRPr lang="en-US" dirty="0"/>
          </a:p>
        </p:txBody>
      </p:sp>
      <p:sp>
        <p:nvSpPr>
          <p:cNvPr id="6" name="Content Placeholder 5"/>
          <p:cNvSpPr>
            <a:spLocks noGrp="1"/>
          </p:cNvSpPr>
          <p:nvPr>
            <p:ph sz="quarter" idx="11"/>
          </p:nvPr>
        </p:nvSpPr>
        <p:spPr>
          <a:xfrm>
            <a:off x="604841" y="1320802"/>
            <a:ext cx="7546975" cy="36140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3" name="Date Placeholder 2"/>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5" name="Footer Placeholder 4"/>
          <p:cNvSpPr>
            <a:spLocks noGrp="1"/>
          </p:cNvSpPr>
          <p:nvPr>
            <p:ph type="ftr" sz="quarter" idx="13"/>
          </p:nvPr>
        </p:nvSpPr>
        <p:spPr/>
        <p:txBody>
          <a:bodyPr/>
          <a:lstStyle/>
          <a:p>
            <a:r>
              <a:rPr lang="en-US" noProof="1">
                <a:solidFill>
                  <a:prstClr val="black"/>
                </a:solidFill>
              </a:rPr>
              <a:t>Kirsi Markkanen</a:t>
            </a:r>
          </a:p>
        </p:txBody>
      </p:sp>
      <p:sp>
        <p:nvSpPr>
          <p:cNvPr id="7" name="Slide Number Placeholder 6"/>
          <p:cNvSpPr>
            <a:spLocks noGrp="1"/>
          </p:cNvSpPr>
          <p:nvPr>
            <p:ph type="sldNum" sz="quarter" idx="14"/>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38896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299" y="2648857"/>
            <a:ext cx="4799487" cy="3078238"/>
          </a:xfrm>
          <a:prstGeom prst="rect">
            <a:avLst/>
          </a:prstGeom>
        </p:spPr>
      </p:pic>
      <p:sp>
        <p:nvSpPr>
          <p:cNvPr id="2" name="Title 1"/>
          <p:cNvSpPr>
            <a:spLocks noGrp="1"/>
          </p:cNvSpPr>
          <p:nvPr>
            <p:ph type="title"/>
          </p:nvPr>
        </p:nvSpPr>
        <p:spPr>
          <a:xfrm>
            <a:off x="604763" y="209552"/>
            <a:ext cx="7547428" cy="979487"/>
          </a:xfrm>
        </p:spPr>
        <p:txBody>
          <a:bodyPr>
            <a:normAutofit/>
          </a:bodyPr>
          <a:lstStyle>
            <a:lvl1pPr algn="l">
              <a:defRPr sz="3800" b="1">
                <a:solidFill>
                  <a:schemeClr val="tx2"/>
                </a:solidFill>
              </a:defRPr>
            </a:lvl1pPr>
          </a:lstStyle>
          <a:p>
            <a:r>
              <a:rPr lang="fi-FI"/>
              <a:t>Muokkaa perustyyl. napsautt.</a:t>
            </a:r>
            <a:endParaRPr lang="en-US" dirty="0"/>
          </a:p>
        </p:txBody>
      </p:sp>
      <p:sp>
        <p:nvSpPr>
          <p:cNvPr id="6" name="Content Placeholder 5"/>
          <p:cNvSpPr>
            <a:spLocks noGrp="1"/>
          </p:cNvSpPr>
          <p:nvPr>
            <p:ph sz="quarter" idx="11"/>
          </p:nvPr>
        </p:nvSpPr>
        <p:spPr>
          <a:xfrm>
            <a:off x="604841" y="1320802"/>
            <a:ext cx="7546975" cy="36140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3" name="Date Placeholder 2"/>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5" name="Footer Placeholder 4"/>
          <p:cNvSpPr>
            <a:spLocks noGrp="1"/>
          </p:cNvSpPr>
          <p:nvPr>
            <p:ph type="ftr" sz="quarter" idx="13"/>
          </p:nvPr>
        </p:nvSpPr>
        <p:spPr/>
        <p:txBody>
          <a:bodyPr/>
          <a:lstStyle/>
          <a:p>
            <a:r>
              <a:rPr lang="en-US" noProof="1">
                <a:solidFill>
                  <a:prstClr val="black"/>
                </a:solidFill>
              </a:rPr>
              <a:t>Kirsi Markkanen</a:t>
            </a:r>
          </a:p>
        </p:txBody>
      </p:sp>
      <p:sp>
        <p:nvSpPr>
          <p:cNvPr id="7" name="Slide Number Placeholder 6"/>
          <p:cNvSpPr>
            <a:spLocks noGrp="1"/>
          </p:cNvSpPr>
          <p:nvPr>
            <p:ph type="sldNum" sz="quarter" idx="14"/>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41887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71142" y="2878675"/>
            <a:ext cx="4182630" cy="2848429"/>
          </a:xfrm>
          <a:prstGeom prst="rect">
            <a:avLst/>
          </a:prstGeom>
        </p:spPr>
      </p:pic>
      <p:sp>
        <p:nvSpPr>
          <p:cNvPr id="2" name="Title 1"/>
          <p:cNvSpPr>
            <a:spLocks noGrp="1"/>
          </p:cNvSpPr>
          <p:nvPr>
            <p:ph type="title"/>
          </p:nvPr>
        </p:nvSpPr>
        <p:spPr>
          <a:xfrm>
            <a:off x="604763" y="209552"/>
            <a:ext cx="7547428" cy="979487"/>
          </a:xfrm>
        </p:spPr>
        <p:txBody>
          <a:bodyPr>
            <a:normAutofit/>
          </a:bodyPr>
          <a:lstStyle>
            <a:lvl1pPr algn="l">
              <a:defRPr sz="3800" b="1">
                <a:solidFill>
                  <a:schemeClr val="tx2"/>
                </a:solidFill>
              </a:defRPr>
            </a:lvl1pPr>
          </a:lstStyle>
          <a:p>
            <a:r>
              <a:rPr lang="fi-FI"/>
              <a:t>Muokkaa perustyyl. napsautt.</a:t>
            </a:r>
            <a:endParaRPr lang="en-US" dirty="0"/>
          </a:p>
        </p:txBody>
      </p:sp>
      <p:sp>
        <p:nvSpPr>
          <p:cNvPr id="6" name="Content Placeholder 5"/>
          <p:cNvSpPr>
            <a:spLocks noGrp="1"/>
          </p:cNvSpPr>
          <p:nvPr>
            <p:ph sz="quarter" idx="11"/>
          </p:nvPr>
        </p:nvSpPr>
        <p:spPr>
          <a:xfrm>
            <a:off x="604841" y="1320802"/>
            <a:ext cx="7546975" cy="36140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3" name="Date Placeholder 2"/>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5" name="Footer Placeholder 4"/>
          <p:cNvSpPr>
            <a:spLocks noGrp="1"/>
          </p:cNvSpPr>
          <p:nvPr>
            <p:ph type="ftr" sz="quarter" idx="13"/>
          </p:nvPr>
        </p:nvSpPr>
        <p:spPr/>
        <p:txBody>
          <a:bodyPr/>
          <a:lstStyle/>
          <a:p>
            <a:r>
              <a:rPr lang="en-US" noProof="1">
                <a:solidFill>
                  <a:prstClr val="black"/>
                </a:solidFill>
              </a:rPr>
              <a:t>Kirsi Markkanen</a:t>
            </a:r>
          </a:p>
        </p:txBody>
      </p:sp>
      <p:sp>
        <p:nvSpPr>
          <p:cNvPr id="7" name="Slide Number Placeholder 6"/>
          <p:cNvSpPr>
            <a:spLocks noGrp="1"/>
          </p:cNvSpPr>
          <p:nvPr>
            <p:ph type="sldNum" sz="quarter" idx="14"/>
          </p:nvPr>
        </p:nvSpPr>
        <p:spPr/>
        <p:txBody>
          <a:bodyPr/>
          <a:lstStyle/>
          <a:p>
            <a:fld id="{E743BE7D-B00E-6E48-A5FD-90D3C264DB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9232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fi-FI" noProof="1"/>
              <a:t>Muokkaa tekstin perustyylejä napsauttamalla</a:t>
            </a:r>
          </a:p>
          <a:p>
            <a:pPr lvl="1"/>
            <a:r>
              <a:rPr lang="fi-FI" noProof="1"/>
              <a:t>toinen taso</a:t>
            </a:r>
          </a:p>
          <a:p>
            <a:pPr lvl="2"/>
            <a:r>
              <a:rPr lang="fi-FI" noProof="1"/>
              <a:t>kolmas taso</a:t>
            </a:r>
          </a:p>
          <a:p>
            <a:pPr lvl="3"/>
            <a:r>
              <a:rPr lang="fi-FI" noProof="1"/>
              <a:t>neljäs taso</a:t>
            </a:r>
          </a:p>
          <a:p>
            <a:pPr lvl="4"/>
            <a:r>
              <a:rPr lang="fi-FI" noProof="1"/>
              <a:t>viides taso</a:t>
            </a:r>
          </a:p>
        </p:txBody>
      </p:sp>
      <p:sp>
        <p:nvSpPr>
          <p:cNvPr id="4" name="Date Placeholder 3"/>
          <p:cNvSpPr>
            <a:spLocks noGrp="1"/>
          </p:cNvSpPr>
          <p:nvPr>
            <p:ph type="dt" sz="half" idx="2"/>
          </p:nvPr>
        </p:nvSpPr>
        <p:spPr>
          <a:xfrm>
            <a:off x="6867691" y="5248593"/>
            <a:ext cx="1115181" cy="304271"/>
          </a:xfrm>
          <a:prstGeom prst="rect">
            <a:avLst/>
          </a:prstGeom>
        </p:spPr>
        <p:txBody>
          <a:bodyPr vert="horz" lIns="91440" tIns="45720" rIns="91440" bIns="45720" rtlCol="0" anchor="ctr"/>
          <a:lstStyle>
            <a:lvl1pPr algn="ctr">
              <a:defRPr sz="1200" b="0">
                <a:solidFill>
                  <a:schemeClr val="tx1"/>
                </a:solidFill>
              </a:defRPr>
            </a:lvl1pPr>
          </a:lstStyle>
          <a:p>
            <a:r>
              <a:rPr lang="fi-FI">
                <a:solidFill>
                  <a:prstClr val="black"/>
                </a:solidFill>
              </a:rPr>
              <a:t>18.6.2018</a:t>
            </a:r>
            <a:endParaRPr lang="en-US" dirty="0">
              <a:solidFill>
                <a:prstClr val="black"/>
              </a:solidFill>
            </a:endParaRPr>
          </a:p>
        </p:txBody>
      </p:sp>
      <p:pic>
        <p:nvPicPr>
          <p:cNvPr id="5" name="Picture 4"/>
          <p:cNvPicPr>
            <a:picLocks noChangeAspect="1"/>
          </p:cNvPicPr>
          <p:nvPr/>
        </p:nvPicPr>
        <p:blipFill>
          <a:blip r:embed="rId23"/>
          <a:stretch>
            <a:fillRect/>
          </a:stretch>
        </p:blipFill>
        <p:spPr>
          <a:xfrm>
            <a:off x="8316437" y="254324"/>
            <a:ext cx="555169" cy="717093"/>
          </a:xfrm>
          <a:prstGeom prst="rect">
            <a:avLst/>
          </a:prstGeom>
        </p:spPr>
      </p:pic>
      <p:sp>
        <p:nvSpPr>
          <p:cNvPr id="9" name="Slide Number Placeholder 8"/>
          <p:cNvSpPr>
            <a:spLocks noGrp="1"/>
          </p:cNvSpPr>
          <p:nvPr>
            <p:ph type="sldNum" sz="quarter" idx="4"/>
          </p:nvPr>
        </p:nvSpPr>
        <p:spPr>
          <a:xfrm>
            <a:off x="8176388" y="5249108"/>
            <a:ext cx="679751" cy="303212"/>
          </a:xfrm>
          <a:prstGeom prst="rect">
            <a:avLst/>
          </a:prstGeom>
        </p:spPr>
        <p:txBody>
          <a:bodyPr vert="horz" lIns="91440" tIns="45720" rIns="91440" bIns="45720" rtlCol="0" anchor="ctr"/>
          <a:lstStyle>
            <a:lvl1pPr algn="r">
              <a:defRPr sz="1200" b="1">
                <a:solidFill>
                  <a:schemeClr val="tx1"/>
                </a:solidFill>
              </a:defRPr>
            </a:lvl1pPr>
          </a:lstStyle>
          <a:p>
            <a:fld id="{E743BE7D-B00E-6E48-A5FD-90D3C264DB2F}"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3"/>
          </p:nvPr>
        </p:nvSpPr>
        <p:spPr>
          <a:xfrm>
            <a:off x="4209140" y="5249108"/>
            <a:ext cx="2440818" cy="303212"/>
          </a:xfrm>
          <a:prstGeom prst="rect">
            <a:avLst/>
          </a:prstGeom>
        </p:spPr>
        <p:txBody>
          <a:bodyPr vert="horz" lIns="91440" tIns="45720" rIns="91440" bIns="45720" rtlCol="0" anchor="ctr"/>
          <a:lstStyle>
            <a:lvl1pPr marL="628650" indent="0" algn="ctr">
              <a:defRPr sz="1200" b="0">
                <a:solidFill>
                  <a:schemeClr val="tx1"/>
                </a:solidFill>
              </a:defRPr>
            </a:lvl1pPr>
          </a:lstStyle>
          <a:p>
            <a:r>
              <a:rPr lang="en-US" noProof="1">
                <a:solidFill>
                  <a:prstClr val="black"/>
                </a:solidFill>
              </a:rPr>
              <a:t>Kirsi Markkanen</a:t>
            </a:r>
          </a:p>
        </p:txBody>
      </p:sp>
    </p:spTree>
    <p:extLst>
      <p:ext uri="{BB962C8B-B14F-4D97-AF65-F5344CB8AC3E}">
        <p14:creationId xmlns:p14="http://schemas.microsoft.com/office/powerpoint/2010/main" val="3398716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hdr="0"/>
  <p:txStyles>
    <p:titleStyle>
      <a:lvl1pPr algn="l" defTabSz="457200" rtl="0" eaLnBrk="1" latinLnBrk="0" hangingPunct="1">
        <a:spcBef>
          <a:spcPct val="0"/>
        </a:spcBef>
        <a:buNone/>
        <a:defRPr sz="3800" b="1" kern="1200">
          <a:solidFill>
            <a:schemeClr val="tx2"/>
          </a:solidFill>
          <a:latin typeface="+mj-lt"/>
          <a:ea typeface="+mj-ea"/>
          <a:cs typeface="+mj-cs"/>
        </a:defRPr>
      </a:lvl1pPr>
    </p:titleStyle>
    <p:bodyStyle>
      <a:lvl1pPr marL="266700" indent="-266700" algn="l" defTabSz="457200" rtl="0" eaLnBrk="1" latinLnBrk="0" hangingPunct="1">
        <a:spcBef>
          <a:spcPct val="20000"/>
        </a:spcBef>
        <a:buClr>
          <a:schemeClr val="tx2"/>
        </a:buClr>
        <a:buFont typeface="Arial"/>
        <a:buChar char="•"/>
        <a:tabLst/>
        <a:defRPr sz="2400" b="0" kern="1200">
          <a:solidFill>
            <a:schemeClr val="tx1"/>
          </a:solidFill>
          <a:latin typeface="+mn-lt"/>
          <a:ea typeface="+mn-ea"/>
          <a:cs typeface="+mn-cs"/>
        </a:defRPr>
      </a:lvl1pPr>
      <a:lvl2pPr marL="714375" indent="-257175" algn="l" defTabSz="457200" rtl="0" eaLnBrk="1" latinLnBrk="0" hangingPunct="1">
        <a:spcBef>
          <a:spcPct val="20000"/>
        </a:spcBef>
        <a:buFont typeface="Lucida Grande"/>
        <a:buChar char="–"/>
        <a:defRPr sz="2100" b="0" kern="1200">
          <a:solidFill>
            <a:schemeClr val="tx1"/>
          </a:solidFill>
          <a:latin typeface="+mn-lt"/>
          <a:ea typeface="+mn-ea"/>
          <a:cs typeface="+mn-cs"/>
        </a:defRPr>
      </a:lvl2pPr>
      <a:lvl3pPr marL="1076325" indent="-161925" algn="l" defTabSz="457200" rtl="0" eaLnBrk="1" latinLnBrk="0" hangingPunct="1">
        <a:spcBef>
          <a:spcPct val="20000"/>
        </a:spcBef>
        <a:buClr>
          <a:schemeClr val="tx1"/>
        </a:buClr>
        <a:buFont typeface="Arial"/>
        <a:buChar char="•"/>
        <a:defRPr sz="1800" b="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ctrTitle"/>
          </p:nvPr>
        </p:nvSpPr>
        <p:spPr>
          <a:xfrm>
            <a:off x="323528" y="2569468"/>
            <a:ext cx="4998659" cy="1225021"/>
          </a:xfrm>
        </p:spPr>
        <p:txBody>
          <a:bodyPr/>
          <a:lstStyle/>
          <a:p>
            <a:r>
              <a:rPr lang="fi-FI" sz="3200" b="0" dirty="0">
                <a:solidFill>
                  <a:srgbClr val="FF0000"/>
                </a:solidFill>
              </a:rPr>
              <a:t>Terveyden- ja sosiaalihuollon toiminta ja henkilöstöjärjestelyt </a:t>
            </a:r>
            <a:br>
              <a:rPr lang="fi-FI" sz="3200" b="0" dirty="0">
                <a:solidFill>
                  <a:srgbClr val="FF0000"/>
                </a:solidFill>
              </a:rPr>
            </a:br>
            <a:r>
              <a:rPr lang="fi-FI" sz="3200" b="0" dirty="0">
                <a:solidFill>
                  <a:srgbClr val="FF0000"/>
                </a:solidFill>
              </a:rPr>
              <a:t>vuonna 2018 </a:t>
            </a:r>
            <a:br>
              <a:rPr lang="fi-FI" sz="2400" b="0" dirty="0">
                <a:solidFill>
                  <a:srgbClr val="FF0000"/>
                </a:solidFill>
              </a:rPr>
            </a:br>
            <a:r>
              <a:rPr lang="fi-FI" sz="2400" b="0" dirty="0">
                <a:solidFill>
                  <a:srgbClr val="FF0000"/>
                </a:solidFill>
              </a:rPr>
              <a:t>Tehyläisten ammattiosastojen puheenjohtajien ja pääluottamusmiesten näkemyksiä</a:t>
            </a:r>
            <a:br>
              <a:rPr lang="fi-FI" sz="2400" b="0" dirty="0">
                <a:solidFill>
                  <a:srgbClr val="FF0000"/>
                </a:solidFill>
              </a:rPr>
            </a:br>
            <a:br>
              <a:rPr lang="fi-FI" sz="2400" b="0" dirty="0">
                <a:solidFill>
                  <a:srgbClr val="FF0000"/>
                </a:solidFill>
              </a:rPr>
            </a:br>
            <a:br>
              <a:rPr lang="fi-FI" sz="2400" b="0" dirty="0">
                <a:solidFill>
                  <a:srgbClr val="FF0000"/>
                </a:solidFill>
              </a:rPr>
            </a:br>
            <a:r>
              <a:rPr lang="fi-FI" sz="2400" b="0" dirty="0">
                <a:solidFill>
                  <a:srgbClr val="FF0000"/>
                </a:solidFill>
              </a:rPr>
              <a:t>Kirsi Markkanen</a:t>
            </a:r>
            <a:br>
              <a:rPr lang="fi-FI" sz="2400" b="0" dirty="0">
                <a:solidFill>
                  <a:srgbClr val="FF0000"/>
                </a:solidFill>
              </a:rPr>
            </a:br>
            <a:r>
              <a:rPr lang="fi-FI" sz="2400" b="0" dirty="0" err="1">
                <a:solidFill>
                  <a:srgbClr val="FF0000"/>
                </a:solidFill>
              </a:rPr>
              <a:t>kehittämispäällikkö</a:t>
            </a:r>
            <a:br>
              <a:rPr lang="fi-FI" sz="2400" b="0" dirty="0">
                <a:solidFill>
                  <a:srgbClr val="FF0000"/>
                </a:solidFill>
              </a:rPr>
            </a:br>
            <a:r>
              <a:rPr lang="fi-FI" sz="2400" b="0" dirty="0">
                <a:solidFill>
                  <a:srgbClr val="FF0000"/>
                </a:solidFill>
              </a:rPr>
              <a:t>Tehy</a:t>
            </a:r>
            <a:br>
              <a:rPr lang="fi-FI" sz="2400" b="0" dirty="0">
                <a:solidFill>
                  <a:srgbClr val="FF0000"/>
                </a:solidFill>
              </a:rPr>
            </a:br>
            <a:endParaRPr lang="fi-FI" sz="2400" b="0" dirty="0"/>
          </a:p>
        </p:txBody>
      </p:sp>
    </p:spTree>
    <p:extLst>
      <p:ext uri="{BB962C8B-B14F-4D97-AF65-F5344CB8AC3E}">
        <p14:creationId xmlns:p14="http://schemas.microsoft.com/office/powerpoint/2010/main" val="2226755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736AFD-F42F-4021-A991-D6DEB201E131}"/>
              </a:ext>
            </a:extLst>
          </p:cNvPr>
          <p:cNvSpPr>
            <a:spLocks noGrp="1"/>
          </p:cNvSpPr>
          <p:nvPr>
            <p:ph type="title"/>
          </p:nvPr>
        </p:nvSpPr>
        <p:spPr>
          <a:xfrm>
            <a:off x="604763" y="553244"/>
            <a:ext cx="7547428" cy="979487"/>
          </a:xfrm>
        </p:spPr>
        <p:txBody>
          <a:bodyPr/>
          <a:lstStyle/>
          <a:p>
            <a:r>
              <a:rPr lang="fi-FI" b="0" dirty="0"/>
              <a:t>Ongelmat</a:t>
            </a:r>
            <a:r>
              <a:rPr lang="fi-FI" dirty="0"/>
              <a:t> </a:t>
            </a:r>
            <a:r>
              <a:rPr lang="fi-FI" b="0" dirty="0"/>
              <a:t>sijaisten saatavuudessa</a:t>
            </a:r>
          </a:p>
        </p:txBody>
      </p:sp>
      <p:sp>
        <p:nvSpPr>
          <p:cNvPr id="4" name="Päivämäärän paikkamerkki 3">
            <a:extLst>
              <a:ext uri="{FF2B5EF4-FFF2-40B4-BE49-F238E27FC236}">
                <a16:creationId xmlns:a16="http://schemas.microsoft.com/office/drawing/2014/main" id="{D3FF22F0-9121-4E06-81F6-620B321C3C9C}"/>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6" name="Dian numeron paikkamerkki 5">
            <a:extLst>
              <a:ext uri="{FF2B5EF4-FFF2-40B4-BE49-F238E27FC236}">
                <a16:creationId xmlns:a16="http://schemas.microsoft.com/office/drawing/2014/main" id="{D8563F90-2FC1-4ED0-93D6-D117A5AE167A}"/>
              </a:ext>
            </a:extLst>
          </p:cNvPr>
          <p:cNvSpPr>
            <a:spLocks noGrp="1"/>
          </p:cNvSpPr>
          <p:nvPr>
            <p:ph type="sldNum" sz="quarter" idx="14"/>
          </p:nvPr>
        </p:nvSpPr>
        <p:spPr/>
        <p:txBody>
          <a:bodyPr/>
          <a:lstStyle/>
          <a:p>
            <a:fld id="{E743BE7D-B00E-6E48-A5FD-90D3C264DB2F}" type="slidenum">
              <a:rPr lang="en-US" smtClean="0">
                <a:solidFill>
                  <a:prstClr val="black"/>
                </a:solidFill>
              </a:rPr>
              <a:pPr/>
              <a:t>10</a:t>
            </a:fld>
            <a:endParaRPr lang="en-US" dirty="0">
              <a:solidFill>
                <a:prstClr val="black"/>
              </a:solidFill>
            </a:endParaRPr>
          </a:p>
        </p:txBody>
      </p:sp>
      <p:graphicFrame>
        <p:nvGraphicFramePr>
          <p:cNvPr id="12" name="Taulukko 11">
            <a:extLst>
              <a:ext uri="{FF2B5EF4-FFF2-40B4-BE49-F238E27FC236}">
                <a16:creationId xmlns:a16="http://schemas.microsoft.com/office/drawing/2014/main" id="{C0D2553D-86BF-4892-8544-A8E1B807F111}"/>
              </a:ext>
            </a:extLst>
          </p:cNvPr>
          <p:cNvGraphicFramePr>
            <a:graphicFrameLocks noGrp="1"/>
          </p:cNvGraphicFramePr>
          <p:nvPr>
            <p:extLst>
              <p:ext uri="{D42A27DB-BD31-4B8C-83A1-F6EECF244321}">
                <p14:modId xmlns:p14="http://schemas.microsoft.com/office/powerpoint/2010/main" val="623655406"/>
              </p:ext>
            </p:extLst>
          </p:nvPr>
        </p:nvGraphicFramePr>
        <p:xfrm>
          <a:off x="818436" y="2137420"/>
          <a:ext cx="7300415" cy="1626851"/>
        </p:xfrm>
        <a:graphic>
          <a:graphicData uri="http://schemas.openxmlformats.org/drawingml/2006/table">
            <a:tbl>
              <a:tblPr/>
              <a:tblGrid>
                <a:gridCol w="1460083">
                  <a:extLst>
                    <a:ext uri="{9D8B030D-6E8A-4147-A177-3AD203B41FA5}">
                      <a16:colId xmlns:a16="http://schemas.microsoft.com/office/drawing/2014/main" val="559344335"/>
                    </a:ext>
                  </a:extLst>
                </a:gridCol>
                <a:gridCol w="1460083">
                  <a:extLst>
                    <a:ext uri="{9D8B030D-6E8A-4147-A177-3AD203B41FA5}">
                      <a16:colId xmlns:a16="http://schemas.microsoft.com/office/drawing/2014/main" val="3127141230"/>
                    </a:ext>
                  </a:extLst>
                </a:gridCol>
                <a:gridCol w="1460083">
                  <a:extLst>
                    <a:ext uri="{9D8B030D-6E8A-4147-A177-3AD203B41FA5}">
                      <a16:colId xmlns:a16="http://schemas.microsoft.com/office/drawing/2014/main" val="3362647500"/>
                    </a:ext>
                  </a:extLst>
                </a:gridCol>
                <a:gridCol w="1460083">
                  <a:extLst>
                    <a:ext uri="{9D8B030D-6E8A-4147-A177-3AD203B41FA5}">
                      <a16:colId xmlns:a16="http://schemas.microsoft.com/office/drawing/2014/main" val="3831012169"/>
                    </a:ext>
                  </a:extLst>
                </a:gridCol>
                <a:gridCol w="1460083">
                  <a:extLst>
                    <a:ext uri="{9D8B030D-6E8A-4147-A177-3AD203B41FA5}">
                      <a16:colId xmlns:a16="http://schemas.microsoft.com/office/drawing/2014/main" val="3911736276"/>
                    </a:ext>
                  </a:extLst>
                </a:gridCol>
              </a:tblGrid>
              <a:tr h="813425">
                <a:tc>
                  <a:txBody>
                    <a:bodyPr/>
                    <a:lstStyle/>
                    <a:p>
                      <a:pPr algn="l" fontAlgn="t"/>
                      <a:endParaRPr lang="fi-FI" sz="1100" b="0" i="0" u="none" strike="noStrike">
                        <a:solidFill>
                          <a:srgbClr val="000000"/>
                        </a:solidFill>
                        <a:effectLst/>
                        <a:latin typeface="Calibri" panose="020F0502020204030204" pitchFamily="34" charset="0"/>
                      </a:endParaRPr>
                    </a:p>
                  </a:txBody>
                  <a:tcPr marL="7620" marR="7620" marT="7620" marB="0">
                    <a:lnL>
                      <a:noFill/>
                    </a:lnL>
                    <a:lnR>
                      <a:noFill/>
                    </a:lnR>
                    <a:lnT>
                      <a:noFill/>
                    </a:lnT>
                    <a:lnB>
                      <a:noFill/>
                    </a:lnB>
                  </a:tcPr>
                </a:tc>
                <a:tc>
                  <a:txBody>
                    <a:bodyPr/>
                    <a:lstStyle/>
                    <a:p>
                      <a:pPr algn="ctr" fontAlgn="t"/>
                      <a:r>
                        <a:rPr lang="fi-FI" sz="1100" b="1" i="0" u="none" strike="noStrike" dirty="0">
                          <a:solidFill>
                            <a:srgbClr val="000000"/>
                          </a:solidFill>
                          <a:effectLst/>
                          <a:latin typeface="Calibri" panose="020F0502020204030204" pitchFamily="34" charset="0"/>
                        </a:rPr>
                        <a:t>Ei ole ollut ongelmia sijaisten saatavuudessa</a:t>
                      </a:r>
                    </a:p>
                  </a:txBody>
                  <a:tcPr marL="7620" marR="7620" marT="7620" marB="0">
                    <a:lnL>
                      <a:noFill/>
                    </a:lnL>
                    <a:lnR>
                      <a:noFill/>
                    </a:lnR>
                    <a:lnT>
                      <a:noFill/>
                    </a:lnT>
                    <a:lnB>
                      <a:noFill/>
                    </a:lnB>
                    <a:solidFill>
                      <a:srgbClr val="F7F7F7"/>
                    </a:solidFill>
                  </a:tcPr>
                </a:tc>
                <a:tc>
                  <a:txBody>
                    <a:bodyPr/>
                    <a:lstStyle/>
                    <a:p>
                      <a:pPr algn="ctr" fontAlgn="t"/>
                      <a:r>
                        <a:rPr lang="fi-FI" sz="1100" b="1" i="0" u="none" strike="noStrike" dirty="0">
                          <a:solidFill>
                            <a:srgbClr val="000000"/>
                          </a:solidFill>
                          <a:effectLst/>
                          <a:latin typeface="Calibri" panose="020F0502020204030204" pitchFamily="34" charset="0"/>
                        </a:rPr>
                        <a:t>Kyllä, sijaisten saatavuudessa on ollut ongelmia</a:t>
                      </a:r>
                    </a:p>
                  </a:txBody>
                  <a:tcPr marL="7620" marR="7620" marT="7620" marB="0">
                    <a:lnL>
                      <a:noFill/>
                    </a:lnL>
                    <a:lnR>
                      <a:noFill/>
                    </a:lnR>
                    <a:lnT>
                      <a:noFill/>
                    </a:lnT>
                    <a:lnB>
                      <a:noFill/>
                    </a:lnB>
                    <a:solidFill>
                      <a:srgbClr val="F7F7F7"/>
                    </a:solidFill>
                  </a:tcPr>
                </a:tc>
                <a:tc>
                  <a:txBody>
                    <a:bodyPr/>
                    <a:lstStyle/>
                    <a:p>
                      <a:pPr algn="ctr" fontAlgn="t"/>
                      <a:r>
                        <a:rPr lang="fi-FI" sz="1100" b="1" i="0" u="none" strike="noStrike" dirty="0">
                          <a:solidFill>
                            <a:srgbClr val="000000"/>
                          </a:solidFill>
                          <a:effectLst/>
                          <a:latin typeface="Calibri" panose="020F0502020204030204" pitchFamily="34" charset="0"/>
                        </a:rPr>
                        <a:t>En osaa sanoa</a:t>
                      </a:r>
                    </a:p>
                  </a:txBody>
                  <a:tcPr marL="7620" marR="7620" marT="7620" marB="0">
                    <a:lnL>
                      <a:noFill/>
                    </a:lnL>
                    <a:lnR>
                      <a:noFill/>
                    </a:lnR>
                    <a:lnT>
                      <a:noFill/>
                    </a:lnT>
                    <a:lnB>
                      <a:noFill/>
                    </a:lnB>
                    <a:solidFill>
                      <a:srgbClr val="F7F7F7"/>
                    </a:solidFill>
                  </a:tcPr>
                </a:tc>
                <a:tc>
                  <a:txBody>
                    <a:bodyPr/>
                    <a:lstStyle/>
                    <a:p>
                      <a:pPr algn="ctr" fontAlgn="t"/>
                      <a:r>
                        <a:rPr lang="fi-FI" sz="1100" b="0" i="0" u="none" strike="noStrike">
                          <a:solidFill>
                            <a:srgbClr val="000000"/>
                          </a:solidFill>
                          <a:effectLst/>
                          <a:latin typeface="Calibri" panose="020F0502020204030204" pitchFamily="34" charset="0"/>
                        </a:rPr>
                        <a:t>N</a:t>
                      </a:r>
                    </a:p>
                  </a:txBody>
                  <a:tcPr marL="7620" marR="7620" marT="7620" marB="0">
                    <a:lnL>
                      <a:noFill/>
                    </a:lnL>
                    <a:lnR>
                      <a:noFill/>
                    </a:lnR>
                    <a:lnT>
                      <a:noFill/>
                    </a:lnT>
                    <a:lnB>
                      <a:noFill/>
                    </a:lnB>
                  </a:tcPr>
                </a:tc>
                <a:extLst>
                  <a:ext uri="{0D108BD9-81ED-4DB2-BD59-A6C34878D82A}">
                    <a16:rowId xmlns:a16="http://schemas.microsoft.com/office/drawing/2014/main" val="2765772667"/>
                  </a:ext>
                </a:extLst>
              </a:tr>
              <a:tr h="271142">
                <a:tc>
                  <a:txBody>
                    <a:bodyPr/>
                    <a:lstStyle/>
                    <a:p>
                      <a:pPr algn="l" fontAlgn="t"/>
                      <a:r>
                        <a:rPr lang="fi-FI" sz="1100" b="0" i="0" u="none" strike="noStrike">
                          <a:solidFill>
                            <a:srgbClr val="000000"/>
                          </a:solidFill>
                          <a:effectLst/>
                          <a:latin typeface="Calibri" panose="020F0502020204030204" pitchFamily="34" charset="0"/>
                        </a:rPr>
                        <a:t>Perusterveydenhuolto</a:t>
                      </a:r>
                    </a:p>
                  </a:txBody>
                  <a:tcPr marL="7620" marR="7620" marT="7620" marB="0">
                    <a:lnL>
                      <a:noFill/>
                    </a:lnL>
                    <a:lnR>
                      <a:noFill/>
                    </a:lnR>
                    <a:lnT>
                      <a:noFill/>
                    </a:lnT>
                    <a:lnB>
                      <a:noFill/>
                    </a:lnB>
                  </a:tcPr>
                </a:tc>
                <a:tc>
                  <a:txBody>
                    <a:bodyPr/>
                    <a:lstStyle/>
                    <a:p>
                      <a:pPr algn="ctr" fontAlgn="t"/>
                      <a:r>
                        <a:rPr lang="fi-FI" sz="1100" b="0" i="0" u="none" strike="noStrike">
                          <a:solidFill>
                            <a:srgbClr val="000000"/>
                          </a:solidFill>
                          <a:effectLst/>
                          <a:latin typeface="Calibri" panose="020F0502020204030204" pitchFamily="34" charset="0"/>
                        </a:rPr>
                        <a:t>0 %</a:t>
                      </a:r>
                    </a:p>
                  </a:txBody>
                  <a:tcPr marL="7620" marR="7620" marT="7620" marB="0">
                    <a:lnL>
                      <a:noFill/>
                    </a:lnL>
                    <a:lnR>
                      <a:noFill/>
                    </a:lnR>
                    <a:lnT>
                      <a:noFill/>
                    </a:lnT>
                    <a:lnB>
                      <a:noFill/>
                    </a:lnB>
                  </a:tcPr>
                </a:tc>
                <a:tc>
                  <a:txBody>
                    <a:bodyPr/>
                    <a:lstStyle/>
                    <a:p>
                      <a:pPr algn="ctr" fontAlgn="t"/>
                      <a:r>
                        <a:rPr lang="fi-FI" sz="1100" b="0" i="0" u="none" strike="noStrike" dirty="0">
                          <a:solidFill>
                            <a:srgbClr val="000000"/>
                          </a:solidFill>
                          <a:effectLst/>
                          <a:latin typeface="Calibri" panose="020F0502020204030204" pitchFamily="34" charset="0"/>
                        </a:rPr>
                        <a:t>69 %</a:t>
                      </a:r>
                    </a:p>
                  </a:txBody>
                  <a:tcPr marL="7620" marR="7620" marT="7620" marB="0">
                    <a:lnL>
                      <a:noFill/>
                    </a:lnL>
                    <a:lnR>
                      <a:noFill/>
                    </a:lnR>
                    <a:lnT>
                      <a:noFill/>
                    </a:lnT>
                    <a:lnB>
                      <a:noFill/>
                    </a:lnB>
                  </a:tcPr>
                </a:tc>
                <a:tc>
                  <a:txBody>
                    <a:bodyPr/>
                    <a:lstStyle/>
                    <a:p>
                      <a:pPr algn="ctr" fontAlgn="t"/>
                      <a:r>
                        <a:rPr lang="fi-FI" sz="1100" b="0" i="0" u="none" strike="noStrike">
                          <a:solidFill>
                            <a:srgbClr val="000000"/>
                          </a:solidFill>
                          <a:effectLst/>
                          <a:latin typeface="Calibri" panose="020F0502020204030204" pitchFamily="34" charset="0"/>
                        </a:rPr>
                        <a:t>21 %</a:t>
                      </a:r>
                    </a:p>
                  </a:txBody>
                  <a:tcPr marL="7620" marR="7620" marT="7620" marB="0">
                    <a:lnL>
                      <a:noFill/>
                    </a:lnL>
                    <a:lnR>
                      <a:noFill/>
                    </a:lnR>
                    <a:lnT>
                      <a:noFill/>
                    </a:lnT>
                    <a:lnB>
                      <a:noFill/>
                    </a:lnB>
                  </a:tcPr>
                </a:tc>
                <a:tc>
                  <a:txBody>
                    <a:bodyPr/>
                    <a:lstStyle/>
                    <a:p>
                      <a:pPr algn="ctr" fontAlgn="t"/>
                      <a:r>
                        <a:rPr lang="fi-FI" sz="1100" b="0" i="0" u="none" strike="noStrike">
                          <a:solidFill>
                            <a:srgbClr val="000000"/>
                          </a:solidFill>
                          <a:effectLst/>
                          <a:latin typeface="Calibri" panose="020F0502020204030204" pitchFamily="34" charset="0"/>
                        </a:rPr>
                        <a:t>74</a:t>
                      </a:r>
                    </a:p>
                  </a:txBody>
                  <a:tcPr marL="7620" marR="7620" marT="7620" marB="0">
                    <a:lnL>
                      <a:noFill/>
                    </a:lnL>
                    <a:lnR>
                      <a:noFill/>
                    </a:lnR>
                    <a:lnT>
                      <a:noFill/>
                    </a:lnT>
                    <a:lnB>
                      <a:noFill/>
                    </a:lnB>
                  </a:tcPr>
                </a:tc>
                <a:extLst>
                  <a:ext uri="{0D108BD9-81ED-4DB2-BD59-A6C34878D82A}">
                    <a16:rowId xmlns:a16="http://schemas.microsoft.com/office/drawing/2014/main" val="4260985253"/>
                  </a:ext>
                </a:extLst>
              </a:tr>
              <a:tr h="271142">
                <a:tc>
                  <a:txBody>
                    <a:bodyPr/>
                    <a:lstStyle/>
                    <a:p>
                      <a:pPr algn="l" fontAlgn="t"/>
                      <a:r>
                        <a:rPr lang="fi-FI" sz="1100" b="0" i="0" u="none" strike="noStrike">
                          <a:solidFill>
                            <a:srgbClr val="000000"/>
                          </a:solidFill>
                          <a:effectLst/>
                          <a:latin typeface="Calibri" panose="020F0502020204030204" pitchFamily="34" charset="0"/>
                        </a:rPr>
                        <a:t>Erikoissairaanhoito</a:t>
                      </a:r>
                    </a:p>
                  </a:txBody>
                  <a:tcPr marL="7620" marR="7620" marT="7620" marB="0">
                    <a:lnL>
                      <a:noFill/>
                    </a:lnL>
                    <a:lnR>
                      <a:noFill/>
                    </a:lnR>
                    <a:lnT>
                      <a:noFill/>
                    </a:lnT>
                    <a:lnB>
                      <a:noFill/>
                    </a:lnB>
                  </a:tcPr>
                </a:tc>
                <a:tc>
                  <a:txBody>
                    <a:bodyPr/>
                    <a:lstStyle/>
                    <a:p>
                      <a:pPr algn="ctr" fontAlgn="t"/>
                      <a:r>
                        <a:rPr lang="fi-FI" sz="1100" b="0" i="0" u="none" strike="noStrike">
                          <a:solidFill>
                            <a:srgbClr val="000000"/>
                          </a:solidFill>
                          <a:effectLst/>
                          <a:latin typeface="Calibri" panose="020F0502020204030204" pitchFamily="34" charset="0"/>
                        </a:rPr>
                        <a:t>10 %</a:t>
                      </a:r>
                    </a:p>
                  </a:txBody>
                  <a:tcPr marL="7620" marR="7620" marT="7620" marB="0">
                    <a:lnL>
                      <a:noFill/>
                    </a:lnL>
                    <a:lnR>
                      <a:noFill/>
                    </a:lnR>
                    <a:lnT>
                      <a:noFill/>
                    </a:lnT>
                    <a:lnB>
                      <a:noFill/>
                    </a:lnB>
                  </a:tcPr>
                </a:tc>
                <a:tc>
                  <a:txBody>
                    <a:bodyPr/>
                    <a:lstStyle/>
                    <a:p>
                      <a:pPr algn="ctr" fontAlgn="t"/>
                      <a:r>
                        <a:rPr lang="fi-FI" sz="1100" b="0" i="0" u="none" strike="noStrike" dirty="0">
                          <a:solidFill>
                            <a:srgbClr val="000000"/>
                          </a:solidFill>
                          <a:effectLst/>
                          <a:latin typeface="Calibri" panose="020F0502020204030204" pitchFamily="34" charset="0"/>
                        </a:rPr>
                        <a:t>49 %</a:t>
                      </a:r>
                    </a:p>
                  </a:txBody>
                  <a:tcPr marL="7620" marR="7620" marT="7620" marB="0">
                    <a:lnL>
                      <a:noFill/>
                    </a:lnL>
                    <a:lnR>
                      <a:noFill/>
                    </a:lnR>
                    <a:lnT>
                      <a:noFill/>
                    </a:lnT>
                    <a:lnB>
                      <a:noFill/>
                    </a:lnB>
                  </a:tcPr>
                </a:tc>
                <a:tc>
                  <a:txBody>
                    <a:bodyPr/>
                    <a:lstStyle/>
                    <a:p>
                      <a:pPr algn="ctr" fontAlgn="t"/>
                      <a:r>
                        <a:rPr lang="fi-FI" sz="1100" b="0" i="0" u="none" strike="noStrike" dirty="0">
                          <a:solidFill>
                            <a:srgbClr val="000000"/>
                          </a:solidFill>
                          <a:effectLst/>
                          <a:latin typeface="Calibri" panose="020F0502020204030204" pitchFamily="34" charset="0"/>
                        </a:rPr>
                        <a:t>40 %</a:t>
                      </a:r>
                    </a:p>
                  </a:txBody>
                  <a:tcPr marL="7620" marR="7620" marT="7620" marB="0">
                    <a:lnL>
                      <a:noFill/>
                    </a:lnL>
                    <a:lnR>
                      <a:noFill/>
                    </a:lnR>
                    <a:lnT>
                      <a:noFill/>
                    </a:lnT>
                    <a:lnB>
                      <a:noFill/>
                    </a:lnB>
                  </a:tcPr>
                </a:tc>
                <a:tc>
                  <a:txBody>
                    <a:bodyPr/>
                    <a:lstStyle/>
                    <a:p>
                      <a:pPr algn="ctr" fontAlgn="t"/>
                      <a:r>
                        <a:rPr lang="fi-FI" sz="1100" b="0" i="0" u="none" strike="noStrike">
                          <a:solidFill>
                            <a:srgbClr val="000000"/>
                          </a:solidFill>
                          <a:effectLst/>
                          <a:latin typeface="Calibri" panose="020F0502020204030204" pitchFamily="34" charset="0"/>
                        </a:rPr>
                        <a:t>61</a:t>
                      </a:r>
                    </a:p>
                  </a:txBody>
                  <a:tcPr marL="7620" marR="7620" marT="7620" marB="0">
                    <a:lnL>
                      <a:noFill/>
                    </a:lnL>
                    <a:lnR>
                      <a:noFill/>
                    </a:lnR>
                    <a:lnT>
                      <a:noFill/>
                    </a:lnT>
                    <a:lnB>
                      <a:noFill/>
                    </a:lnB>
                  </a:tcPr>
                </a:tc>
                <a:extLst>
                  <a:ext uri="{0D108BD9-81ED-4DB2-BD59-A6C34878D82A}">
                    <a16:rowId xmlns:a16="http://schemas.microsoft.com/office/drawing/2014/main" val="4147190106"/>
                  </a:ext>
                </a:extLst>
              </a:tr>
              <a:tr h="271142">
                <a:tc>
                  <a:txBody>
                    <a:bodyPr/>
                    <a:lstStyle/>
                    <a:p>
                      <a:pPr algn="l" fontAlgn="b"/>
                      <a:r>
                        <a:rPr lang="fi-FI" sz="1100" b="0" i="0" u="none" strike="noStrike">
                          <a:solidFill>
                            <a:srgbClr val="000000"/>
                          </a:solidFill>
                          <a:effectLst/>
                          <a:latin typeface="Calibri" panose="020F0502020204030204" pitchFamily="34" charset="0"/>
                        </a:rPr>
                        <a:t>Sosiaalitoimi</a:t>
                      </a:r>
                    </a:p>
                  </a:txBody>
                  <a:tcPr marL="7620" marR="7620" marT="7620" marB="0" anchor="b">
                    <a:lnL>
                      <a:noFill/>
                    </a:lnL>
                    <a:lnR>
                      <a:noFill/>
                    </a:lnR>
                    <a:lnT>
                      <a:noFill/>
                    </a:lnT>
                    <a:lnB>
                      <a:noFill/>
                    </a:lnB>
                  </a:tcPr>
                </a:tc>
                <a:tc>
                  <a:txBody>
                    <a:bodyPr/>
                    <a:lstStyle/>
                    <a:p>
                      <a:pPr algn="ctr" fontAlgn="t"/>
                      <a:r>
                        <a:rPr lang="fi-FI" sz="1100" b="0" i="0" u="none" strike="noStrike">
                          <a:solidFill>
                            <a:srgbClr val="000000"/>
                          </a:solidFill>
                          <a:effectLst/>
                          <a:latin typeface="Calibri" panose="020F0502020204030204" pitchFamily="34" charset="0"/>
                        </a:rPr>
                        <a:t>0 %</a:t>
                      </a:r>
                    </a:p>
                  </a:txBody>
                  <a:tcPr marL="7620" marR="7620" marT="7620" marB="0">
                    <a:lnL>
                      <a:noFill/>
                    </a:lnL>
                    <a:lnR>
                      <a:noFill/>
                    </a:lnR>
                    <a:lnT>
                      <a:noFill/>
                    </a:lnT>
                    <a:lnB>
                      <a:noFill/>
                    </a:lnB>
                  </a:tcPr>
                </a:tc>
                <a:tc>
                  <a:txBody>
                    <a:bodyPr/>
                    <a:lstStyle/>
                    <a:p>
                      <a:pPr algn="ctr" fontAlgn="t"/>
                      <a:r>
                        <a:rPr lang="fi-FI" sz="1100" b="0" i="0" u="none" strike="noStrike">
                          <a:solidFill>
                            <a:srgbClr val="000000"/>
                          </a:solidFill>
                          <a:effectLst/>
                          <a:latin typeface="Calibri" panose="020F0502020204030204" pitchFamily="34" charset="0"/>
                        </a:rPr>
                        <a:t>60 %</a:t>
                      </a:r>
                    </a:p>
                  </a:txBody>
                  <a:tcPr marL="7620" marR="7620" marT="7620" marB="0">
                    <a:lnL>
                      <a:noFill/>
                    </a:lnL>
                    <a:lnR>
                      <a:noFill/>
                    </a:lnR>
                    <a:lnT>
                      <a:noFill/>
                    </a:lnT>
                    <a:lnB>
                      <a:noFill/>
                    </a:lnB>
                  </a:tcPr>
                </a:tc>
                <a:tc>
                  <a:txBody>
                    <a:bodyPr/>
                    <a:lstStyle/>
                    <a:p>
                      <a:pPr algn="ctr" fontAlgn="t"/>
                      <a:r>
                        <a:rPr lang="fi-FI" sz="1100" b="0" i="0" u="none" strike="noStrike" dirty="0">
                          <a:solidFill>
                            <a:srgbClr val="000000"/>
                          </a:solidFill>
                          <a:effectLst/>
                          <a:latin typeface="Calibri" panose="020F0502020204030204" pitchFamily="34" charset="0"/>
                        </a:rPr>
                        <a:t>40 %</a:t>
                      </a:r>
                    </a:p>
                  </a:txBody>
                  <a:tcPr marL="7620" marR="7620" marT="7620" marB="0">
                    <a:lnL>
                      <a:noFill/>
                    </a:lnL>
                    <a:lnR>
                      <a:noFill/>
                    </a:lnR>
                    <a:lnT>
                      <a:noFill/>
                    </a:lnT>
                    <a:lnB>
                      <a:noFill/>
                    </a:lnB>
                  </a:tcPr>
                </a:tc>
                <a:tc>
                  <a:txBody>
                    <a:bodyPr/>
                    <a:lstStyle/>
                    <a:p>
                      <a:pPr algn="ctr" fontAlgn="t"/>
                      <a:r>
                        <a:rPr lang="fi-FI" sz="1100" b="0" i="0" u="none" strike="noStrike" dirty="0">
                          <a:solidFill>
                            <a:srgbClr val="000000"/>
                          </a:solidFill>
                          <a:effectLst/>
                          <a:latin typeface="Calibri" panose="020F0502020204030204" pitchFamily="34" charset="0"/>
                        </a:rPr>
                        <a:t>68</a:t>
                      </a:r>
                    </a:p>
                  </a:txBody>
                  <a:tcPr marL="7620" marR="7620" marT="7620" marB="0">
                    <a:lnL>
                      <a:noFill/>
                    </a:lnL>
                    <a:lnR>
                      <a:noFill/>
                    </a:lnR>
                    <a:lnT>
                      <a:noFill/>
                    </a:lnT>
                    <a:lnB>
                      <a:noFill/>
                    </a:lnB>
                  </a:tcPr>
                </a:tc>
                <a:extLst>
                  <a:ext uri="{0D108BD9-81ED-4DB2-BD59-A6C34878D82A}">
                    <a16:rowId xmlns:a16="http://schemas.microsoft.com/office/drawing/2014/main" val="512707465"/>
                  </a:ext>
                </a:extLst>
              </a:tr>
            </a:tbl>
          </a:graphicData>
        </a:graphic>
      </p:graphicFrame>
      <p:sp>
        <p:nvSpPr>
          <p:cNvPr id="13" name="Alatunnisteen paikkamerkki 4">
            <a:extLst>
              <a:ext uri="{FF2B5EF4-FFF2-40B4-BE49-F238E27FC236}">
                <a16:creationId xmlns:a16="http://schemas.microsoft.com/office/drawing/2014/main" id="{D1908068-F989-4C2A-99B3-CCAE2DC50D8A}"/>
              </a:ext>
            </a:extLst>
          </p:cNvPr>
          <p:cNvSpPr>
            <a:spLocks noGrp="1"/>
          </p:cNvSpPr>
          <p:nvPr>
            <p:ph type="ftr" sz="quarter" idx="13"/>
          </p:nvPr>
        </p:nvSpPr>
        <p:spPr>
          <a:xfrm>
            <a:off x="4209140" y="5248593"/>
            <a:ext cx="2465036" cy="304175"/>
          </a:xfrm>
        </p:spPr>
        <p:txBody>
          <a:bodyPr/>
          <a:lstStyle/>
          <a:p>
            <a:r>
              <a:rPr lang="en-US" noProof="1">
                <a:solidFill>
                  <a:prstClr val="black"/>
                </a:solidFill>
              </a:rPr>
              <a:t>Kirsi Markkanen</a:t>
            </a:r>
          </a:p>
        </p:txBody>
      </p:sp>
    </p:spTree>
    <p:extLst>
      <p:ext uri="{BB962C8B-B14F-4D97-AF65-F5344CB8AC3E}">
        <p14:creationId xmlns:p14="http://schemas.microsoft.com/office/powerpoint/2010/main" val="3776256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B168A7-993F-4D92-9596-99AC3EE56164}"/>
              </a:ext>
            </a:extLst>
          </p:cNvPr>
          <p:cNvSpPr>
            <a:spLocks noGrp="1"/>
          </p:cNvSpPr>
          <p:nvPr>
            <p:ph type="title"/>
          </p:nvPr>
        </p:nvSpPr>
        <p:spPr/>
        <p:txBody>
          <a:bodyPr/>
          <a:lstStyle/>
          <a:p>
            <a:r>
              <a:rPr lang="fi-FI" b="0" dirty="0"/>
              <a:t>Kuka sijaiseksi</a:t>
            </a:r>
          </a:p>
        </p:txBody>
      </p:sp>
      <p:sp>
        <p:nvSpPr>
          <p:cNvPr id="3" name="Sisällön paikkamerkki 2">
            <a:extLst>
              <a:ext uri="{FF2B5EF4-FFF2-40B4-BE49-F238E27FC236}">
                <a16:creationId xmlns:a16="http://schemas.microsoft.com/office/drawing/2014/main" id="{6BF40FCA-8253-4C83-B912-1D8AE11E005A}"/>
              </a:ext>
            </a:extLst>
          </p:cNvPr>
          <p:cNvSpPr>
            <a:spLocks noGrp="1"/>
          </p:cNvSpPr>
          <p:nvPr>
            <p:ph sz="quarter" idx="11"/>
          </p:nvPr>
        </p:nvSpPr>
        <p:spPr/>
        <p:txBody>
          <a:bodyPr/>
          <a:lstStyle/>
          <a:p>
            <a:r>
              <a:rPr lang="fi-FI" dirty="0"/>
              <a:t>Aiemmin sijaisena toimineet</a:t>
            </a:r>
          </a:p>
          <a:p>
            <a:r>
              <a:rPr lang="fi-FI" dirty="0"/>
              <a:t>Ammattiin valmistunut terveydenhuollon </a:t>
            </a:r>
            <a:r>
              <a:rPr lang="fi-FI" dirty="0" err="1"/>
              <a:t>ammattihenkiklö</a:t>
            </a:r>
            <a:endParaRPr lang="fi-FI" dirty="0"/>
          </a:p>
          <a:p>
            <a:r>
              <a:rPr lang="fi-FI" dirty="0"/>
              <a:t>Opiskelija</a:t>
            </a:r>
          </a:p>
          <a:p>
            <a:endParaRPr lang="fi-FI" dirty="0"/>
          </a:p>
          <a:p>
            <a:endParaRPr lang="fi-FI" dirty="0"/>
          </a:p>
          <a:p>
            <a:endParaRPr lang="fi-FI" dirty="0"/>
          </a:p>
        </p:txBody>
      </p:sp>
      <p:sp>
        <p:nvSpPr>
          <p:cNvPr id="4" name="Päivämäärän paikkamerkki 3">
            <a:extLst>
              <a:ext uri="{FF2B5EF4-FFF2-40B4-BE49-F238E27FC236}">
                <a16:creationId xmlns:a16="http://schemas.microsoft.com/office/drawing/2014/main" id="{F290B03B-6989-44BC-A3E9-F9AC412AE617}"/>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5" name="Alatunnisteen paikkamerkki 4">
            <a:extLst>
              <a:ext uri="{FF2B5EF4-FFF2-40B4-BE49-F238E27FC236}">
                <a16:creationId xmlns:a16="http://schemas.microsoft.com/office/drawing/2014/main" id="{B25409D4-F089-49DC-B800-E7C5127A2CE3}"/>
              </a:ext>
            </a:extLst>
          </p:cNvPr>
          <p:cNvSpPr>
            <a:spLocks noGrp="1"/>
          </p:cNvSpPr>
          <p:nvPr>
            <p:ph type="ftr" sz="quarter" idx="13"/>
          </p:nvPr>
        </p:nvSpPr>
        <p:spPr/>
        <p:txBody>
          <a:bodyPr/>
          <a:lstStyle/>
          <a:p>
            <a:r>
              <a:rPr lang="en-US" noProof="1">
                <a:solidFill>
                  <a:prstClr val="black"/>
                </a:solidFill>
              </a:rPr>
              <a:t>Kirsi Markkanen</a:t>
            </a:r>
          </a:p>
        </p:txBody>
      </p:sp>
      <p:sp>
        <p:nvSpPr>
          <p:cNvPr id="6" name="Dian numeron paikkamerkki 5">
            <a:extLst>
              <a:ext uri="{FF2B5EF4-FFF2-40B4-BE49-F238E27FC236}">
                <a16:creationId xmlns:a16="http://schemas.microsoft.com/office/drawing/2014/main" id="{6146A48D-4796-412B-B996-7210D3315DA3}"/>
              </a:ext>
            </a:extLst>
          </p:cNvPr>
          <p:cNvSpPr>
            <a:spLocks noGrp="1"/>
          </p:cNvSpPr>
          <p:nvPr>
            <p:ph type="sldNum" sz="quarter" idx="14"/>
          </p:nvPr>
        </p:nvSpPr>
        <p:spPr/>
        <p:txBody>
          <a:bodyPr/>
          <a:lstStyle/>
          <a:p>
            <a:fld id="{E743BE7D-B00E-6E48-A5FD-90D3C264DB2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372542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23528" y="209552"/>
            <a:ext cx="7547428" cy="979487"/>
          </a:xfrm>
        </p:spPr>
        <p:txBody>
          <a:bodyPr/>
          <a:lstStyle/>
          <a:p>
            <a:r>
              <a:rPr lang="fi-FI" b="0" dirty="0">
                <a:solidFill>
                  <a:srgbClr val="C00000"/>
                </a:solidFill>
              </a:rPr>
              <a:t>Sijaispulasta kesällä 2018</a:t>
            </a:r>
          </a:p>
        </p:txBody>
      </p:sp>
      <p:sp>
        <p:nvSpPr>
          <p:cNvPr id="3" name="Sisällön paikkamerkki 2"/>
          <p:cNvSpPr>
            <a:spLocks noGrp="1"/>
          </p:cNvSpPr>
          <p:nvPr>
            <p:ph sz="quarter" idx="11"/>
          </p:nvPr>
        </p:nvSpPr>
        <p:spPr>
          <a:xfrm>
            <a:off x="604841" y="1189038"/>
            <a:ext cx="7546975" cy="4188742"/>
          </a:xfrm>
        </p:spPr>
        <p:txBody>
          <a:bodyPr>
            <a:normAutofit fontScale="92500" lnSpcReduction="10000"/>
          </a:bodyPr>
          <a:lstStyle/>
          <a:p>
            <a:r>
              <a:rPr lang="fi-FI" dirty="0"/>
              <a:t>Kesäaikana 2018 on ollut eniten työvoimapulaa sairaanhoitajista ja lähi- ja perushoitajista </a:t>
            </a:r>
          </a:p>
          <a:p>
            <a:r>
              <a:rPr lang="fi-FI" dirty="0"/>
              <a:t>Työvoimapulaa on useimmiten lyhytaikaisista </a:t>
            </a:r>
            <a:r>
              <a:rPr lang="fi-FI" dirty="0" err="1"/>
              <a:t>keikkalaisista</a:t>
            </a:r>
            <a:r>
              <a:rPr lang="fi-FI" dirty="0"/>
              <a:t> (0-3 päivää).</a:t>
            </a:r>
          </a:p>
          <a:p>
            <a:r>
              <a:rPr lang="fi-FI" dirty="0"/>
              <a:t>Yleisin syy sijaispulaan on puute kokeneista, koulutetuista sijaisista. </a:t>
            </a:r>
          </a:p>
          <a:p>
            <a:r>
              <a:rPr lang="fi-FI" dirty="0"/>
              <a:t>Vakituisiin toimiin ja virkoihin on riittänyt hakijoita, mutta joissakin paikoissa tilanne on kiristynyt.</a:t>
            </a:r>
          </a:p>
          <a:p>
            <a:endParaRPr lang="fi-FI" dirty="0"/>
          </a:p>
          <a:p>
            <a:r>
              <a:rPr lang="fi-FI" sz="3300" dirty="0"/>
              <a:t>Pulaa: sairaanhoitajista, lähihoitajista</a:t>
            </a:r>
            <a:br>
              <a:rPr lang="fi-FI" sz="3300" dirty="0"/>
            </a:br>
            <a:r>
              <a:rPr lang="fi-FI" sz="3200" dirty="0"/>
              <a:t> </a:t>
            </a:r>
          </a:p>
          <a:p>
            <a:endParaRPr lang="fi-FI" sz="3200" dirty="0"/>
          </a:p>
        </p:txBody>
      </p:sp>
      <p:sp>
        <p:nvSpPr>
          <p:cNvPr id="4" name="Päivämäärän paikkamerkki 3"/>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6" name="Dian numeron paikkamerkki 5"/>
          <p:cNvSpPr>
            <a:spLocks noGrp="1"/>
          </p:cNvSpPr>
          <p:nvPr>
            <p:ph type="sldNum" sz="quarter" idx="14"/>
          </p:nvPr>
        </p:nvSpPr>
        <p:spPr/>
        <p:txBody>
          <a:bodyPr/>
          <a:lstStyle/>
          <a:p>
            <a:fld id="{E743BE7D-B00E-6E48-A5FD-90D3C264DB2F}" type="slidenum">
              <a:rPr lang="en-US" smtClean="0">
                <a:solidFill>
                  <a:prstClr val="black"/>
                </a:solidFill>
              </a:rPr>
              <a:pPr/>
              <a:t>12</a:t>
            </a:fld>
            <a:endParaRPr lang="en-US" dirty="0">
              <a:solidFill>
                <a:prstClr val="black"/>
              </a:solidFill>
            </a:endParaRPr>
          </a:p>
        </p:txBody>
      </p:sp>
      <p:sp>
        <p:nvSpPr>
          <p:cNvPr id="7" name="Alatunnisteen paikkamerkki 4">
            <a:extLst>
              <a:ext uri="{FF2B5EF4-FFF2-40B4-BE49-F238E27FC236}">
                <a16:creationId xmlns:a16="http://schemas.microsoft.com/office/drawing/2014/main" id="{BBD167C5-8559-4DD9-B7CE-67CE6976F5F9}"/>
              </a:ext>
            </a:extLst>
          </p:cNvPr>
          <p:cNvSpPr>
            <a:spLocks noGrp="1"/>
          </p:cNvSpPr>
          <p:nvPr>
            <p:ph type="ftr" sz="quarter" idx="13"/>
          </p:nvPr>
        </p:nvSpPr>
        <p:spPr>
          <a:xfrm>
            <a:off x="4209140" y="5248593"/>
            <a:ext cx="2465036" cy="304175"/>
          </a:xfrm>
        </p:spPr>
        <p:txBody>
          <a:bodyPr/>
          <a:lstStyle/>
          <a:p>
            <a:r>
              <a:rPr lang="en-US" noProof="1">
                <a:solidFill>
                  <a:prstClr val="black"/>
                </a:solidFill>
              </a:rPr>
              <a:t>Kirsi Markkanen</a:t>
            </a:r>
          </a:p>
        </p:txBody>
      </p:sp>
    </p:spTree>
    <p:extLst>
      <p:ext uri="{BB962C8B-B14F-4D97-AF65-F5344CB8AC3E}">
        <p14:creationId xmlns:p14="http://schemas.microsoft.com/office/powerpoint/2010/main" val="577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508000" y="409228"/>
            <a:ext cx="8128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fi-FI" sz="2600" dirty="0">
                <a:solidFill>
                  <a:srgbClr val="C00000"/>
                </a:solidFill>
                <a:latin typeface="Latolight"/>
              </a:rPr>
              <a:t>S</a:t>
            </a:r>
            <a:r>
              <a:rPr sz="2600" dirty="0" err="1">
                <a:solidFill>
                  <a:srgbClr val="C00000"/>
                </a:solidFill>
                <a:latin typeface="Latolight"/>
              </a:rPr>
              <a:t>ijaisten</a:t>
            </a:r>
            <a:r>
              <a:rPr sz="2600" dirty="0">
                <a:solidFill>
                  <a:srgbClr val="C00000"/>
                </a:solidFill>
                <a:latin typeface="Latolight"/>
              </a:rPr>
              <a:t> </a:t>
            </a:r>
            <a:r>
              <a:rPr sz="2600" dirty="0" err="1">
                <a:solidFill>
                  <a:srgbClr val="C00000"/>
                </a:solidFill>
                <a:latin typeface="Latolight"/>
              </a:rPr>
              <a:t>määrän</a:t>
            </a:r>
            <a:r>
              <a:rPr sz="2600" dirty="0">
                <a:solidFill>
                  <a:srgbClr val="C00000"/>
                </a:solidFill>
                <a:latin typeface="Latolight"/>
              </a:rPr>
              <a:t> </a:t>
            </a:r>
            <a:r>
              <a:rPr sz="2600" dirty="0" err="1">
                <a:solidFill>
                  <a:srgbClr val="C00000"/>
                </a:solidFill>
                <a:latin typeface="Latolight"/>
              </a:rPr>
              <a:t>kesään</a:t>
            </a:r>
            <a:r>
              <a:rPr sz="2600" dirty="0">
                <a:solidFill>
                  <a:srgbClr val="C00000"/>
                </a:solidFill>
                <a:latin typeface="Latolight"/>
              </a:rPr>
              <a:t> 201</a:t>
            </a:r>
            <a:r>
              <a:rPr lang="fi-FI" sz="2600" dirty="0">
                <a:solidFill>
                  <a:srgbClr val="C00000"/>
                </a:solidFill>
                <a:latin typeface="Latolight"/>
              </a:rPr>
              <a:t>7</a:t>
            </a:r>
            <a:r>
              <a:rPr sz="2600" dirty="0">
                <a:solidFill>
                  <a:srgbClr val="C00000"/>
                </a:solidFill>
                <a:latin typeface="Latolight"/>
              </a:rPr>
              <a:t> </a:t>
            </a:r>
            <a:r>
              <a:rPr sz="2600" dirty="0" err="1">
                <a:solidFill>
                  <a:srgbClr val="C00000"/>
                </a:solidFill>
                <a:latin typeface="Latolight"/>
              </a:rPr>
              <a:t>verrattuna</a:t>
            </a:r>
            <a:endParaRPr sz="2600" dirty="0">
              <a:solidFill>
                <a:srgbClr val="C00000"/>
              </a:solidFill>
              <a:latin typeface="Latolight"/>
            </a:endParaRPr>
          </a:p>
        </p:txBody>
      </p:sp>
      <p:graphicFrame>
        <p:nvGraphicFramePr>
          <p:cNvPr id="5" name="Taulukko 4">
            <a:extLst>
              <a:ext uri="{FF2B5EF4-FFF2-40B4-BE49-F238E27FC236}">
                <a16:creationId xmlns:a16="http://schemas.microsoft.com/office/drawing/2014/main" id="{F68F418E-98C8-4CCE-B353-74DD2D80DE13}"/>
              </a:ext>
            </a:extLst>
          </p:cNvPr>
          <p:cNvGraphicFramePr>
            <a:graphicFrameLocks noGrp="1"/>
          </p:cNvGraphicFramePr>
          <p:nvPr>
            <p:extLst>
              <p:ext uri="{D42A27DB-BD31-4B8C-83A1-F6EECF244321}">
                <p14:modId xmlns:p14="http://schemas.microsoft.com/office/powerpoint/2010/main" val="2869743797"/>
              </p:ext>
            </p:extLst>
          </p:nvPr>
        </p:nvGraphicFramePr>
        <p:xfrm>
          <a:off x="457200" y="1939290"/>
          <a:ext cx="5554960" cy="3108960"/>
        </p:xfrm>
        <a:graphic>
          <a:graphicData uri="http://schemas.openxmlformats.org/drawingml/2006/table">
            <a:tbl>
              <a:tblPr/>
              <a:tblGrid>
                <a:gridCol w="1851653">
                  <a:extLst>
                    <a:ext uri="{9D8B030D-6E8A-4147-A177-3AD203B41FA5}">
                      <a16:colId xmlns:a16="http://schemas.microsoft.com/office/drawing/2014/main" val="1072173849"/>
                    </a:ext>
                  </a:extLst>
                </a:gridCol>
                <a:gridCol w="1512640">
                  <a:extLst>
                    <a:ext uri="{9D8B030D-6E8A-4147-A177-3AD203B41FA5}">
                      <a16:colId xmlns:a16="http://schemas.microsoft.com/office/drawing/2014/main" val="1743441036"/>
                    </a:ext>
                  </a:extLst>
                </a:gridCol>
                <a:gridCol w="2190667">
                  <a:extLst>
                    <a:ext uri="{9D8B030D-6E8A-4147-A177-3AD203B41FA5}">
                      <a16:colId xmlns:a16="http://schemas.microsoft.com/office/drawing/2014/main" val="2174456380"/>
                    </a:ext>
                  </a:extLst>
                </a:gridCol>
              </a:tblGrid>
              <a:tr h="0">
                <a:tc>
                  <a:txBody>
                    <a:bodyPr/>
                    <a:lstStyle/>
                    <a:p>
                      <a:r>
                        <a:rPr lang="fi-FI"/>
                        <a:t>Vaihtoehto</a:t>
                      </a:r>
                    </a:p>
                  </a:txBody>
                  <a:tcPr anchor="ctr">
                    <a:lnL>
                      <a:noFill/>
                    </a:lnL>
                    <a:lnR>
                      <a:noFill/>
                    </a:lnR>
                    <a:lnT>
                      <a:noFill/>
                    </a:lnT>
                    <a:lnB>
                      <a:noFill/>
                    </a:lnB>
                  </a:tcPr>
                </a:tc>
                <a:tc>
                  <a:txBody>
                    <a:bodyPr/>
                    <a:lstStyle/>
                    <a:p>
                      <a:pPr algn="ctr"/>
                      <a:r>
                        <a:rPr lang="fi-FI" dirty="0"/>
                        <a:t>Lukumäärä</a:t>
                      </a:r>
                    </a:p>
                  </a:txBody>
                  <a:tcPr anchor="ctr">
                    <a:lnL>
                      <a:noFill/>
                    </a:lnL>
                    <a:lnR>
                      <a:noFill/>
                    </a:lnR>
                    <a:lnT>
                      <a:noFill/>
                    </a:lnT>
                    <a:lnB>
                      <a:noFill/>
                    </a:lnB>
                  </a:tcPr>
                </a:tc>
                <a:tc>
                  <a:txBody>
                    <a:bodyPr/>
                    <a:lstStyle/>
                    <a:p>
                      <a:pPr algn="ctr"/>
                      <a:r>
                        <a:rPr lang="fi-FI"/>
                        <a:t>%</a:t>
                      </a:r>
                    </a:p>
                  </a:txBody>
                  <a:tcPr anchor="ctr">
                    <a:lnL>
                      <a:noFill/>
                    </a:lnL>
                    <a:lnR>
                      <a:noFill/>
                    </a:lnR>
                    <a:lnT>
                      <a:noFill/>
                    </a:lnT>
                    <a:lnB>
                      <a:noFill/>
                    </a:lnB>
                  </a:tcPr>
                </a:tc>
                <a:extLst>
                  <a:ext uri="{0D108BD9-81ED-4DB2-BD59-A6C34878D82A}">
                    <a16:rowId xmlns:a16="http://schemas.microsoft.com/office/drawing/2014/main" val="979414386"/>
                  </a:ext>
                </a:extLst>
              </a:tr>
              <a:tr h="0">
                <a:tc>
                  <a:txBody>
                    <a:bodyPr/>
                    <a:lstStyle/>
                    <a:p>
                      <a:r>
                        <a:rPr lang="fi-FI"/>
                        <a:t>Kasvaa selvästi</a:t>
                      </a:r>
                    </a:p>
                  </a:txBody>
                  <a:tcPr anchor="ctr">
                    <a:lnL>
                      <a:noFill/>
                    </a:lnL>
                    <a:lnR>
                      <a:noFill/>
                    </a:lnR>
                    <a:lnT>
                      <a:noFill/>
                    </a:lnT>
                    <a:lnB>
                      <a:noFill/>
                    </a:lnB>
                  </a:tcPr>
                </a:tc>
                <a:tc>
                  <a:txBody>
                    <a:bodyPr/>
                    <a:lstStyle/>
                    <a:p>
                      <a:pPr algn="ctr"/>
                      <a:r>
                        <a:rPr lang="fi-FI"/>
                        <a:t>2</a:t>
                      </a:r>
                    </a:p>
                  </a:txBody>
                  <a:tcPr anchor="ctr">
                    <a:lnL>
                      <a:noFill/>
                    </a:lnL>
                    <a:lnR>
                      <a:noFill/>
                    </a:lnR>
                    <a:lnT>
                      <a:noFill/>
                    </a:lnT>
                    <a:lnB>
                      <a:noFill/>
                    </a:lnB>
                  </a:tcPr>
                </a:tc>
                <a:tc>
                  <a:txBody>
                    <a:bodyPr/>
                    <a:lstStyle/>
                    <a:p>
                      <a:pPr algn="ctr"/>
                      <a:r>
                        <a:rPr lang="fi-FI"/>
                        <a:t>2 %</a:t>
                      </a:r>
                    </a:p>
                  </a:txBody>
                  <a:tcPr anchor="ctr">
                    <a:lnL>
                      <a:noFill/>
                    </a:lnL>
                    <a:lnR>
                      <a:noFill/>
                    </a:lnR>
                    <a:lnT>
                      <a:noFill/>
                    </a:lnT>
                    <a:lnB>
                      <a:noFill/>
                    </a:lnB>
                  </a:tcPr>
                </a:tc>
                <a:extLst>
                  <a:ext uri="{0D108BD9-81ED-4DB2-BD59-A6C34878D82A}">
                    <a16:rowId xmlns:a16="http://schemas.microsoft.com/office/drawing/2014/main" val="739810337"/>
                  </a:ext>
                </a:extLst>
              </a:tr>
              <a:tr h="0">
                <a:tc>
                  <a:txBody>
                    <a:bodyPr/>
                    <a:lstStyle/>
                    <a:p>
                      <a:r>
                        <a:rPr lang="fi-FI"/>
                        <a:t>Kasvaa jonkin verran</a:t>
                      </a:r>
                    </a:p>
                  </a:txBody>
                  <a:tcPr anchor="ctr">
                    <a:lnL>
                      <a:noFill/>
                    </a:lnL>
                    <a:lnR>
                      <a:noFill/>
                    </a:lnR>
                    <a:lnT>
                      <a:noFill/>
                    </a:lnT>
                    <a:lnB>
                      <a:noFill/>
                    </a:lnB>
                  </a:tcPr>
                </a:tc>
                <a:tc>
                  <a:txBody>
                    <a:bodyPr/>
                    <a:lstStyle/>
                    <a:p>
                      <a:pPr algn="ctr"/>
                      <a:r>
                        <a:rPr lang="fi-FI"/>
                        <a:t>19</a:t>
                      </a:r>
                    </a:p>
                  </a:txBody>
                  <a:tcPr anchor="ctr">
                    <a:lnL>
                      <a:noFill/>
                    </a:lnL>
                    <a:lnR>
                      <a:noFill/>
                    </a:lnR>
                    <a:lnT>
                      <a:noFill/>
                    </a:lnT>
                    <a:lnB>
                      <a:noFill/>
                    </a:lnB>
                  </a:tcPr>
                </a:tc>
                <a:tc>
                  <a:txBody>
                    <a:bodyPr/>
                    <a:lstStyle/>
                    <a:p>
                      <a:pPr algn="ctr"/>
                      <a:r>
                        <a:rPr lang="fi-FI"/>
                        <a:t>20 %</a:t>
                      </a:r>
                    </a:p>
                  </a:txBody>
                  <a:tcPr anchor="ctr">
                    <a:lnL>
                      <a:noFill/>
                    </a:lnL>
                    <a:lnR>
                      <a:noFill/>
                    </a:lnR>
                    <a:lnT>
                      <a:noFill/>
                    </a:lnT>
                    <a:lnB>
                      <a:noFill/>
                    </a:lnB>
                  </a:tcPr>
                </a:tc>
                <a:extLst>
                  <a:ext uri="{0D108BD9-81ED-4DB2-BD59-A6C34878D82A}">
                    <a16:rowId xmlns:a16="http://schemas.microsoft.com/office/drawing/2014/main" val="678639172"/>
                  </a:ext>
                </a:extLst>
              </a:tr>
              <a:tr h="0">
                <a:tc>
                  <a:txBody>
                    <a:bodyPr/>
                    <a:lstStyle/>
                    <a:p>
                      <a:r>
                        <a:rPr lang="fi-FI"/>
                        <a:t>Pysyy ennallaan</a:t>
                      </a:r>
                    </a:p>
                  </a:txBody>
                  <a:tcPr anchor="ctr">
                    <a:lnL>
                      <a:noFill/>
                    </a:lnL>
                    <a:lnR>
                      <a:noFill/>
                    </a:lnR>
                    <a:lnT>
                      <a:noFill/>
                    </a:lnT>
                    <a:lnB>
                      <a:noFill/>
                    </a:lnB>
                  </a:tcPr>
                </a:tc>
                <a:tc>
                  <a:txBody>
                    <a:bodyPr/>
                    <a:lstStyle/>
                    <a:p>
                      <a:pPr algn="ctr"/>
                      <a:r>
                        <a:rPr lang="fi-FI" dirty="0"/>
                        <a:t>60</a:t>
                      </a:r>
                    </a:p>
                  </a:txBody>
                  <a:tcPr anchor="ctr">
                    <a:lnL>
                      <a:noFill/>
                    </a:lnL>
                    <a:lnR>
                      <a:noFill/>
                    </a:lnR>
                    <a:lnT>
                      <a:noFill/>
                    </a:lnT>
                    <a:lnB>
                      <a:noFill/>
                    </a:lnB>
                  </a:tcPr>
                </a:tc>
                <a:tc>
                  <a:txBody>
                    <a:bodyPr/>
                    <a:lstStyle/>
                    <a:p>
                      <a:pPr algn="ctr"/>
                      <a:r>
                        <a:rPr lang="fi-FI" dirty="0"/>
                        <a:t>62 %</a:t>
                      </a:r>
                    </a:p>
                  </a:txBody>
                  <a:tcPr anchor="ctr">
                    <a:lnL>
                      <a:noFill/>
                    </a:lnL>
                    <a:lnR>
                      <a:noFill/>
                    </a:lnR>
                    <a:lnT>
                      <a:noFill/>
                    </a:lnT>
                    <a:lnB>
                      <a:noFill/>
                    </a:lnB>
                  </a:tcPr>
                </a:tc>
                <a:extLst>
                  <a:ext uri="{0D108BD9-81ED-4DB2-BD59-A6C34878D82A}">
                    <a16:rowId xmlns:a16="http://schemas.microsoft.com/office/drawing/2014/main" val="2884124729"/>
                  </a:ext>
                </a:extLst>
              </a:tr>
              <a:tr h="0">
                <a:tc>
                  <a:txBody>
                    <a:bodyPr/>
                    <a:lstStyle/>
                    <a:p>
                      <a:r>
                        <a:rPr lang="fi-FI"/>
                        <a:t>Vähentyy jonkin verran</a:t>
                      </a:r>
                    </a:p>
                  </a:txBody>
                  <a:tcPr anchor="ctr">
                    <a:lnL>
                      <a:noFill/>
                    </a:lnL>
                    <a:lnR>
                      <a:noFill/>
                    </a:lnR>
                    <a:lnT>
                      <a:noFill/>
                    </a:lnT>
                    <a:lnB>
                      <a:noFill/>
                    </a:lnB>
                  </a:tcPr>
                </a:tc>
                <a:tc>
                  <a:txBody>
                    <a:bodyPr/>
                    <a:lstStyle/>
                    <a:p>
                      <a:pPr algn="ctr"/>
                      <a:r>
                        <a:rPr lang="fi-FI"/>
                        <a:t>14</a:t>
                      </a:r>
                    </a:p>
                  </a:txBody>
                  <a:tcPr anchor="ctr">
                    <a:lnL>
                      <a:noFill/>
                    </a:lnL>
                    <a:lnR>
                      <a:noFill/>
                    </a:lnR>
                    <a:lnT>
                      <a:noFill/>
                    </a:lnT>
                    <a:lnB>
                      <a:noFill/>
                    </a:lnB>
                  </a:tcPr>
                </a:tc>
                <a:tc>
                  <a:txBody>
                    <a:bodyPr/>
                    <a:lstStyle/>
                    <a:p>
                      <a:pPr algn="ctr"/>
                      <a:r>
                        <a:rPr lang="fi-FI" dirty="0"/>
                        <a:t>14 %</a:t>
                      </a:r>
                    </a:p>
                  </a:txBody>
                  <a:tcPr anchor="ctr">
                    <a:lnL>
                      <a:noFill/>
                    </a:lnL>
                    <a:lnR>
                      <a:noFill/>
                    </a:lnR>
                    <a:lnT>
                      <a:noFill/>
                    </a:lnT>
                    <a:lnB>
                      <a:noFill/>
                    </a:lnB>
                  </a:tcPr>
                </a:tc>
                <a:extLst>
                  <a:ext uri="{0D108BD9-81ED-4DB2-BD59-A6C34878D82A}">
                    <a16:rowId xmlns:a16="http://schemas.microsoft.com/office/drawing/2014/main" val="3507939096"/>
                  </a:ext>
                </a:extLst>
              </a:tr>
              <a:tr h="0">
                <a:tc>
                  <a:txBody>
                    <a:bodyPr/>
                    <a:lstStyle/>
                    <a:p>
                      <a:r>
                        <a:rPr lang="fi-FI"/>
                        <a:t>Vähentyy selvästi</a:t>
                      </a:r>
                    </a:p>
                  </a:txBody>
                  <a:tcPr anchor="ctr">
                    <a:lnL>
                      <a:noFill/>
                    </a:lnL>
                    <a:lnR>
                      <a:noFill/>
                    </a:lnR>
                    <a:lnT>
                      <a:noFill/>
                    </a:lnT>
                    <a:lnB>
                      <a:noFill/>
                    </a:lnB>
                  </a:tcPr>
                </a:tc>
                <a:tc>
                  <a:txBody>
                    <a:bodyPr/>
                    <a:lstStyle/>
                    <a:p>
                      <a:pPr algn="ctr"/>
                      <a:r>
                        <a:rPr lang="fi-FI"/>
                        <a:t>2</a:t>
                      </a:r>
                    </a:p>
                  </a:txBody>
                  <a:tcPr anchor="ctr">
                    <a:lnL>
                      <a:noFill/>
                    </a:lnL>
                    <a:lnR>
                      <a:noFill/>
                    </a:lnR>
                    <a:lnT>
                      <a:noFill/>
                    </a:lnT>
                    <a:lnB>
                      <a:noFill/>
                    </a:lnB>
                  </a:tcPr>
                </a:tc>
                <a:tc>
                  <a:txBody>
                    <a:bodyPr/>
                    <a:lstStyle/>
                    <a:p>
                      <a:pPr algn="ctr"/>
                      <a:r>
                        <a:rPr lang="fi-FI"/>
                        <a:t>2 %</a:t>
                      </a:r>
                    </a:p>
                  </a:txBody>
                  <a:tcPr anchor="ctr">
                    <a:lnL>
                      <a:noFill/>
                    </a:lnL>
                    <a:lnR>
                      <a:noFill/>
                    </a:lnR>
                    <a:lnT>
                      <a:noFill/>
                    </a:lnT>
                    <a:lnB>
                      <a:noFill/>
                    </a:lnB>
                  </a:tcPr>
                </a:tc>
                <a:extLst>
                  <a:ext uri="{0D108BD9-81ED-4DB2-BD59-A6C34878D82A}">
                    <a16:rowId xmlns:a16="http://schemas.microsoft.com/office/drawing/2014/main" val="3086104414"/>
                  </a:ext>
                </a:extLst>
              </a:tr>
              <a:tr h="0">
                <a:tc>
                  <a:txBody>
                    <a:bodyPr/>
                    <a:lstStyle/>
                    <a:p>
                      <a:r>
                        <a:rPr lang="fi-FI"/>
                        <a:t>Yhteensä</a:t>
                      </a:r>
                    </a:p>
                  </a:txBody>
                  <a:tcPr anchor="ctr">
                    <a:lnL>
                      <a:noFill/>
                    </a:lnL>
                    <a:lnR>
                      <a:noFill/>
                    </a:lnR>
                    <a:lnT>
                      <a:noFill/>
                    </a:lnT>
                    <a:lnB>
                      <a:noFill/>
                    </a:lnB>
                  </a:tcPr>
                </a:tc>
                <a:tc>
                  <a:txBody>
                    <a:bodyPr/>
                    <a:lstStyle/>
                    <a:p>
                      <a:pPr algn="ctr"/>
                      <a:r>
                        <a:rPr lang="fi-FI"/>
                        <a:t>95</a:t>
                      </a:r>
                    </a:p>
                  </a:txBody>
                  <a:tcPr anchor="ctr">
                    <a:lnL>
                      <a:noFill/>
                    </a:lnL>
                    <a:lnR>
                      <a:noFill/>
                    </a:lnR>
                    <a:lnT>
                      <a:noFill/>
                    </a:lnT>
                    <a:lnB>
                      <a:noFill/>
                    </a:lnB>
                  </a:tcPr>
                </a:tc>
                <a:tc>
                  <a:txBody>
                    <a:bodyPr/>
                    <a:lstStyle/>
                    <a:p>
                      <a:pPr algn="ctr"/>
                      <a:r>
                        <a:rPr lang="fi-FI" dirty="0"/>
                        <a:t>100 %</a:t>
                      </a:r>
                    </a:p>
                  </a:txBody>
                  <a:tcPr anchor="ctr">
                    <a:lnL>
                      <a:noFill/>
                    </a:lnL>
                    <a:lnR>
                      <a:noFill/>
                    </a:lnR>
                    <a:lnT>
                      <a:noFill/>
                    </a:lnT>
                    <a:lnB>
                      <a:noFill/>
                    </a:lnB>
                  </a:tcPr>
                </a:tc>
                <a:extLst>
                  <a:ext uri="{0D108BD9-81ED-4DB2-BD59-A6C34878D82A}">
                    <a16:rowId xmlns:a16="http://schemas.microsoft.com/office/drawing/2014/main" val="1283216839"/>
                  </a:ext>
                </a:extLst>
              </a:tr>
            </a:tbl>
          </a:graphicData>
        </a:graphic>
      </p:graphicFrame>
      <p:sp>
        <p:nvSpPr>
          <p:cNvPr id="9" name="Sisällön paikkamerkki 8">
            <a:extLst>
              <a:ext uri="{FF2B5EF4-FFF2-40B4-BE49-F238E27FC236}">
                <a16:creationId xmlns:a16="http://schemas.microsoft.com/office/drawing/2014/main" id="{3A2198DE-7F90-40FB-B2A4-DC77E4394B38}"/>
              </a:ext>
            </a:extLst>
          </p:cNvPr>
          <p:cNvSpPr>
            <a:spLocks noGrp="1"/>
          </p:cNvSpPr>
          <p:nvPr>
            <p:ph sz="quarter" idx="11"/>
          </p:nvPr>
        </p:nvSpPr>
        <p:spPr/>
        <p:txBody>
          <a:bodyPr/>
          <a:lstStyle/>
          <a:p>
            <a:endParaRPr lang="fi-FI"/>
          </a:p>
        </p:txBody>
      </p:sp>
      <p:sp>
        <p:nvSpPr>
          <p:cNvPr id="10" name="Alatunnisteen paikkamerkki 4">
            <a:extLst>
              <a:ext uri="{FF2B5EF4-FFF2-40B4-BE49-F238E27FC236}">
                <a16:creationId xmlns:a16="http://schemas.microsoft.com/office/drawing/2014/main" id="{10D9A1A1-D133-4C0D-87A9-9B6890473819}"/>
              </a:ext>
            </a:extLst>
          </p:cNvPr>
          <p:cNvSpPr>
            <a:spLocks noGrp="1"/>
          </p:cNvSpPr>
          <p:nvPr>
            <p:ph type="ftr" sz="quarter" idx="13"/>
          </p:nvPr>
        </p:nvSpPr>
        <p:spPr>
          <a:xfrm>
            <a:off x="4209139" y="5249108"/>
            <a:ext cx="2449757" cy="303660"/>
          </a:xfrm>
        </p:spPr>
        <p:txBody>
          <a:bodyPr/>
          <a:lstStyle/>
          <a:p>
            <a:r>
              <a:rPr lang="en-US" noProof="1">
                <a:solidFill>
                  <a:prstClr val="black"/>
                </a:solidFill>
              </a:rPr>
              <a:t>Kirsi Markkanen</a:t>
            </a:r>
          </a:p>
        </p:txBody>
      </p:sp>
      <p:sp>
        <p:nvSpPr>
          <p:cNvPr id="11" name="Päivämäärän paikkamerkki 10">
            <a:extLst>
              <a:ext uri="{FF2B5EF4-FFF2-40B4-BE49-F238E27FC236}">
                <a16:creationId xmlns:a16="http://schemas.microsoft.com/office/drawing/2014/main" id="{641635CB-3D0A-41B2-8DD0-83E095C6BD8B}"/>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12" name="Dian numeron paikkamerkki 11">
            <a:extLst>
              <a:ext uri="{FF2B5EF4-FFF2-40B4-BE49-F238E27FC236}">
                <a16:creationId xmlns:a16="http://schemas.microsoft.com/office/drawing/2014/main" id="{2797B6CF-35C1-4F8A-9694-FB55C4F9A2AF}"/>
              </a:ext>
            </a:extLst>
          </p:cNvPr>
          <p:cNvSpPr>
            <a:spLocks noGrp="1"/>
          </p:cNvSpPr>
          <p:nvPr>
            <p:ph type="sldNum" sz="quarter" idx="14"/>
          </p:nvPr>
        </p:nvSpPr>
        <p:spPr/>
        <p:txBody>
          <a:bodyPr/>
          <a:lstStyle/>
          <a:p>
            <a:fld id="{E743BE7D-B00E-6E48-A5FD-90D3C264DB2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924788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508000" y="317500"/>
            <a:ext cx="8128000" cy="73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sz="2600" dirty="0" err="1">
                <a:solidFill>
                  <a:srgbClr val="C00000"/>
                </a:solidFill>
                <a:latin typeface="Latolight"/>
              </a:rPr>
              <a:t>Millaisiin</a:t>
            </a:r>
            <a:r>
              <a:rPr sz="2600" dirty="0">
                <a:solidFill>
                  <a:srgbClr val="C00000"/>
                </a:solidFill>
                <a:latin typeface="Latolight"/>
              </a:rPr>
              <a:t> </a:t>
            </a:r>
            <a:r>
              <a:rPr sz="2600" dirty="0" err="1">
                <a:solidFill>
                  <a:srgbClr val="C00000"/>
                </a:solidFill>
                <a:latin typeface="Latolight"/>
              </a:rPr>
              <a:t>tehtäviin</a:t>
            </a:r>
            <a:r>
              <a:rPr sz="2600" dirty="0">
                <a:solidFill>
                  <a:srgbClr val="C00000"/>
                </a:solidFill>
                <a:latin typeface="Latolight"/>
              </a:rPr>
              <a:t> </a:t>
            </a:r>
            <a:r>
              <a:rPr sz="2600" dirty="0" err="1">
                <a:solidFill>
                  <a:srgbClr val="C00000"/>
                </a:solidFill>
                <a:latin typeface="Latolight"/>
              </a:rPr>
              <a:t>kesäajan</a:t>
            </a:r>
            <a:r>
              <a:rPr sz="2600" dirty="0">
                <a:solidFill>
                  <a:srgbClr val="C00000"/>
                </a:solidFill>
                <a:latin typeface="Latolight"/>
              </a:rPr>
              <a:t> 201</a:t>
            </a:r>
            <a:r>
              <a:rPr lang="fi-FI" sz="2600" dirty="0">
                <a:solidFill>
                  <a:srgbClr val="C00000"/>
                </a:solidFill>
                <a:latin typeface="Latolight"/>
              </a:rPr>
              <a:t>8</a:t>
            </a:r>
            <a:r>
              <a:rPr sz="2600" dirty="0">
                <a:solidFill>
                  <a:srgbClr val="C00000"/>
                </a:solidFill>
                <a:latin typeface="Latolight"/>
              </a:rPr>
              <a:t> </a:t>
            </a:r>
            <a:r>
              <a:rPr sz="2600" dirty="0" err="1">
                <a:solidFill>
                  <a:srgbClr val="C00000"/>
                </a:solidFill>
                <a:latin typeface="Latolight"/>
              </a:rPr>
              <a:t>sijaiset</a:t>
            </a:r>
            <a:r>
              <a:rPr sz="2600" dirty="0">
                <a:solidFill>
                  <a:srgbClr val="C00000"/>
                </a:solidFill>
                <a:latin typeface="Latolight"/>
              </a:rPr>
              <a:t> </a:t>
            </a:r>
            <a:r>
              <a:rPr sz="2600" dirty="0" err="1">
                <a:solidFill>
                  <a:srgbClr val="C00000"/>
                </a:solidFill>
                <a:latin typeface="Latolight"/>
              </a:rPr>
              <a:t>palkataan</a:t>
            </a:r>
            <a:r>
              <a:rPr sz="2600" dirty="0">
                <a:solidFill>
                  <a:srgbClr val="C00000"/>
                </a:solidFill>
                <a:latin typeface="Latolight"/>
              </a:rPr>
              <a:t>?</a:t>
            </a:r>
            <a:r>
              <a:rPr lang="fi-FI" sz="2600" dirty="0">
                <a:solidFill>
                  <a:srgbClr val="C00000"/>
                </a:solidFill>
                <a:latin typeface="Latolight"/>
              </a:rPr>
              <a:t> </a:t>
            </a:r>
            <a:endParaRPr sz="2600" dirty="0">
              <a:solidFill>
                <a:srgbClr val="C00000"/>
              </a:solidFill>
              <a:latin typeface="Latolight"/>
            </a:endParaRPr>
          </a:p>
        </p:txBody>
      </p:sp>
      <p:sp>
        <p:nvSpPr>
          <p:cNvPr id="6" name="Sisällön paikkamerkki 5">
            <a:extLst>
              <a:ext uri="{FF2B5EF4-FFF2-40B4-BE49-F238E27FC236}">
                <a16:creationId xmlns:a16="http://schemas.microsoft.com/office/drawing/2014/main" id="{0FEFBB43-4913-447C-9908-F576AB13658C}"/>
              </a:ext>
            </a:extLst>
          </p:cNvPr>
          <p:cNvSpPr>
            <a:spLocks noGrp="1"/>
          </p:cNvSpPr>
          <p:nvPr>
            <p:ph sz="quarter" idx="11"/>
          </p:nvPr>
        </p:nvSpPr>
        <p:spPr/>
        <p:txBody>
          <a:bodyPr/>
          <a:lstStyle/>
          <a:p>
            <a:r>
              <a:rPr lang="fi-FI" dirty="0"/>
              <a:t>Sijaiset palkataan koulutustaan vastaaviin tehtäviin</a:t>
            </a:r>
          </a:p>
          <a:p>
            <a:r>
              <a:rPr lang="fi-FI" dirty="0"/>
              <a:t>Henkilöstö kiertää organisaation eri työtehtävissä tai yksiköissä</a:t>
            </a:r>
          </a:p>
          <a:p>
            <a:r>
              <a:rPr lang="fi-FI" dirty="0"/>
              <a:t>Jossain määrin varaudutaan ylitöihin</a:t>
            </a:r>
          </a:p>
          <a:p>
            <a:endParaRPr lang="fi-FI" dirty="0"/>
          </a:p>
        </p:txBody>
      </p:sp>
      <p:sp>
        <p:nvSpPr>
          <p:cNvPr id="4" name="Alatunnisteen paikkamerkki 4">
            <a:extLst>
              <a:ext uri="{FF2B5EF4-FFF2-40B4-BE49-F238E27FC236}">
                <a16:creationId xmlns:a16="http://schemas.microsoft.com/office/drawing/2014/main" id="{0ED64543-03E6-4689-A409-AE6E39118CFE}"/>
              </a:ext>
            </a:extLst>
          </p:cNvPr>
          <p:cNvSpPr>
            <a:spLocks noGrp="1"/>
          </p:cNvSpPr>
          <p:nvPr>
            <p:ph type="ftr" sz="quarter" idx="13"/>
          </p:nvPr>
        </p:nvSpPr>
        <p:spPr>
          <a:xfrm>
            <a:off x="4209139" y="5249108"/>
            <a:ext cx="2449757" cy="303660"/>
          </a:xfrm>
        </p:spPr>
        <p:txBody>
          <a:bodyPr/>
          <a:lstStyle/>
          <a:p>
            <a:r>
              <a:rPr lang="en-US" noProof="1">
                <a:solidFill>
                  <a:prstClr val="black"/>
                </a:solidFill>
              </a:rPr>
              <a:t>Kirsi Markkanen</a:t>
            </a:r>
          </a:p>
        </p:txBody>
      </p:sp>
      <p:sp>
        <p:nvSpPr>
          <p:cNvPr id="3" name="Päivämäärän paikkamerkki 2">
            <a:extLst>
              <a:ext uri="{FF2B5EF4-FFF2-40B4-BE49-F238E27FC236}">
                <a16:creationId xmlns:a16="http://schemas.microsoft.com/office/drawing/2014/main" id="{C827D123-CB7A-450F-889B-4F6999AB48FB}"/>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5" name="Dian numeron paikkamerkki 4">
            <a:extLst>
              <a:ext uri="{FF2B5EF4-FFF2-40B4-BE49-F238E27FC236}">
                <a16:creationId xmlns:a16="http://schemas.microsoft.com/office/drawing/2014/main" id="{196FA683-D63E-45C9-B1C0-F613ABAD7860}"/>
              </a:ext>
            </a:extLst>
          </p:cNvPr>
          <p:cNvSpPr>
            <a:spLocks noGrp="1"/>
          </p:cNvSpPr>
          <p:nvPr>
            <p:ph type="sldNum" sz="quarter" idx="14"/>
          </p:nvPr>
        </p:nvSpPr>
        <p:spPr/>
        <p:txBody>
          <a:bodyPr/>
          <a:lstStyle/>
          <a:p>
            <a:fld id="{E743BE7D-B00E-6E48-A5FD-90D3C264DB2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076274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24B0C6-5961-4FBF-B82D-7501CB94CFC7}"/>
              </a:ext>
            </a:extLst>
          </p:cNvPr>
          <p:cNvSpPr>
            <a:spLocks noGrp="1"/>
          </p:cNvSpPr>
          <p:nvPr>
            <p:ph type="title"/>
          </p:nvPr>
        </p:nvSpPr>
        <p:spPr/>
        <p:txBody>
          <a:bodyPr>
            <a:normAutofit fontScale="90000"/>
          </a:bodyPr>
          <a:lstStyle/>
          <a:p>
            <a:r>
              <a:rPr lang="fi-FI" b="0" dirty="0">
                <a:solidFill>
                  <a:srgbClr val="C00000"/>
                </a:solidFill>
              </a:rPr>
              <a:t>Vastaajien avovastauksia koskien kesäaikaa 2018</a:t>
            </a:r>
            <a:endParaRPr lang="fi-FI" dirty="0">
              <a:solidFill>
                <a:srgbClr val="C00000"/>
              </a:solidFill>
            </a:endParaRPr>
          </a:p>
        </p:txBody>
      </p:sp>
      <p:sp>
        <p:nvSpPr>
          <p:cNvPr id="3" name="Sisällön paikkamerkki 2">
            <a:extLst>
              <a:ext uri="{FF2B5EF4-FFF2-40B4-BE49-F238E27FC236}">
                <a16:creationId xmlns:a16="http://schemas.microsoft.com/office/drawing/2014/main" id="{C6B94EF8-6141-4275-98E6-A3ECA1890235}"/>
              </a:ext>
            </a:extLst>
          </p:cNvPr>
          <p:cNvSpPr>
            <a:spLocks noGrp="1"/>
          </p:cNvSpPr>
          <p:nvPr>
            <p:ph sz="quarter" idx="11"/>
          </p:nvPr>
        </p:nvSpPr>
        <p:spPr/>
        <p:txBody>
          <a:bodyPr>
            <a:normAutofit fontScale="70000" lnSpcReduction="20000"/>
          </a:bodyPr>
          <a:lstStyle/>
          <a:p>
            <a:r>
              <a:rPr lang="fi-FI" dirty="0"/>
              <a:t>”Erikoissairaanhoidossa tarvitaan vuosilomien sijaisiksi riittävä määrä lääkeluvallisia hoitajia. Sen vuoksi lääkeluvalliset valmiit hoitajat menevät opiskelijoiden edelle. Tänä kesänä on erityisesti ongelmia, kun lääkeluvallisia hoitajia ei saada riittävästi, mikä on potilasturvallisuuskysymys, vastuu ja kuormitusongelma. Ensisijaisesti palkataan opiskelijoita ja vastavalmistuneita, jotka jo ovat olleet osastolla harjoittelussa ja tunnetaan. Käsitykseni mukaan opiskelijoita ja ylipäätään sijaisia palkataan vähemmän, oletettavasti säästösyistäkin.”</a:t>
            </a:r>
          </a:p>
          <a:p>
            <a:r>
              <a:rPr lang="fi-FI" dirty="0"/>
              <a:t>”Opiskelijoita on palkattu tekemään lomia, mutta uutena ilmiönä on esiintynyt, että eivät ota paikkaa vastaan. Ilmeisesti hakeneet useampaa kesäpaikkaa ja ovat valinneet mieleisemmän. Tämä aiheuttanut hieman järjestelyitä, mutta vielä on saatu uusi tekijä pienellä viiveellä.”</a:t>
            </a:r>
          </a:p>
          <a:p>
            <a:r>
              <a:rPr lang="fi-FI" dirty="0"/>
              <a:t>”Kaikki opiskelijat ja vastavalmistuneet palkataan, jotka ovat tulossa.”</a:t>
            </a:r>
          </a:p>
          <a:p>
            <a:r>
              <a:rPr lang="fi-FI" dirty="0"/>
              <a:t>”Kaikki tulijat palkattaisiin, pula on tekijöistä. Tulijoita ei ole tarpeeksi. Etenkin sairaanhoitaja, terveydenhoitaja ja lääkäripula on suuri. Lähihoitajia paremmin saatavilla.”</a:t>
            </a:r>
          </a:p>
          <a:p>
            <a:endParaRPr lang="fi-FI" dirty="0"/>
          </a:p>
        </p:txBody>
      </p:sp>
      <p:sp>
        <p:nvSpPr>
          <p:cNvPr id="4" name="Päivämäärän paikkamerkki 3">
            <a:extLst>
              <a:ext uri="{FF2B5EF4-FFF2-40B4-BE49-F238E27FC236}">
                <a16:creationId xmlns:a16="http://schemas.microsoft.com/office/drawing/2014/main" id="{366A9738-2CEE-41D9-8493-FDA43A7185A4}"/>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6" name="Dian numeron paikkamerkki 5">
            <a:extLst>
              <a:ext uri="{FF2B5EF4-FFF2-40B4-BE49-F238E27FC236}">
                <a16:creationId xmlns:a16="http://schemas.microsoft.com/office/drawing/2014/main" id="{8C1BC94B-5AA0-4225-A677-6C8ABD70C6F0}"/>
              </a:ext>
            </a:extLst>
          </p:cNvPr>
          <p:cNvSpPr>
            <a:spLocks noGrp="1"/>
          </p:cNvSpPr>
          <p:nvPr>
            <p:ph type="sldNum" sz="quarter" idx="14"/>
          </p:nvPr>
        </p:nvSpPr>
        <p:spPr/>
        <p:txBody>
          <a:bodyPr/>
          <a:lstStyle/>
          <a:p>
            <a:fld id="{E743BE7D-B00E-6E48-A5FD-90D3C264DB2F}" type="slidenum">
              <a:rPr lang="en-US" smtClean="0">
                <a:solidFill>
                  <a:prstClr val="black"/>
                </a:solidFill>
              </a:rPr>
              <a:pPr/>
              <a:t>15</a:t>
            </a:fld>
            <a:endParaRPr lang="en-US" dirty="0">
              <a:solidFill>
                <a:prstClr val="black"/>
              </a:solidFill>
            </a:endParaRPr>
          </a:p>
        </p:txBody>
      </p:sp>
      <p:sp>
        <p:nvSpPr>
          <p:cNvPr id="7" name="Alatunnisteen paikkamerkki 4">
            <a:extLst>
              <a:ext uri="{FF2B5EF4-FFF2-40B4-BE49-F238E27FC236}">
                <a16:creationId xmlns:a16="http://schemas.microsoft.com/office/drawing/2014/main" id="{FA23BCD8-C013-4EA7-8EB3-889AEAB4A94F}"/>
              </a:ext>
            </a:extLst>
          </p:cNvPr>
          <p:cNvSpPr>
            <a:spLocks noGrp="1"/>
          </p:cNvSpPr>
          <p:nvPr>
            <p:ph type="ftr" sz="quarter" idx="13"/>
          </p:nvPr>
        </p:nvSpPr>
        <p:spPr>
          <a:xfrm>
            <a:off x="4209139" y="5249108"/>
            <a:ext cx="2449757" cy="303660"/>
          </a:xfrm>
        </p:spPr>
        <p:txBody>
          <a:bodyPr/>
          <a:lstStyle/>
          <a:p>
            <a:r>
              <a:rPr lang="en-US" noProof="1">
                <a:solidFill>
                  <a:prstClr val="black"/>
                </a:solidFill>
              </a:rPr>
              <a:t>Kirsi Markkanen</a:t>
            </a:r>
          </a:p>
        </p:txBody>
      </p:sp>
    </p:spTree>
    <p:extLst>
      <p:ext uri="{BB962C8B-B14F-4D97-AF65-F5344CB8AC3E}">
        <p14:creationId xmlns:p14="http://schemas.microsoft.com/office/powerpoint/2010/main" val="1997859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031179-B33A-4CBA-B22D-C2155A1C6B4E}"/>
              </a:ext>
            </a:extLst>
          </p:cNvPr>
          <p:cNvSpPr>
            <a:spLocks noGrp="1"/>
          </p:cNvSpPr>
          <p:nvPr>
            <p:ph type="title"/>
          </p:nvPr>
        </p:nvSpPr>
        <p:spPr/>
        <p:txBody>
          <a:bodyPr>
            <a:normAutofit fontScale="90000"/>
          </a:bodyPr>
          <a:lstStyle/>
          <a:p>
            <a:r>
              <a:rPr lang="fi-FI" dirty="0"/>
              <a:t>Vastaajien avovastauksia koskien kesäaikaa 2018</a:t>
            </a:r>
          </a:p>
        </p:txBody>
      </p:sp>
      <p:sp>
        <p:nvSpPr>
          <p:cNvPr id="3" name="Sisällön paikkamerkki 2">
            <a:extLst>
              <a:ext uri="{FF2B5EF4-FFF2-40B4-BE49-F238E27FC236}">
                <a16:creationId xmlns:a16="http://schemas.microsoft.com/office/drawing/2014/main" id="{25B63472-7E4D-49DA-B126-F68D61C6A09A}"/>
              </a:ext>
            </a:extLst>
          </p:cNvPr>
          <p:cNvSpPr>
            <a:spLocks noGrp="1"/>
          </p:cNvSpPr>
          <p:nvPr>
            <p:ph sz="quarter" idx="11"/>
          </p:nvPr>
        </p:nvSpPr>
        <p:spPr/>
        <p:txBody>
          <a:bodyPr>
            <a:normAutofit fontScale="70000" lnSpcReduction="20000"/>
          </a:bodyPr>
          <a:lstStyle/>
          <a:p>
            <a:r>
              <a:rPr lang="fi-FI" dirty="0"/>
              <a:t>”Opiskelijoita palkataan yhtä paljon kuin ennenkin, mutta valmistuneet ovat etusijalla, jos heitä on saatavissa. Puuttuvat lääkehoito-oikeudet rajoittavat mahdollisuuksia palkata opiskelijoita. Osaan yksiköitä ei edes voida palkata ulkopuolisia sijaisia, vaadittavan osaamisen takia. Osalla sairaanhoitopiirin toimintayksiköistä on säästösyistä pyrkinyt viime vuosina välttämään sijaisten palkkaamista jopa potilashoidon toteutuksen kustannuksella, näille yksiköille on syntynyt maine, että niihin ei palkattaisi nytkään, joten sijaisiakin on hankalampi löytää.”</a:t>
            </a:r>
          </a:p>
          <a:p>
            <a:r>
              <a:rPr lang="fi-FI" dirty="0"/>
              <a:t>”Työnantaja aloitti lyhytaikaisten sijaisten rekrytoinnin vuokratyöfirman kautta, josta tulee jatkossa kaikki alle 3kk sijaisuuksiin sijaiset. Myös opiskelijat ja vastavalmistuneet tulevat sitä kautta.”</a:t>
            </a:r>
          </a:p>
          <a:p>
            <a:r>
              <a:rPr lang="fi-FI" dirty="0"/>
              <a:t>”Alueella on vaikeutta saada riittävän osaavia sijaisia, röntgenhoitajia ja bioanalyytikkoja kun ei ole. Heillä on opiskelijoita, se mitä on saatu. Tämä vaikuttaa työssä olevien oman henkilökunnan työnjakoihin ja työn sisältöön.”</a:t>
            </a:r>
          </a:p>
          <a:p>
            <a:r>
              <a:rPr lang="fi-FI" dirty="0"/>
              <a:t>”Sijaisista esim. kotihoidossa huutava pula. Kaikki, jotka töihin haluavat ja ovat työkykyisiä, töitä saavat.”</a:t>
            </a:r>
          </a:p>
          <a:p>
            <a:endParaRPr lang="fi-FI" dirty="0"/>
          </a:p>
        </p:txBody>
      </p:sp>
      <p:sp>
        <p:nvSpPr>
          <p:cNvPr id="4" name="Päivämäärän paikkamerkki 3">
            <a:extLst>
              <a:ext uri="{FF2B5EF4-FFF2-40B4-BE49-F238E27FC236}">
                <a16:creationId xmlns:a16="http://schemas.microsoft.com/office/drawing/2014/main" id="{37B39CD2-945E-475A-A817-F1BEAF62171E}"/>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6" name="Dian numeron paikkamerkki 5">
            <a:extLst>
              <a:ext uri="{FF2B5EF4-FFF2-40B4-BE49-F238E27FC236}">
                <a16:creationId xmlns:a16="http://schemas.microsoft.com/office/drawing/2014/main" id="{859A23F3-DF07-4E96-A2CA-7E034DA2FCAD}"/>
              </a:ext>
            </a:extLst>
          </p:cNvPr>
          <p:cNvSpPr>
            <a:spLocks noGrp="1"/>
          </p:cNvSpPr>
          <p:nvPr>
            <p:ph type="sldNum" sz="quarter" idx="14"/>
          </p:nvPr>
        </p:nvSpPr>
        <p:spPr/>
        <p:txBody>
          <a:bodyPr/>
          <a:lstStyle/>
          <a:p>
            <a:fld id="{E743BE7D-B00E-6E48-A5FD-90D3C264DB2F}" type="slidenum">
              <a:rPr lang="en-US" smtClean="0">
                <a:solidFill>
                  <a:prstClr val="black"/>
                </a:solidFill>
              </a:rPr>
              <a:pPr/>
              <a:t>16</a:t>
            </a:fld>
            <a:endParaRPr lang="en-US" dirty="0">
              <a:solidFill>
                <a:prstClr val="black"/>
              </a:solidFill>
            </a:endParaRPr>
          </a:p>
        </p:txBody>
      </p:sp>
      <p:sp>
        <p:nvSpPr>
          <p:cNvPr id="7" name="Alatunnisteen paikkamerkki 4">
            <a:extLst>
              <a:ext uri="{FF2B5EF4-FFF2-40B4-BE49-F238E27FC236}">
                <a16:creationId xmlns:a16="http://schemas.microsoft.com/office/drawing/2014/main" id="{88AFE775-B7AF-4A54-A1BA-252FE08FE22B}"/>
              </a:ext>
            </a:extLst>
          </p:cNvPr>
          <p:cNvSpPr>
            <a:spLocks noGrp="1"/>
          </p:cNvSpPr>
          <p:nvPr>
            <p:ph type="ftr" sz="quarter" idx="13"/>
          </p:nvPr>
        </p:nvSpPr>
        <p:spPr>
          <a:xfrm>
            <a:off x="4209139" y="5249108"/>
            <a:ext cx="2449757" cy="303660"/>
          </a:xfrm>
        </p:spPr>
        <p:txBody>
          <a:bodyPr/>
          <a:lstStyle/>
          <a:p>
            <a:r>
              <a:rPr lang="en-US" noProof="1">
                <a:solidFill>
                  <a:prstClr val="black"/>
                </a:solidFill>
              </a:rPr>
              <a:t>Kirsi Markkanen</a:t>
            </a:r>
          </a:p>
        </p:txBody>
      </p:sp>
    </p:spTree>
    <p:extLst>
      <p:ext uri="{BB962C8B-B14F-4D97-AF65-F5344CB8AC3E}">
        <p14:creationId xmlns:p14="http://schemas.microsoft.com/office/powerpoint/2010/main" val="219187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79512" y="219082"/>
            <a:ext cx="7547428" cy="979487"/>
          </a:xfrm>
        </p:spPr>
        <p:txBody>
          <a:bodyPr/>
          <a:lstStyle/>
          <a:p>
            <a:r>
              <a:rPr lang="fi-FI" b="0" dirty="0">
                <a:solidFill>
                  <a:srgbClr val="C00000"/>
                </a:solidFill>
              </a:rPr>
              <a:t>Taustatiedot</a:t>
            </a:r>
          </a:p>
        </p:txBody>
      </p:sp>
      <p:sp>
        <p:nvSpPr>
          <p:cNvPr id="9" name="Sisällön paikkamerkki 8"/>
          <p:cNvSpPr>
            <a:spLocks noGrp="1"/>
          </p:cNvSpPr>
          <p:nvPr>
            <p:ph sz="quarter" idx="11"/>
          </p:nvPr>
        </p:nvSpPr>
        <p:spPr>
          <a:xfrm>
            <a:off x="435655" y="1057300"/>
            <a:ext cx="7546975" cy="4320480"/>
          </a:xfrm>
        </p:spPr>
        <p:txBody>
          <a:bodyPr>
            <a:normAutofit/>
          </a:bodyPr>
          <a:lstStyle/>
          <a:p>
            <a:r>
              <a:rPr lang="fi-FI" dirty="0"/>
              <a:t>Tehy on kerännyt tietoa kesäajan toiminnasta vuodesta 1991 alkaen.</a:t>
            </a:r>
          </a:p>
          <a:p>
            <a:r>
              <a:rPr lang="fi-FI" dirty="0"/>
              <a:t>Selvitykseen saatiin 146 vastausta, jotka koskivat 71 eri työnantajan työpaikkoja </a:t>
            </a:r>
          </a:p>
          <a:p>
            <a:r>
              <a:rPr lang="fi-FI" dirty="0"/>
              <a:t>Kesäajalla selvityksessä tarkoitettiin ajanjaksoa </a:t>
            </a:r>
            <a:r>
              <a:rPr lang="fi-FI" b="1" dirty="0"/>
              <a:t>1.5. – 30.9.2018</a:t>
            </a:r>
            <a:r>
              <a:rPr lang="fi-FI" dirty="0"/>
              <a:t>. </a:t>
            </a:r>
          </a:p>
          <a:p>
            <a:r>
              <a:rPr lang="fi-FI" dirty="0"/>
              <a:t>Selvityksen tulokset kuvaavat yleisellä tasolla ammattiosastojen puheenjohtajien ja pääluottamusmiesten näkemyksiä kesäajan 2018 sijaistilanteesta ja rekrytoinnista.</a:t>
            </a:r>
          </a:p>
        </p:txBody>
      </p:sp>
      <p:sp>
        <p:nvSpPr>
          <p:cNvPr id="3" name="Päivämäärän paikkamerkki 2"/>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5" name="Dian numeron paikkamerkki 4"/>
          <p:cNvSpPr>
            <a:spLocks noGrp="1"/>
          </p:cNvSpPr>
          <p:nvPr>
            <p:ph type="sldNum" sz="quarter" idx="14"/>
          </p:nvPr>
        </p:nvSpPr>
        <p:spPr/>
        <p:txBody>
          <a:bodyPr/>
          <a:lstStyle/>
          <a:p>
            <a:fld id="{E743BE7D-B00E-6E48-A5FD-90D3C264DB2F}" type="slidenum">
              <a:rPr lang="en-US" smtClean="0">
                <a:solidFill>
                  <a:prstClr val="black"/>
                </a:solidFill>
              </a:rPr>
              <a:pPr/>
              <a:t>2</a:t>
            </a:fld>
            <a:endParaRPr lang="en-US" dirty="0">
              <a:solidFill>
                <a:prstClr val="black"/>
              </a:solidFill>
            </a:endParaRPr>
          </a:p>
        </p:txBody>
      </p:sp>
      <p:sp>
        <p:nvSpPr>
          <p:cNvPr id="6" name="Alatunnisteen paikkamerkki 4">
            <a:extLst>
              <a:ext uri="{FF2B5EF4-FFF2-40B4-BE49-F238E27FC236}">
                <a16:creationId xmlns:a16="http://schemas.microsoft.com/office/drawing/2014/main" id="{1102DAC2-BF9D-4854-BECE-97B3BCD93FC1}"/>
              </a:ext>
            </a:extLst>
          </p:cNvPr>
          <p:cNvSpPr>
            <a:spLocks noGrp="1"/>
          </p:cNvSpPr>
          <p:nvPr>
            <p:ph type="ftr" sz="quarter" idx="13"/>
          </p:nvPr>
        </p:nvSpPr>
        <p:spPr>
          <a:xfrm>
            <a:off x="4209139" y="5249108"/>
            <a:ext cx="2449757" cy="303660"/>
          </a:xfrm>
        </p:spPr>
        <p:txBody>
          <a:bodyPr/>
          <a:lstStyle/>
          <a:p>
            <a:r>
              <a:rPr lang="en-US" noProof="1">
                <a:solidFill>
                  <a:prstClr val="black"/>
                </a:solidFill>
              </a:rPr>
              <a:t>Kirsi Markkanen</a:t>
            </a:r>
          </a:p>
        </p:txBody>
      </p:sp>
    </p:spTree>
    <p:extLst>
      <p:ext uri="{BB962C8B-B14F-4D97-AF65-F5344CB8AC3E}">
        <p14:creationId xmlns:p14="http://schemas.microsoft.com/office/powerpoint/2010/main" val="159571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65BA8F-DCE2-490D-A022-1B8437935969}"/>
              </a:ext>
            </a:extLst>
          </p:cNvPr>
          <p:cNvSpPr>
            <a:spLocks noGrp="1"/>
          </p:cNvSpPr>
          <p:nvPr>
            <p:ph type="title"/>
          </p:nvPr>
        </p:nvSpPr>
        <p:spPr/>
        <p:txBody>
          <a:bodyPr/>
          <a:lstStyle/>
          <a:p>
            <a:r>
              <a:rPr lang="fi-FI" b="0" dirty="0"/>
              <a:t>Vastausten jakautuminen</a:t>
            </a:r>
          </a:p>
        </p:txBody>
      </p:sp>
      <p:sp>
        <p:nvSpPr>
          <p:cNvPr id="3" name="Sisällön paikkamerkki 2">
            <a:extLst>
              <a:ext uri="{FF2B5EF4-FFF2-40B4-BE49-F238E27FC236}">
                <a16:creationId xmlns:a16="http://schemas.microsoft.com/office/drawing/2014/main" id="{101F19D9-3434-4DE2-B668-68B643E6C928}"/>
              </a:ext>
            </a:extLst>
          </p:cNvPr>
          <p:cNvSpPr>
            <a:spLocks noGrp="1"/>
          </p:cNvSpPr>
          <p:nvPr>
            <p:ph sz="quarter" idx="11"/>
          </p:nvPr>
        </p:nvSpPr>
        <p:spPr/>
        <p:txBody>
          <a:bodyPr/>
          <a:lstStyle/>
          <a:p>
            <a:r>
              <a:rPr lang="fi-FI" dirty="0"/>
              <a:t>Vastauksia saatiin </a:t>
            </a:r>
          </a:p>
          <a:p>
            <a:pPr lvl="1"/>
            <a:r>
              <a:rPr lang="fi-FI" dirty="0"/>
              <a:t>erikoissairaanhoidosta 31 </a:t>
            </a:r>
          </a:p>
          <a:p>
            <a:pPr lvl="1"/>
            <a:r>
              <a:rPr lang="fi-FI" dirty="0"/>
              <a:t>terveyskeskuspalveluista 43</a:t>
            </a:r>
          </a:p>
          <a:p>
            <a:pPr lvl="1"/>
            <a:r>
              <a:rPr lang="fi-FI" dirty="0"/>
              <a:t>vanhusten palveluista 27</a:t>
            </a:r>
          </a:p>
          <a:p>
            <a:pPr lvl="1"/>
            <a:r>
              <a:rPr lang="fi-FI" dirty="0"/>
              <a:t>varhaiskasvatuspalveluista 45 </a:t>
            </a:r>
          </a:p>
          <a:p>
            <a:pPr lvl="1"/>
            <a:r>
              <a:rPr lang="fi-FI" dirty="0"/>
              <a:t>Vastaukset jakautuivat erityisvastuu (</a:t>
            </a:r>
            <a:r>
              <a:rPr lang="fi-FI" dirty="0" err="1"/>
              <a:t>erva</a:t>
            </a:r>
            <a:r>
              <a:rPr lang="fi-FI" dirty="0"/>
              <a:t>)-alueittain alueiden koon mukaisesti</a:t>
            </a:r>
          </a:p>
          <a:p>
            <a:pPr lvl="1"/>
            <a:endParaRPr lang="fi-FI" dirty="0"/>
          </a:p>
        </p:txBody>
      </p:sp>
      <p:sp>
        <p:nvSpPr>
          <p:cNvPr id="4" name="Päivämäärän paikkamerkki 3">
            <a:extLst>
              <a:ext uri="{FF2B5EF4-FFF2-40B4-BE49-F238E27FC236}">
                <a16:creationId xmlns:a16="http://schemas.microsoft.com/office/drawing/2014/main" id="{3A2F9906-0D1C-4C0A-8F77-8C93D03C395F}"/>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5" name="Alatunnisteen paikkamerkki 4">
            <a:extLst>
              <a:ext uri="{FF2B5EF4-FFF2-40B4-BE49-F238E27FC236}">
                <a16:creationId xmlns:a16="http://schemas.microsoft.com/office/drawing/2014/main" id="{95100B6C-9FE0-4D72-A113-627FDC5462C1}"/>
              </a:ext>
            </a:extLst>
          </p:cNvPr>
          <p:cNvSpPr>
            <a:spLocks noGrp="1"/>
          </p:cNvSpPr>
          <p:nvPr>
            <p:ph type="ftr" sz="quarter" idx="13"/>
          </p:nvPr>
        </p:nvSpPr>
        <p:spPr>
          <a:xfrm>
            <a:off x="4209139" y="5249108"/>
            <a:ext cx="2449757" cy="303660"/>
          </a:xfrm>
        </p:spPr>
        <p:txBody>
          <a:bodyPr/>
          <a:lstStyle/>
          <a:p>
            <a:r>
              <a:rPr lang="en-US" noProof="1">
                <a:solidFill>
                  <a:prstClr val="black"/>
                </a:solidFill>
              </a:rPr>
              <a:t>Kirsi Markkanen</a:t>
            </a:r>
          </a:p>
        </p:txBody>
      </p:sp>
      <p:sp>
        <p:nvSpPr>
          <p:cNvPr id="6" name="Dian numeron paikkamerkki 5">
            <a:extLst>
              <a:ext uri="{FF2B5EF4-FFF2-40B4-BE49-F238E27FC236}">
                <a16:creationId xmlns:a16="http://schemas.microsoft.com/office/drawing/2014/main" id="{F3D2EA43-09D0-4934-8AC4-8B17E854F1F8}"/>
              </a:ext>
            </a:extLst>
          </p:cNvPr>
          <p:cNvSpPr>
            <a:spLocks noGrp="1"/>
          </p:cNvSpPr>
          <p:nvPr>
            <p:ph type="sldNum" sz="quarter" idx="14"/>
          </p:nvPr>
        </p:nvSpPr>
        <p:spPr/>
        <p:txBody>
          <a:bodyPr/>
          <a:lstStyle/>
          <a:p>
            <a:fld id="{E743BE7D-B00E-6E48-A5FD-90D3C264DB2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058553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65384D-33D2-4BA5-BA4F-08FD099C96E8}"/>
              </a:ext>
            </a:extLst>
          </p:cNvPr>
          <p:cNvSpPr>
            <a:spLocks noGrp="1"/>
          </p:cNvSpPr>
          <p:nvPr>
            <p:ph type="title"/>
          </p:nvPr>
        </p:nvSpPr>
        <p:spPr/>
        <p:txBody>
          <a:bodyPr>
            <a:normAutofit/>
          </a:bodyPr>
          <a:lstStyle/>
          <a:p>
            <a:r>
              <a:rPr lang="fi-FI" b="0" dirty="0"/>
              <a:t>Vastaukset väestöpohjan mukaan</a:t>
            </a:r>
          </a:p>
        </p:txBody>
      </p:sp>
      <p:graphicFrame>
        <p:nvGraphicFramePr>
          <p:cNvPr id="7" name="Sisällön paikkamerkki 6">
            <a:extLst>
              <a:ext uri="{FF2B5EF4-FFF2-40B4-BE49-F238E27FC236}">
                <a16:creationId xmlns:a16="http://schemas.microsoft.com/office/drawing/2014/main" id="{26C1DD85-2CC8-4087-87CA-5D616997C994}"/>
              </a:ext>
            </a:extLst>
          </p:cNvPr>
          <p:cNvGraphicFramePr>
            <a:graphicFrameLocks noGrp="1"/>
          </p:cNvGraphicFramePr>
          <p:nvPr>
            <p:ph sz="quarter" idx="11"/>
            <p:extLst>
              <p:ext uri="{D42A27DB-BD31-4B8C-83A1-F6EECF244321}">
                <p14:modId xmlns:p14="http://schemas.microsoft.com/office/powerpoint/2010/main" val="2718556980"/>
              </p:ext>
            </p:extLst>
          </p:nvPr>
        </p:nvGraphicFramePr>
        <p:xfrm>
          <a:off x="1115617" y="1777380"/>
          <a:ext cx="4824536" cy="3081256"/>
        </p:xfrm>
        <a:graphic>
          <a:graphicData uri="http://schemas.openxmlformats.org/drawingml/2006/table">
            <a:tbl>
              <a:tblPr/>
              <a:tblGrid>
                <a:gridCol w="2291593">
                  <a:extLst>
                    <a:ext uri="{9D8B030D-6E8A-4147-A177-3AD203B41FA5}">
                      <a16:colId xmlns:a16="http://schemas.microsoft.com/office/drawing/2014/main" val="2872477993"/>
                    </a:ext>
                  </a:extLst>
                </a:gridCol>
                <a:gridCol w="1164790">
                  <a:extLst>
                    <a:ext uri="{9D8B030D-6E8A-4147-A177-3AD203B41FA5}">
                      <a16:colId xmlns:a16="http://schemas.microsoft.com/office/drawing/2014/main" val="2358809651"/>
                    </a:ext>
                  </a:extLst>
                </a:gridCol>
                <a:gridCol w="1368153">
                  <a:extLst>
                    <a:ext uri="{9D8B030D-6E8A-4147-A177-3AD203B41FA5}">
                      <a16:colId xmlns:a16="http://schemas.microsoft.com/office/drawing/2014/main" val="2460285987"/>
                    </a:ext>
                  </a:extLst>
                </a:gridCol>
              </a:tblGrid>
              <a:tr h="385157">
                <a:tc>
                  <a:txBody>
                    <a:bodyPr/>
                    <a:lstStyle/>
                    <a:p>
                      <a:r>
                        <a:rPr lang="fi-FI" sz="1700" b="1" dirty="0"/>
                        <a:t>Väestöpohja</a:t>
                      </a:r>
                    </a:p>
                  </a:txBody>
                  <a:tcPr marL="83855" marR="83855" marT="41928" marB="41928" anchor="ctr">
                    <a:lnL>
                      <a:noFill/>
                    </a:lnL>
                    <a:lnR>
                      <a:noFill/>
                    </a:lnR>
                    <a:lnT>
                      <a:noFill/>
                    </a:lnT>
                    <a:lnB>
                      <a:noFill/>
                    </a:lnB>
                  </a:tcPr>
                </a:tc>
                <a:tc>
                  <a:txBody>
                    <a:bodyPr/>
                    <a:lstStyle/>
                    <a:p>
                      <a:pPr algn="ctr"/>
                      <a:r>
                        <a:rPr lang="fi-FI" sz="1700" b="1" dirty="0"/>
                        <a:t>Lukumäärä</a:t>
                      </a:r>
                    </a:p>
                  </a:txBody>
                  <a:tcPr marL="83855" marR="83855" marT="41928" marB="41928" anchor="ctr">
                    <a:lnL>
                      <a:noFill/>
                    </a:lnL>
                    <a:lnR>
                      <a:noFill/>
                    </a:lnR>
                    <a:lnT>
                      <a:noFill/>
                    </a:lnT>
                    <a:lnB>
                      <a:noFill/>
                    </a:lnB>
                  </a:tcPr>
                </a:tc>
                <a:tc>
                  <a:txBody>
                    <a:bodyPr/>
                    <a:lstStyle/>
                    <a:p>
                      <a:pPr algn="ctr"/>
                      <a:r>
                        <a:rPr lang="fi-FI" sz="1700" b="1" dirty="0"/>
                        <a:t>%</a:t>
                      </a:r>
                    </a:p>
                  </a:txBody>
                  <a:tcPr marL="83855" marR="83855" marT="41928" marB="41928" anchor="ctr">
                    <a:lnL>
                      <a:noFill/>
                    </a:lnL>
                    <a:lnR>
                      <a:noFill/>
                    </a:lnR>
                    <a:lnT>
                      <a:noFill/>
                    </a:lnT>
                    <a:lnB>
                      <a:noFill/>
                    </a:lnB>
                  </a:tcPr>
                </a:tc>
                <a:extLst>
                  <a:ext uri="{0D108BD9-81ED-4DB2-BD59-A6C34878D82A}">
                    <a16:rowId xmlns:a16="http://schemas.microsoft.com/office/drawing/2014/main" val="2239279418"/>
                  </a:ext>
                </a:extLst>
              </a:tr>
              <a:tr h="385157">
                <a:tc>
                  <a:txBody>
                    <a:bodyPr/>
                    <a:lstStyle/>
                    <a:p>
                      <a:r>
                        <a:rPr lang="fi-FI" sz="1700"/>
                        <a:t>alle 10 000</a:t>
                      </a:r>
                    </a:p>
                  </a:txBody>
                  <a:tcPr marL="83855" marR="83855" marT="41928" marB="41928" anchor="ctr">
                    <a:lnL>
                      <a:noFill/>
                    </a:lnL>
                    <a:lnR>
                      <a:noFill/>
                    </a:lnR>
                    <a:lnT>
                      <a:noFill/>
                    </a:lnT>
                    <a:lnB>
                      <a:noFill/>
                    </a:lnB>
                  </a:tcPr>
                </a:tc>
                <a:tc>
                  <a:txBody>
                    <a:bodyPr/>
                    <a:lstStyle/>
                    <a:p>
                      <a:pPr algn="ctr"/>
                      <a:r>
                        <a:rPr lang="fi-FI" sz="1700" dirty="0"/>
                        <a:t>22</a:t>
                      </a:r>
                    </a:p>
                  </a:txBody>
                  <a:tcPr marL="83855" marR="83855" marT="41928" marB="41928" anchor="ctr">
                    <a:lnL>
                      <a:noFill/>
                    </a:lnL>
                    <a:lnR>
                      <a:noFill/>
                    </a:lnR>
                    <a:lnT>
                      <a:noFill/>
                    </a:lnT>
                    <a:lnB>
                      <a:noFill/>
                    </a:lnB>
                  </a:tcPr>
                </a:tc>
                <a:tc>
                  <a:txBody>
                    <a:bodyPr/>
                    <a:lstStyle/>
                    <a:p>
                      <a:pPr algn="ctr"/>
                      <a:r>
                        <a:rPr lang="fi-FI" sz="1700" dirty="0"/>
                        <a:t>16 %</a:t>
                      </a:r>
                    </a:p>
                  </a:txBody>
                  <a:tcPr marL="83855" marR="83855" marT="41928" marB="41928" anchor="ctr">
                    <a:lnL>
                      <a:noFill/>
                    </a:lnL>
                    <a:lnR>
                      <a:noFill/>
                    </a:lnR>
                    <a:lnT>
                      <a:noFill/>
                    </a:lnT>
                    <a:lnB>
                      <a:noFill/>
                    </a:lnB>
                  </a:tcPr>
                </a:tc>
                <a:extLst>
                  <a:ext uri="{0D108BD9-81ED-4DB2-BD59-A6C34878D82A}">
                    <a16:rowId xmlns:a16="http://schemas.microsoft.com/office/drawing/2014/main" val="2516601642"/>
                  </a:ext>
                </a:extLst>
              </a:tr>
              <a:tr h="385157">
                <a:tc>
                  <a:txBody>
                    <a:bodyPr/>
                    <a:lstStyle/>
                    <a:p>
                      <a:r>
                        <a:rPr lang="fi-FI" sz="1700"/>
                        <a:t>10 000 - 19 999</a:t>
                      </a:r>
                    </a:p>
                  </a:txBody>
                  <a:tcPr marL="83855" marR="83855" marT="41928" marB="41928" anchor="ctr">
                    <a:lnL>
                      <a:noFill/>
                    </a:lnL>
                    <a:lnR>
                      <a:noFill/>
                    </a:lnR>
                    <a:lnT>
                      <a:noFill/>
                    </a:lnT>
                    <a:lnB>
                      <a:noFill/>
                    </a:lnB>
                  </a:tcPr>
                </a:tc>
                <a:tc>
                  <a:txBody>
                    <a:bodyPr/>
                    <a:lstStyle/>
                    <a:p>
                      <a:pPr algn="ctr"/>
                      <a:r>
                        <a:rPr lang="fi-FI" sz="1700" dirty="0"/>
                        <a:t>25</a:t>
                      </a:r>
                    </a:p>
                  </a:txBody>
                  <a:tcPr marL="83855" marR="83855" marT="41928" marB="41928" anchor="ctr">
                    <a:lnL>
                      <a:noFill/>
                    </a:lnL>
                    <a:lnR>
                      <a:noFill/>
                    </a:lnR>
                    <a:lnT>
                      <a:noFill/>
                    </a:lnT>
                    <a:lnB>
                      <a:noFill/>
                    </a:lnB>
                  </a:tcPr>
                </a:tc>
                <a:tc>
                  <a:txBody>
                    <a:bodyPr/>
                    <a:lstStyle/>
                    <a:p>
                      <a:pPr algn="ctr"/>
                      <a:r>
                        <a:rPr lang="fi-FI" sz="1700"/>
                        <a:t>18 %</a:t>
                      </a:r>
                    </a:p>
                  </a:txBody>
                  <a:tcPr marL="83855" marR="83855" marT="41928" marB="41928" anchor="ctr">
                    <a:lnL>
                      <a:noFill/>
                    </a:lnL>
                    <a:lnR>
                      <a:noFill/>
                    </a:lnR>
                    <a:lnT>
                      <a:noFill/>
                    </a:lnT>
                    <a:lnB>
                      <a:noFill/>
                    </a:lnB>
                  </a:tcPr>
                </a:tc>
                <a:extLst>
                  <a:ext uri="{0D108BD9-81ED-4DB2-BD59-A6C34878D82A}">
                    <a16:rowId xmlns:a16="http://schemas.microsoft.com/office/drawing/2014/main" val="3374101075"/>
                  </a:ext>
                </a:extLst>
              </a:tr>
              <a:tr h="385157">
                <a:tc>
                  <a:txBody>
                    <a:bodyPr/>
                    <a:lstStyle/>
                    <a:p>
                      <a:r>
                        <a:rPr lang="fi-FI" sz="1700"/>
                        <a:t>20 000 - 49 999</a:t>
                      </a:r>
                    </a:p>
                  </a:txBody>
                  <a:tcPr marL="83855" marR="83855" marT="41928" marB="41928" anchor="ctr">
                    <a:lnL>
                      <a:noFill/>
                    </a:lnL>
                    <a:lnR>
                      <a:noFill/>
                    </a:lnR>
                    <a:lnT>
                      <a:noFill/>
                    </a:lnT>
                    <a:lnB>
                      <a:noFill/>
                    </a:lnB>
                  </a:tcPr>
                </a:tc>
                <a:tc>
                  <a:txBody>
                    <a:bodyPr/>
                    <a:lstStyle/>
                    <a:p>
                      <a:pPr algn="ctr"/>
                      <a:r>
                        <a:rPr lang="fi-FI" sz="1700" dirty="0"/>
                        <a:t>28</a:t>
                      </a:r>
                    </a:p>
                  </a:txBody>
                  <a:tcPr marL="83855" marR="83855" marT="41928" marB="41928" anchor="ctr">
                    <a:lnL>
                      <a:noFill/>
                    </a:lnL>
                    <a:lnR>
                      <a:noFill/>
                    </a:lnR>
                    <a:lnT>
                      <a:noFill/>
                    </a:lnT>
                    <a:lnB>
                      <a:noFill/>
                    </a:lnB>
                  </a:tcPr>
                </a:tc>
                <a:tc>
                  <a:txBody>
                    <a:bodyPr/>
                    <a:lstStyle/>
                    <a:p>
                      <a:pPr algn="ctr"/>
                      <a:r>
                        <a:rPr lang="fi-FI" sz="1700" dirty="0"/>
                        <a:t>20 %</a:t>
                      </a:r>
                    </a:p>
                  </a:txBody>
                  <a:tcPr marL="83855" marR="83855" marT="41928" marB="41928" anchor="ctr">
                    <a:lnL>
                      <a:noFill/>
                    </a:lnL>
                    <a:lnR>
                      <a:noFill/>
                    </a:lnR>
                    <a:lnT>
                      <a:noFill/>
                    </a:lnT>
                    <a:lnB>
                      <a:noFill/>
                    </a:lnB>
                  </a:tcPr>
                </a:tc>
                <a:extLst>
                  <a:ext uri="{0D108BD9-81ED-4DB2-BD59-A6C34878D82A}">
                    <a16:rowId xmlns:a16="http://schemas.microsoft.com/office/drawing/2014/main" val="2131677209"/>
                  </a:ext>
                </a:extLst>
              </a:tr>
              <a:tr h="385157">
                <a:tc>
                  <a:txBody>
                    <a:bodyPr/>
                    <a:lstStyle/>
                    <a:p>
                      <a:r>
                        <a:rPr lang="fi-FI" sz="1700"/>
                        <a:t>50 000 - 99 999</a:t>
                      </a:r>
                    </a:p>
                  </a:txBody>
                  <a:tcPr marL="83855" marR="83855" marT="41928" marB="41928" anchor="ctr">
                    <a:lnL>
                      <a:noFill/>
                    </a:lnL>
                    <a:lnR>
                      <a:noFill/>
                    </a:lnR>
                    <a:lnT>
                      <a:noFill/>
                    </a:lnT>
                    <a:lnB>
                      <a:noFill/>
                    </a:lnB>
                  </a:tcPr>
                </a:tc>
                <a:tc>
                  <a:txBody>
                    <a:bodyPr/>
                    <a:lstStyle/>
                    <a:p>
                      <a:pPr algn="ctr"/>
                      <a:r>
                        <a:rPr lang="fi-FI" sz="1700" dirty="0"/>
                        <a:t>12</a:t>
                      </a:r>
                    </a:p>
                  </a:txBody>
                  <a:tcPr marL="83855" marR="83855" marT="41928" marB="41928" anchor="ctr">
                    <a:lnL>
                      <a:noFill/>
                    </a:lnL>
                    <a:lnR>
                      <a:noFill/>
                    </a:lnR>
                    <a:lnT>
                      <a:noFill/>
                    </a:lnT>
                    <a:lnB>
                      <a:noFill/>
                    </a:lnB>
                  </a:tcPr>
                </a:tc>
                <a:tc>
                  <a:txBody>
                    <a:bodyPr/>
                    <a:lstStyle/>
                    <a:p>
                      <a:pPr algn="ctr"/>
                      <a:r>
                        <a:rPr lang="fi-FI" sz="1700" dirty="0"/>
                        <a:t>6 %</a:t>
                      </a:r>
                    </a:p>
                  </a:txBody>
                  <a:tcPr marL="83855" marR="83855" marT="41928" marB="41928" anchor="ctr">
                    <a:lnL>
                      <a:noFill/>
                    </a:lnL>
                    <a:lnR>
                      <a:noFill/>
                    </a:lnR>
                    <a:lnT>
                      <a:noFill/>
                    </a:lnT>
                    <a:lnB>
                      <a:noFill/>
                    </a:lnB>
                  </a:tcPr>
                </a:tc>
                <a:extLst>
                  <a:ext uri="{0D108BD9-81ED-4DB2-BD59-A6C34878D82A}">
                    <a16:rowId xmlns:a16="http://schemas.microsoft.com/office/drawing/2014/main" val="3599035486"/>
                  </a:ext>
                </a:extLst>
              </a:tr>
              <a:tr h="385157">
                <a:tc>
                  <a:txBody>
                    <a:bodyPr/>
                    <a:lstStyle/>
                    <a:p>
                      <a:r>
                        <a:rPr lang="fi-FI" sz="1700"/>
                        <a:t>100 000 - 200 000</a:t>
                      </a:r>
                    </a:p>
                  </a:txBody>
                  <a:tcPr marL="83855" marR="83855" marT="41928" marB="41928" anchor="ctr">
                    <a:lnL>
                      <a:noFill/>
                    </a:lnL>
                    <a:lnR>
                      <a:noFill/>
                    </a:lnR>
                    <a:lnT>
                      <a:noFill/>
                    </a:lnT>
                    <a:lnB>
                      <a:noFill/>
                    </a:lnB>
                  </a:tcPr>
                </a:tc>
                <a:tc>
                  <a:txBody>
                    <a:bodyPr/>
                    <a:lstStyle/>
                    <a:p>
                      <a:pPr algn="ctr"/>
                      <a:r>
                        <a:rPr lang="fi-FI" sz="1700" dirty="0"/>
                        <a:t>33</a:t>
                      </a:r>
                    </a:p>
                  </a:txBody>
                  <a:tcPr marL="83855" marR="83855" marT="41928" marB="41928" anchor="ctr">
                    <a:lnL>
                      <a:noFill/>
                    </a:lnL>
                    <a:lnR>
                      <a:noFill/>
                    </a:lnR>
                    <a:lnT>
                      <a:noFill/>
                    </a:lnT>
                    <a:lnB>
                      <a:noFill/>
                    </a:lnB>
                  </a:tcPr>
                </a:tc>
                <a:tc>
                  <a:txBody>
                    <a:bodyPr/>
                    <a:lstStyle/>
                    <a:p>
                      <a:pPr algn="ctr"/>
                      <a:r>
                        <a:rPr lang="fi-FI" sz="1700" dirty="0"/>
                        <a:t>23 %</a:t>
                      </a:r>
                    </a:p>
                  </a:txBody>
                  <a:tcPr marL="83855" marR="83855" marT="41928" marB="41928" anchor="ctr">
                    <a:lnL>
                      <a:noFill/>
                    </a:lnL>
                    <a:lnR>
                      <a:noFill/>
                    </a:lnR>
                    <a:lnT>
                      <a:noFill/>
                    </a:lnT>
                    <a:lnB>
                      <a:noFill/>
                    </a:lnB>
                  </a:tcPr>
                </a:tc>
                <a:extLst>
                  <a:ext uri="{0D108BD9-81ED-4DB2-BD59-A6C34878D82A}">
                    <a16:rowId xmlns:a16="http://schemas.microsoft.com/office/drawing/2014/main" val="3492669291"/>
                  </a:ext>
                </a:extLst>
              </a:tr>
              <a:tr h="385157">
                <a:tc>
                  <a:txBody>
                    <a:bodyPr/>
                    <a:lstStyle/>
                    <a:p>
                      <a:r>
                        <a:rPr lang="fi-FI" sz="1700" dirty="0"/>
                        <a:t>yli 200 000</a:t>
                      </a:r>
                    </a:p>
                  </a:txBody>
                  <a:tcPr marL="83855" marR="83855" marT="41928" marB="41928" anchor="ctr">
                    <a:lnL>
                      <a:noFill/>
                    </a:lnL>
                    <a:lnR>
                      <a:noFill/>
                    </a:lnR>
                    <a:lnT>
                      <a:noFill/>
                    </a:lnT>
                    <a:lnB>
                      <a:noFill/>
                    </a:lnB>
                  </a:tcPr>
                </a:tc>
                <a:tc>
                  <a:txBody>
                    <a:bodyPr/>
                    <a:lstStyle/>
                    <a:p>
                      <a:pPr algn="ctr"/>
                      <a:r>
                        <a:rPr lang="fi-FI" sz="1700"/>
                        <a:t>26</a:t>
                      </a:r>
                    </a:p>
                  </a:txBody>
                  <a:tcPr marL="83855" marR="83855" marT="41928" marB="41928" anchor="ctr">
                    <a:lnL>
                      <a:noFill/>
                    </a:lnL>
                    <a:lnR>
                      <a:noFill/>
                    </a:lnR>
                    <a:lnT>
                      <a:noFill/>
                    </a:lnT>
                    <a:lnB>
                      <a:noFill/>
                    </a:lnB>
                  </a:tcPr>
                </a:tc>
                <a:tc>
                  <a:txBody>
                    <a:bodyPr/>
                    <a:lstStyle/>
                    <a:p>
                      <a:pPr algn="ctr"/>
                      <a:r>
                        <a:rPr lang="fi-FI" sz="1700" dirty="0"/>
                        <a:t>19 %</a:t>
                      </a:r>
                    </a:p>
                  </a:txBody>
                  <a:tcPr marL="83855" marR="83855" marT="41928" marB="41928" anchor="ctr">
                    <a:lnL>
                      <a:noFill/>
                    </a:lnL>
                    <a:lnR>
                      <a:noFill/>
                    </a:lnR>
                    <a:lnT>
                      <a:noFill/>
                    </a:lnT>
                    <a:lnB>
                      <a:noFill/>
                    </a:lnB>
                  </a:tcPr>
                </a:tc>
                <a:extLst>
                  <a:ext uri="{0D108BD9-81ED-4DB2-BD59-A6C34878D82A}">
                    <a16:rowId xmlns:a16="http://schemas.microsoft.com/office/drawing/2014/main" val="3600266554"/>
                  </a:ext>
                </a:extLst>
              </a:tr>
              <a:tr h="385157">
                <a:tc>
                  <a:txBody>
                    <a:bodyPr/>
                    <a:lstStyle/>
                    <a:p>
                      <a:r>
                        <a:rPr lang="fi-FI" sz="1700"/>
                        <a:t>Yhteensä</a:t>
                      </a:r>
                    </a:p>
                  </a:txBody>
                  <a:tcPr marL="83855" marR="83855" marT="41928" marB="41928" anchor="ctr">
                    <a:lnL>
                      <a:noFill/>
                    </a:lnL>
                    <a:lnR>
                      <a:noFill/>
                    </a:lnR>
                    <a:lnT>
                      <a:noFill/>
                    </a:lnT>
                    <a:lnB>
                      <a:noFill/>
                    </a:lnB>
                  </a:tcPr>
                </a:tc>
                <a:tc>
                  <a:txBody>
                    <a:bodyPr/>
                    <a:lstStyle/>
                    <a:p>
                      <a:pPr algn="ctr"/>
                      <a:r>
                        <a:rPr lang="fi-FI" sz="1700" dirty="0"/>
                        <a:t>146</a:t>
                      </a:r>
                    </a:p>
                  </a:txBody>
                  <a:tcPr marL="83855" marR="83855" marT="41928" marB="41928" anchor="ctr">
                    <a:lnL>
                      <a:noFill/>
                    </a:lnL>
                    <a:lnR>
                      <a:noFill/>
                    </a:lnR>
                    <a:lnT>
                      <a:noFill/>
                    </a:lnT>
                    <a:lnB>
                      <a:noFill/>
                    </a:lnB>
                  </a:tcPr>
                </a:tc>
                <a:tc>
                  <a:txBody>
                    <a:bodyPr/>
                    <a:lstStyle/>
                    <a:p>
                      <a:pPr algn="ctr"/>
                      <a:r>
                        <a:rPr lang="fi-FI" sz="1700" dirty="0"/>
                        <a:t>100 %</a:t>
                      </a:r>
                    </a:p>
                  </a:txBody>
                  <a:tcPr marL="83855" marR="83855" marT="41928" marB="41928" anchor="ctr">
                    <a:lnL>
                      <a:noFill/>
                    </a:lnL>
                    <a:lnR>
                      <a:noFill/>
                    </a:lnR>
                    <a:lnT>
                      <a:noFill/>
                    </a:lnT>
                    <a:lnB>
                      <a:noFill/>
                    </a:lnB>
                  </a:tcPr>
                </a:tc>
                <a:extLst>
                  <a:ext uri="{0D108BD9-81ED-4DB2-BD59-A6C34878D82A}">
                    <a16:rowId xmlns:a16="http://schemas.microsoft.com/office/drawing/2014/main" val="1853105078"/>
                  </a:ext>
                </a:extLst>
              </a:tr>
            </a:tbl>
          </a:graphicData>
        </a:graphic>
      </p:graphicFrame>
      <p:sp>
        <p:nvSpPr>
          <p:cNvPr id="4" name="Päivämäärän paikkamerkki 3">
            <a:extLst>
              <a:ext uri="{FF2B5EF4-FFF2-40B4-BE49-F238E27FC236}">
                <a16:creationId xmlns:a16="http://schemas.microsoft.com/office/drawing/2014/main" id="{92F424BD-FA0E-4F1E-B8C6-C5AAE3D31EDE}"/>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6" name="Dian numeron paikkamerkki 5">
            <a:extLst>
              <a:ext uri="{FF2B5EF4-FFF2-40B4-BE49-F238E27FC236}">
                <a16:creationId xmlns:a16="http://schemas.microsoft.com/office/drawing/2014/main" id="{D43A53F6-47D2-444E-84E5-7438A6ADA5FF}"/>
              </a:ext>
            </a:extLst>
          </p:cNvPr>
          <p:cNvSpPr>
            <a:spLocks noGrp="1"/>
          </p:cNvSpPr>
          <p:nvPr>
            <p:ph type="sldNum" sz="quarter" idx="14"/>
          </p:nvPr>
        </p:nvSpPr>
        <p:spPr/>
        <p:txBody>
          <a:bodyPr/>
          <a:lstStyle/>
          <a:p>
            <a:fld id="{E743BE7D-B00E-6E48-A5FD-90D3C264DB2F}" type="slidenum">
              <a:rPr lang="en-US" smtClean="0">
                <a:solidFill>
                  <a:prstClr val="black"/>
                </a:solidFill>
              </a:rPr>
              <a:pPr/>
              <a:t>4</a:t>
            </a:fld>
            <a:endParaRPr lang="en-US" dirty="0">
              <a:solidFill>
                <a:prstClr val="black"/>
              </a:solidFill>
            </a:endParaRPr>
          </a:p>
        </p:txBody>
      </p:sp>
      <p:sp>
        <p:nvSpPr>
          <p:cNvPr id="8" name="Alatunnisteen paikkamerkki 4">
            <a:extLst>
              <a:ext uri="{FF2B5EF4-FFF2-40B4-BE49-F238E27FC236}">
                <a16:creationId xmlns:a16="http://schemas.microsoft.com/office/drawing/2014/main" id="{0D1D2A81-3898-4115-86BD-520F5E8DD570}"/>
              </a:ext>
            </a:extLst>
          </p:cNvPr>
          <p:cNvSpPr>
            <a:spLocks noGrp="1"/>
          </p:cNvSpPr>
          <p:nvPr>
            <p:ph type="ftr" sz="quarter" idx="13"/>
          </p:nvPr>
        </p:nvSpPr>
        <p:spPr>
          <a:xfrm>
            <a:off x="4209140" y="5220929"/>
            <a:ext cx="2442384" cy="331839"/>
          </a:xfrm>
        </p:spPr>
        <p:txBody>
          <a:bodyPr/>
          <a:lstStyle/>
          <a:p>
            <a:r>
              <a:rPr lang="en-US" noProof="1">
                <a:solidFill>
                  <a:prstClr val="black"/>
                </a:solidFill>
              </a:rPr>
              <a:t>Kirsi Markkanen</a:t>
            </a:r>
          </a:p>
        </p:txBody>
      </p:sp>
    </p:spTree>
    <p:extLst>
      <p:ext uri="{BB962C8B-B14F-4D97-AF65-F5344CB8AC3E}">
        <p14:creationId xmlns:p14="http://schemas.microsoft.com/office/powerpoint/2010/main" val="340201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0C8B2-5C61-4F9B-AA19-AAA00FE47B8C}"/>
              </a:ext>
            </a:extLst>
          </p:cNvPr>
          <p:cNvSpPr>
            <a:spLocks noGrp="1"/>
          </p:cNvSpPr>
          <p:nvPr>
            <p:ph type="title"/>
          </p:nvPr>
        </p:nvSpPr>
        <p:spPr/>
        <p:txBody>
          <a:bodyPr/>
          <a:lstStyle/>
          <a:p>
            <a:r>
              <a:rPr lang="fi-FI" b="0" dirty="0"/>
              <a:t>Sulkujen kesto</a:t>
            </a:r>
          </a:p>
        </p:txBody>
      </p:sp>
      <p:graphicFrame>
        <p:nvGraphicFramePr>
          <p:cNvPr id="7" name="Sisällön paikkamerkki 6">
            <a:extLst>
              <a:ext uri="{FF2B5EF4-FFF2-40B4-BE49-F238E27FC236}">
                <a16:creationId xmlns:a16="http://schemas.microsoft.com/office/drawing/2014/main" id="{AA99EA72-00BA-4EB3-9087-3C400884F680}"/>
              </a:ext>
            </a:extLst>
          </p:cNvPr>
          <p:cNvGraphicFramePr>
            <a:graphicFrameLocks noGrp="1"/>
          </p:cNvGraphicFramePr>
          <p:nvPr>
            <p:ph sz="quarter" idx="11"/>
            <p:extLst>
              <p:ext uri="{D42A27DB-BD31-4B8C-83A1-F6EECF244321}">
                <p14:modId xmlns:p14="http://schemas.microsoft.com/office/powerpoint/2010/main" val="3124309801"/>
              </p:ext>
            </p:extLst>
          </p:nvPr>
        </p:nvGraphicFramePr>
        <p:xfrm>
          <a:off x="842169" y="1320800"/>
          <a:ext cx="5750360" cy="3614739"/>
        </p:xfrm>
        <a:graphic>
          <a:graphicData uri="http://schemas.openxmlformats.org/drawingml/2006/table">
            <a:tbl>
              <a:tblPr/>
              <a:tblGrid>
                <a:gridCol w="2361679">
                  <a:extLst>
                    <a:ext uri="{9D8B030D-6E8A-4147-A177-3AD203B41FA5}">
                      <a16:colId xmlns:a16="http://schemas.microsoft.com/office/drawing/2014/main" val="1562380920"/>
                    </a:ext>
                  </a:extLst>
                </a:gridCol>
                <a:gridCol w="1440160">
                  <a:extLst>
                    <a:ext uri="{9D8B030D-6E8A-4147-A177-3AD203B41FA5}">
                      <a16:colId xmlns:a16="http://schemas.microsoft.com/office/drawing/2014/main" val="4252318119"/>
                    </a:ext>
                  </a:extLst>
                </a:gridCol>
                <a:gridCol w="1948521">
                  <a:extLst>
                    <a:ext uri="{9D8B030D-6E8A-4147-A177-3AD203B41FA5}">
                      <a16:colId xmlns:a16="http://schemas.microsoft.com/office/drawing/2014/main" val="2727341172"/>
                    </a:ext>
                  </a:extLst>
                </a:gridCol>
              </a:tblGrid>
              <a:tr h="314325">
                <a:tc>
                  <a:txBody>
                    <a:bodyPr/>
                    <a:lstStyle/>
                    <a:p>
                      <a:pPr algn="l"/>
                      <a:r>
                        <a:rPr lang="fi-FI" sz="1500" b="1" dirty="0"/>
                        <a:t>Vaihtoehto</a:t>
                      </a:r>
                    </a:p>
                  </a:txBody>
                  <a:tcPr marL="78581" marR="78581" marT="39291" marB="39291" anchor="ctr">
                    <a:lnL>
                      <a:noFill/>
                    </a:lnL>
                    <a:lnR>
                      <a:noFill/>
                    </a:lnR>
                    <a:lnT>
                      <a:noFill/>
                    </a:lnT>
                    <a:lnB>
                      <a:noFill/>
                    </a:lnB>
                  </a:tcPr>
                </a:tc>
                <a:tc>
                  <a:txBody>
                    <a:bodyPr/>
                    <a:lstStyle/>
                    <a:p>
                      <a:pPr algn="ctr"/>
                      <a:r>
                        <a:rPr lang="fi-FI" sz="1500" b="1"/>
                        <a:t>Lukumäärä</a:t>
                      </a:r>
                    </a:p>
                  </a:txBody>
                  <a:tcPr marL="78581" marR="78581" marT="39291" marB="39291" anchor="ctr">
                    <a:lnL>
                      <a:noFill/>
                    </a:lnL>
                    <a:lnR>
                      <a:noFill/>
                    </a:lnR>
                    <a:lnT>
                      <a:noFill/>
                    </a:lnT>
                    <a:lnB>
                      <a:noFill/>
                    </a:lnB>
                  </a:tcPr>
                </a:tc>
                <a:tc>
                  <a:txBody>
                    <a:bodyPr/>
                    <a:lstStyle/>
                    <a:p>
                      <a:pPr algn="ctr"/>
                      <a:r>
                        <a:rPr lang="fi-FI" sz="1500" b="1" dirty="0"/>
                        <a:t>%</a:t>
                      </a:r>
                    </a:p>
                  </a:txBody>
                  <a:tcPr marL="78581" marR="78581" marT="39291" marB="39291" anchor="ctr">
                    <a:lnL>
                      <a:noFill/>
                    </a:lnL>
                    <a:lnR>
                      <a:noFill/>
                    </a:lnR>
                    <a:lnT>
                      <a:noFill/>
                    </a:lnT>
                    <a:lnB>
                      <a:noFill/>
                    </a:lnB>
                  </a:tcPr>
                </a:tc>
                <a:extLst>
                  <a:ext uri="{0D108BD9-81ED-4DB2-BD59-A6C34878D82A}">
                    <a16:rowId xmlns:a16="http://schemas.microsoft.com/office/drawing/2014/main" val="1971447846"/>
                  </a:ext>
                </a:extLst>
              </a:tr>
              <a:tr h="785813">
                <a:tc>
                  <a:txBody>
                    <a:bodyPr/>
                    <a:lstStyle/>
                    <a:p>
                      <a:pPr algn="l"/>
                      <a:r>
                        <a:rPr lang="fi-FI" sz="1500" dirty="0"/>
                        <a:t>Ei suljeta tai supisteta lainkaan</a:t>
                      </a:r>
                    </a:p>
                  </a:txBody>
                  <a:tcPr marL="78581" marR="78581" marT="39291" marB="39291" anchor="ctr">
                    <a:lnL>
                      <a:noFill/>
                    </a:lnL>
                    <a:lnR>
                      <a:noFill/>
                    </a:lnR>
                    <a:lnT>
                      <a:noFill/>
                    </a:lnT>
                    <a:lnB>
                      <a:noFill/>
                    </a:lnB>
                  </a:tcPr>
                </a:tc>
                <a:tc>
                  <a:txBody>
                    <a:bodyPr/>
                    <a:lstStyle/>
                    <a:p>
                      <a:pPr algn="ctr"/>
                      <a:r>
                        <a:rPr lang="fi-FI" sz="1500" dirty="0"/>
                        <a:t>56</a:t>
                      </a:r>
                    </a:p>
                  </a:txBody>
                  <a:tcPr marL="78581" marR="78581" marT="39291" marB="39291" anchor="ctr">
                    <a:lnL>
                      <a:noFill/>
                    </a:lnL>
                    <a:lnR>
                      <a:noFill/>
                    </a:lnR>
                    <a:lnT>
                      <a:noFill/>
                    </a:lnT>
                    <a:lnB>
                      <a:noFill/>
                    </a:lnB>
                  </a:tcPr>
                </a:tc>
                <a:tc>
                  <a:txBody>
                    <a:bodyPr/>
                    <a:lstStyle/>
                    <a:p>
                      <a:pPr algn="ctr"/>
                      <a:r>
                        <a:rPr lang="fi-FI" sz="1500" dirty="0"/>
                        <a:t>38 %</a:t>
                      </a:r>
                    </a:p>
                  </a:txBody>
                  <a:tcPr marL="78581" marR="78581" marT="39291" marB="39291" anchor="ctr">
                    <a:lnL>
                      <a:noFill/>
                    </a:lnL>
                    <a:lnR>
                      <a:noFill/>
                    </a:lnR>
                    <a:lnT>
                      <a:noFill/>
                    </a:lnT>
                    <a:lnB>
                      <a:noFill/>
                    </a:lnB>
                  </a:tcPr>
                </a:tc>
                <a:extLst>
                  <a:ext uri="{0D108BD9-81ED-4DB2-BD59-A6C34878D82A}">
                    <a16:rowId xmlns:a16="http://schemas.microsoft.com/office/drawing/2014/main" val="2581634043"/>
                  </a:ext>
                </a:extLst>
              </a:tr>
              <a:tr h="550069">
                <a:tc>
                  <a:txBody>
                    <a:bodyPr/>
                    <a:lstStyle/>
                    <a:p>
                      <a:pPr algn="l"/>
                      <a:r>
                        <a:rPr lang="fi-FI" sz="1500" dirty="0"/>
                        <a:t>Sulkujen tai supistusten kesto on alle 2 viikkoa</a:t>
                      </a:r>
                    </a:p>
                  </a:txBody>
                  <a:tcPr marL="78581" marR="78581" marT="39291" marB="39291" anchor="ctr">
                    <a:lnL>
                      <a:noFill/>
                    </a:lnL>
                    <a:lnR>
                      <a:noFill/>
                    </a:lnR>
                    <a:lnT>
                      <a:noFill/>
                    </a:lnT>
                    <a:lnB>
                      <a:noFill/>
                    </a:lnB>
                  </a:tcPr>
                </a:tc>
                <a:tc>
                  <a:txBody>
                    <a:bodyPr/>
                    <a:lstStyle/>
                    <a:p>
                      <a:pPr algn="ctr"/>
                      <a:r>
                        <a:rPr lang="fi-FI" sz="1500"/>
                        <a:t>3</a:t>
                      </a:r>
                    </a:p>
                  </a:txBody>
                  <a:tcPr marL="78581" marR="78581" marT="39291" marB="39291" anchor="ctr">
                    <a:lnL>
                      <a:noFill/>
                    </a:lnL>
                    <a:lnR>
                      <a:noFill/>
                    </a:lnR>
                    <a:lnT>
                      <a:noFill/>
                    </a:lnT>
                    <a:lnB>
                      <a:noFill/>
                    </a:lnB>
                  </a:tcPr>
                </a:tc>
                <a:tc>
                  <a:txBody>
                    <a:bodyPr/>
                    <a:lstStyle/>
                    <a:p>
                      <a:pPr algn="ctr"/>
                      <a:r>
                        <a:rPr lang="fi-FI" sz="1500"/>
                        <a:t>2 %</a:t>
                      </a:r>
                    </a:p>
                  </a:txBody>
                  <a:tcPr marL="78581" marR="78581" marT="39291" marB="39291" anchor="ctr">
                    <a:lnL>
                      <a:noFill/>
                    </a:lnL>
                    <a:lnR>
                      <a:noFill/>
                    </a:lnR>
                    <a:lnT>
                      <a:noFill/>
                    </a:lnT>
                    <a:lnB>
                      <a:noFill/>
                    </a:lnB>
                  </a:tcPr>
                </a:tc>
                <a:extLst>
                  <a:ext uri="{0D108BD9-81ED-4DB2-BD59-A6C34878D82A}">
                    <a16:rowId xmlns:a16="http://schemas.microsoft.com/office/drawing/2014/main" val="1048795040"/>
                  </a:ext>
                </a:extLst>
              </a:tr>
              <a:tr h="550069">
                <a:tc>
                  <a:txBody>
                    <a:bodyPr/>
                    <a:lstStyle/>
                    <a:p>
                      <a:pPr algn="l"/>
                      <a:r>
                        <a:rPr lang="fi-FI" sz="1500" dirty="0"/>
                        <a:t>Sulkujen tai supistusten kesto on 2 - 4 viikkoa</a:t>
                      </a:r>
                    </a:p>
                  </a:txBody>
                  <a:tcPr marL="78581" marR="78581" marT="39291" marB="39291" anchor="ctr">
                    <a:lnL>
                      <a:noFill/>
                    </a:lnL>
                    <a:lnR>
                      <a:noFill/>
                    </a:lnR>
                    <a:lnT>
                      <a:noFill/>
                    </a:lnT>
                    <a:lnB>
                      <a:noFill/>
                    </a:lnB>
                  </a:tcPr>
                </a:tc>
                <a:tc>
                  <a:txBody>
                    <a:bodyPr/>
                    <a:lstStyle/>
                    <a:p>
                      <a:pPr algn="ctr"/>
                      <a:r>
                        <a:rPr lang="fi-FI" sz="1500" dirty="0"/>
                        <a:t>45</a:t>
                      </a:r>
                    </a:p>
                  </a:txBody>
                  <a:tcPr marL="78581" marR="78581" marT="39291" marB="39291" anchor="ctr">
                    <a:lnL>
                      <a:noFill/>
                    </a:lnL>
                    <a:lnR>
                      <a:noFill/>
                    </a:lnR>
                    <a:lnT>
                      <a:noFill/>
                    </a:lnT>
                    <a:lnB>
                      <a:noFill/>
                    </a:lnB>
                  </a:tcPr>
                </a:tc>
                <a:tc>
                  <a:txBody>
                    <a:bodyPr/>
                    <a:lstStyle/>
                    <a:p>
                      <a:pPr algn="ctr"/>
                      <a:r>
                        <a:rPr lang="fi-FI" sz="1500" dirty="0"/>
                        <a:t>31 %</a:t>
                      </a:r>
                    </a:p>
                  </a:txBody>
                  <a:tcPr marL="78581" marR="78581" marT="39291" marB="39291" anchor="ctr">
                    <a:lnL>
                      <a:noFill/>
                    </a:lnL>
                    <a:lnR>
                      <a:noFill/>
                    </a:lnR>
                    <a:lnT>
                      <a:noFill/>
                    </a:lnT>
                    <a:lnB>
                      <a:noFill/>
                    </a:lnB>
                  </a:tcPr>
                </a:tc>
                <a:extLst>
                  <a:ext uri="{0D108BD9-81ED-4DB2-BD59-A6C34878D82A}">
                    <a16:rowId xmlns:a16="http://schemas.microsoft.com/office/drawing/2014/main" val="3013827304"/>
                  </a:ext>
                </a:extLst>
              </a:tr>
              <a:tr h="550069">
                <a:tc>
                  <a:txBody>
                    <a:bodyPr/>
                    <a:lstStyle/>
                    <a:p>
                      <a:pPr algn="l"/>
                      <a:r>
                        <a:rPr lang="fi-FI" sz="1500" dirty="0"/>
                        <a:t>Sulkujen tai supistusten kesto on 5-6 viikkoa</a:t>
                      </a:r>
                    </a:p>
                  </a:txBody>
                  <a:tcPr marL="78581" marR="78581" marT="39291" marB="39291" anchor="ctr">
                    <a:lnL>
                      <a:noFill/>
                    </a:lnL>
                    <a:lnR>
                      <a:noFill/>
                    </a:lnR>
                    <a:lnT>
                      <a:noFill/>
                    </a:lnT>
                    <a:lnB>
                      <a:noFill/>
                    </a:lnB>
                  </a:tcPr>
                </a:tc>
                <a:tc>
                  <a:txBody>
                    <a:bodyPr/>
                    <a:lstStyle/>
                    <a:p>
                      <a:pPr algn="ctr"/>
                      <a:r>
                        <a:rPr lang="fi-FI" sz="1500"/>
                        <a:t>32</a:t>
                      </a:r>
                    </a:p>
                  </a:txBody>
                  <a:tcPr marL="78581" marR="78581" marT="39291" marB="39291" anchor="ctr">
                    <a:lnL>
                      <a:noFill/>
                    </a:lnL>
                    <a:lnR>
                      <a:noFill/>
                    </a:lnR>
                    <a:lnT>
                      <a:noFill/>
                    </a:lnT>
                    <a:lnB>
                      <a:noFill/>
                    </a:lnB>
                  </a:tcPr>
                </a:tc>
                <a:tc>
                  <a:txBody>
                    <a:bodyPr/>
                    <a:lstStyle/>
                    <a:p>
                      <a:pPr algn="ctr"/>
                      <a:r>
                        <a:rPr lang="fi-FI" sz="1500" dirty="0"/>
                        <a:t>22 %</a:t>
                      </a:r>
                    </a:p>
                  </a:txBody>
                  <a:tcPr marL="78581" marR="78581" marT="39291" marB="39291" anchor="ctr">
                    <a:lnL>
                      <a:noFill/>
                    </a:lnL>
                    <a:lnR>
                      <a:noFill/>
                    </a:lnR>
                    <a:lnT>
                      <a:noFill/>
                    </a:lnT>
                    <a:lnB>
                      <a:noFill/>
                    </a:lnB>
                  </a:tcPr>
                </a:tc>
                <a:extLst>
                  <a:ext uri="{0D108BD9-81ED-4DB2-BD59-A6C34878D82A}">
                    <a16:rowId xmlns:a16="http://schemas.microsoft.com/office/drawing/2014/main" val="1552683679"/>
                  </a:ext>
                </a:extLst>
              </a:tr>
              <a:tr h="550069">
                <a:tc>
                  <a:txBody>
                    <a:bodyPr/>
                    <a:lstStyle/>
                    <a:p>
                      <a:pPr algn="l"/>
                      <a:r>
                        <a:rPr lang="fi-FI" sz="1500" dirty="0"/>
                        <a:t>Sulkujen tai supistusten kesto on yli 7 viikkoa</a:t>
                      </a:r>
                    </a:p>
                  </a:txBody>
                  <a:tcPr marL="78581" marR="78581" marT="39291" marB="39291" anchor="ctr">
                    <a:lnL>
                      <a:noFill/>
                    </a:lnL>
                    <a:lnR>
                      <a:noFill/>
                    </a:lnR>
                    <a:lnT>
                      <a:noFill/>
                    </a:lnT>
                    <a:lnB>
                      <a:noFill/>
                    </a:lnB>
                  </a:tcPr>
                </a:tc>
                <a:tc>
                  <a:txBody>
                    <a:bodyPr/>
                    <a:lstStyle/>
                    <a:p>
                      <a:pPr algn="ctr"/>
                      <a:r>
                        <a:rPr lang="fi-FI" sz="1500" dirty="0"/>
                        <a:t>10</a:t>
                      </a:r>
                    </a:p>
                  </a:txBody>
                  <a:tcPr marL="78581" marR="78581" marT="39291" marB="39291" anchor="ctr">
                    <a:lnL>
                      <a:noFill/>
                    </a:lnL>
                    <a:lnR>
                      <a:noFill/>
                    </a:lnR>
                    <a:lnT>
                      <a:noFill/>
                    </a:lnT>
                    <a:lnB>
                      <a:noFill/>
                    </a:lnB>
                  </a:tcPr>
                </a:tc>
                <a:tc>
                  <a:txBody>
                    <a:bodyPr/>
                    <a:lstStyle/>
                    <a:p>
                      <a:pPr algn="ctr"/>
                      <a:r>
                        <a:rPr lang="fi-FI" sz="1500" dirty="0"/>
                        <a:t>7 %</a:t>
                      </a:r>
                    </a:p>
                  </a:txBody>
                  <a:tcPr marL="78581" marR="78581" marT="39291" marB="39291" anchor="ctr">
                    <a:lnL>
                      <a:noFill/>
                    </a:lnL>
                    <a:lnR>
                      <a:noFill/>
                    </a:lnR>
                    <a:lnT>
                      <a:noFill/>
                    </a:lnT>
                    <a:lnB>
                      <a:noFill/>
                    </a:lnB>
                  </a:tcPr>
                </a:tc>
                <a:extLst>
                  <a:ext uri="{0D108BD9-81ED-4DB2-BD59-A6C34878D82A}">
                    <a16:rowId xmlns:a16="http://schemas.microsoft.com/office/drawing/2014/main" val="1502179772"/>
                  </a:ext>
                </a:extLst>
              </a:tr>
              <a:tr h="314325">
                <a:tc>
                  <a:txBody>
                    <a:bodyPr/>
                    <a:lstStyle/>
                    <a:p>
                      <a:pPr algn="l"/>
                      <a:r>
                        <a:rPr lang="fi-FI" sz="1500" dirty="0"/>
                        <a:t>Yhteensä</a:t>
                      </a:r>
                    </a:p>
                  </a:txBody>
                  <a:tcPr marL="78581" marR="78581" marT="39291" marB="39291" anchor="ctr">
                    <a:lnL>
                      <a:noFill/>
                    </a:lnL>
                    <a:lnR>
                      <a:noFill/>
                    </a:lnR>
                    <a:lnT>
                      <a:noFill/>
                    </a:lnT>
                    <a:lnB>
                      <a:noFill/>
                    </a:lnB>
                  </a:tcPr>
                </a:tc>
                <a:tc>
                  <a:txBody>
                    <a:bodyPr/>
                    <a:lstStyle/>
                    <a:p>
                      <a:pPr algn="ctr"/>
                      <a:r>
                        <a:rPr lang="fi-FI" sz="1500" dirty="0"/>
                        <a:t>146</a:t>
                      </a:r>
                    </a:p>
                  </a:txBody>
                  <a:tcPr marL="78581" marR="78581" marT="39291" marB="39291" anchor="ctr">
                    <a:lnL>
                      <a:noFill/>
                    </a:lnL>
                    <a:lnR>
                      <a:noFill/>
                    </a:lnR>
                    <a:lnT>
                      <a:noFill/>
                    </a:lnT>
                    <a:lnB>
                      <a:noFill/>
                    </a:lnB>
                  </a:tcPr>
                </a:tc>
                <a:tc>
                  <a:txBody>
                    <a:bodyPr/>
                    <a:lstStyle/>
                    <a:p>
                      <a:pPr algn="ctr"/>
                      <a:r>
                        <a:rPr lang="fi-FI" sz="1500" dirty="0"/>
                        <a:t>100 %</a:t>
                      </a:r>
                    </a:p>
                  </a:txBody>
                  <a:tcPr marL="78581" marR="78581" marT="39291" marB="39291" anchor="ctr">
                    <a:lnL>
                      <a:noFill/>
                    </a:lnL>
                    <a:lnR>
                      <a:noFill/>
                    </a:lnR>
                    <a:lnT>
                      <a:noFill/>
                    </a:lnT>
                    <a:lnB>
                      <a:noFill/>
                    </a:lnB>
                  </a:tcPr>
                </a:tc>
                <a:extLst>
                  <a:ext uri="{0D108BD9-81ED-4DB2-BD59-A6C34878D82A}">
                    <a16:rowId xmlns:a16="http://schemas.microsoft.com/office/drawing/2014/main" val="3254125612"/>
                  </a:ext>
                </a:extLst>
              </a:tr>
            </a:tbl>
          </a:graphicData>
        </a:graphic>
      </p:graphicFrame>
      <p:sp>
        <p:nvSpPr>
          <p:cNvPr id="4" name="Päivämäärän paikkamerkki 3">
            <a:extLst>
              <a:ext uri="{FF2B5EF4-FFF2-40B4-BE49-F238E27FC236}">
                <a16:creationId xmlns:a16="http://schemas.microsoft.com/office/drawing/2014/main" id="{851B43AD-268E-4F46-85AF-82C032B7A6AC}"/>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6" name="Dian numeron paikkamerkki 5">
            <a:extLst>
              <a:ext uri="{FF2B5EF4-FFF2-40B4-BE49-F238E27FC236}">
                <a16:creationId xmlns:a16="http://schemas.microsoft.com/office/drawing/2014/main" id="{3C8B97B0-4D26-41C4-B3E4-ED0A9D55B7A4}"/>
              </a:ext>
            </a:extLst>
          </p:cNvPr>
          <p:cNvSpPr>
            <a:spLocks noGrp="1"/>
          </p:cNvSpPr>
          <p:nvPr>
            <p:ph type="sldNum" sz="quarter" idx="14"/>
          </p:nvPr>
        </p:nvSpPr>
        <p:spPr/>
        <p:txBody>
          <a:bodyPr/>
          <a:lstStyle/>
          <a:p>
            <a:fld id="{E743BE7D-B00E-6E48-A5FD-90D3C264DB2F}" type="slidenum">
              <a:rPr lang="en-US" smtClean="0">
                <a:solidFill>
                  <a:prstClr val="black"/>
                </a:solidFill>
              </a:rPr>
              <a:pPr/>
              <a:t>5</a:t>
            </a:fld>
            <a:endParaRPr lang="en-US" dirty="0">
              <a:solidFill>
                <a:prstClr val="black"/>
              </a:solidFill>
            </a:endParaRPr>
          </a:p>
        </p:txBody>
      </p:sp>
      <p:sp>
        <p:nvSpPr>
          <p:cNvPr id="8" name="Alatunnisteen paikkamerkki 4">
            <a:extLst>
              <a:ext uri="{FF2B5EF4-FFF2-40B4-BE49-F238E27FC236}">
                <a16:creationId xmlns:a16="http://schemas.microsoft.com/office/drawing/2014/main" id="{94585B3B-C13D-4FE2-895B-892614087B9A}"/>
              </a:ext>
            </a:extLst>
          </p:cNvPr>
          <p:cNvSpPr>
            <a:spLocks noGrp="1"/>
          </p:cNvSpPr>
          <p:nvPr>
            <p:ph type="ftr" sz="quarter" idx="13"/>
          </p:nvPr>
        </p:nvSpPr>
        <p:spPr>
          <a:xfrm>
            <a:off x="4209139" y="5249108"/>
            <a:ext cx="2449757" cy="303660"/>
          </a:xfrm>
        </p:spPr>
        <p:txBody>
          <a:bodyPr/>
          <a:lstStyle/>
          <a:p>
            <a:r>
              <a:rPr lang="en-US" noProof="1">
                <a:solidFill>
                  <a:prstClr val="black"/>
                </a:solidFill>
              </a:rPr>
              <a:t>Kirsi Markkanen</a:t>
            </a:r>
          </a:p>
        </p:txBody>
      </p:sp>
    </p:spTree>
    <p:extLst>
      <p:ext uri="{BB962C8B-B14F-4D97-AF65-F5344CB8AC3E}">
        <p14:creationId xmlns:p14="http://schemas.microsoft.com/office/powerpoint/2010/main" val="548797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545914-CE05-4FEB-A60A-D1BC4205C231}"/>
              </a:ext>
            </a:extLst>
          </p:cNvPr>
          <p:cNvSpPr>
            <a:spLocks noGrp="1"/>
          </p:cNvSpPr>
          <p:nvPr>
            <p:ph type="title"/>
          </p:nvPr>
        </p:nvSpPr>
        <p:spPr/>
        <p:txBody>
          <a:bodyPr>
            <a:normAutofit fontScale="90000"/>
          </a:bodyPr>
          <a:lstStyle/>
          <a:p>
            <a:r>
              <a:rPr lang="fi-FI" b="0" dirty="0"/>
              <a:t>Sulkujen laajuus verrattuna kesään 2017</a:t>
            </a:r>
          </a:p>
        </p:txBody>
      </p:sp>
      <p:graphicFrame>
        <p:nvGraphicFramePr>
          <p:cNvPr id="7" name="Sisällön paikkamerkki 6">
            <a:extLst>
              <a:ext uri="{FF2B5EF4-FFF2-40B4-BE49-F238E27FC236}">
                <a16:creationId xmlns:a16="http://schemas.microsoft.com/office/drawing/2014/main" id="{67E82F5C-9F1C-4839-9A9F-7B278B5A3ECC}"/>
              </a:ext>
            </a:extLst>
          </p:cNvPr>
          <p:cNvGraphicFramePr>
            <a:graphicFrameLocks noGrp="1"/>
          </p:cNvGraphicFramePr>
          <p:nvPr>
            <p:ph sz="quarter" idx="11"/>
            <p:extLst>
              <p:ext uri="{D42A27DB-BD31-4B8C-83A1-F6EECF244321}">
                <p14:modId xmlns:p14="http://schemas.microsoft.com/office/powerpoint/2010/main" val="124224025"/>
              </p:ext>
            </p:extLst>
          </p:nvPr>
        </p:nvGraphicFramePr>
        <p:xfrm>
          <a:off x="604838" y="1798353"/>
          <a:ext cx="6127401" cy="3284488"/>
        </p:xfrm>
        <a:graphic>
          <a:graphicData uri="http://schemas.openxmlformats.org/drawingml/2006/table">
            <a:tbl>
              <a:tblPr/>
              <a:tblGrid>
                <a:gridCol w="2743026">
                  <a:extLst>
                    <a:ext uri="{9D8B030D-6E8A-4147-A177-3AD203B41FA5}">
                      <a16:colId xmlns:a16="http://schemas.microsoft.com/office/drawing/2014/main" val="2733219779"/>
                    </a:ext>
                  </a:extLst>
                </a:gridCol>
                <a:gridCol w="1854077">
                  <a:extLst>
                    <a:ext uri="{9D8B030D-6E8A-4147-A177-3AD203B41FA5}">
                      <a16:colId xmlns:a16="http://schemas.microsoft.com/office/drawing/2014/main" val="2101301057"/>
                    </a:ext>
                  </a:extLst>
                </a:gridCol>
                <a:gridCol w="1530298">
                  <a:extLst>
                    <a:ext uri="{9D8B030D-6E8A-4147-A177-3AD203B41FA5}">
                      <a16:colId xmlns:a16="http://schemas.microsoft.com/office/drawing/2014/main" val="3092715605"/>
                    </a:ext>
                  </a:extLst>
                </a:gridCol>
              </a:tblGrid>
              <a:tr h="321235">
                <a:tc>
                  <a:txBody>
                    <a:bodyPr/>
                    <a:lstStyle/>
                    <a:p>
                      <a:r>
                        <a:rPr lang="fi-FI" sz="1700" b="1"/>
                        <a:t>Vaihtoehto</a:t>
                      </a:r>
                    </a:p>
                  </a:txBody>
                  <a:tcPr marL="83855" marR="83855" marT="41928" marB="41928" anchor="ctr">
                    <a:lnL>
                      <a:noFill/>
                    </a:lnL>
                    <a:lnR>
                      <a:noFill/>
                    </a:lnR>
                    <a:lnT>
                      <a:noFill/>
                    </a:lnT>
                    <a:lnB>
                      <a:noFill/>
                    </a:lnB>
                  </a:tcPr>
                </a:tc>
                <a:tc>
                  <a:txBody>
                    <a:bodyPr/>
                    <a:lstStyle/>
                    <a:p>
                      <a:pPr algn="ctr"/>
                      <a:r>
                        <a:rPr lang="fi-FI" sz="1700" b="1"/>
                        <a:t>Lukumäärä</a:t>
                      </a:r>
                    </a:p>
                  </a:txBody>
                  <a:tcPr marL="83855" marR="83855" marT="41928" marB="41928" anchor="ctr">
                    <a:lnL>
                      <a:noFill/>
                    </a:lnL>
                    <a:lnR>
                      <a:noFill/>
                    </a:lnR>
                    <a:lnT>
                      <a:noFill/>
                    </a:lnT>
                    <a:lnB>
                      <a:noFill/>
                    </a:lnB>
                  </a:tcPr>
                </a:tc>
                <a:tc>
                  <a:txBody>
                    <a:bodyPr/>
                    <a:lstStyle/>
                    <a:p>
                      <a:pPr algn="ctr"/>
                      <a:r>
                        <a:rPr lang="fi-FI" sz="1700" b="1" dirty="0"/>
                        <a:t>%</a:t>
                      </a:r>
                    </a:p>
                  </a:txBody>
                  <a:tcPr marL="83855" marR="83855" marT="41928" marB="41928" anchor="ctr">
                    <a:lnL>
                      <a:noFill/>
                    </a:lnL>
                    <a:lnR>
                      <a:noFill/>
                    </a:lnR>
                    <a:lnT>
                      <a:noFill/>
                    </a:lnT>
                    <a:lnB>
                      <a:noFill/>
                    </a:lnB>
                  </a:tcPr>
                </a:tc>
                <a:extLst>
                  <a:ext uri="{0D108BD9-81ED-4DB2-BD59-A6C34878D82A}">
                    <a16:rowId xmlns:a16="http://schemas.microsoft.com/office/drawing/2014/main" val="3447759551"/>
                  </a:ext>
                </a:extLst>
              </a:tr>
              <a:tr h="563920">
                <a:tc>
                  <a:txBody>
                    <a:bodyPr/>
                    <a:lstStyle/>
                    <a:p>
                      <a:r>
                        <a:rPr lang="fi-FI" sz="1700"/>
                        <a:t>Huomattavasti suurempia</a:t>
                      </a:r>
                    </a:p>
                  </a:txBody>
                  <a:tcPr marL="83855" marR="83855" marT="41928" marB="41928" anchor="ctr">
                    <a:lnL>
                      <a:noFill/>
                    </a:lnL>
                    <a:lnR>
                      <a:noFill/>
                    </a:lnR>
                    <a:lnT>
                      <a:noFill/>
                    </a:lnT>
                    <a:lnB>
                      <a:noFill/>
                    </a:lnB>
                  </a:tcPr>
                </a:tc>
                <a:tc>
                  <a:txBody>
                    <a:bodyPr/>
                    <a:lstStyle/>
                    <a:p>
                      <a:pPr algn="ctr"/>
                      <a:r>
                        <a:rPr lang="fi-FI" sz="1700"/>
                        <a:t>0</a:t>
                      </a:r>
                    </a:p>
                  </a:txBody>
                  <a:tcPr marL="83855" marR="83855" marT="41928" marB="41928" anchor="ctr">
                    <a:lnL>
                      <a:noFill/>
                    </a:lnL>
                    <a:lnR>
                      <a:noFill/>
                    </a:lnR>
                    <a:lnT>
                      <a:noFill/>
                    </a:lnT>
                    <a:lnB>
                      <a:noFill/>
                    </a:lnB>
                  </a:tcPr>
                </a:tc>
                <a:tc>
                  <a:txBody>
                    <a:bodyPr/>
                    <a:lstStyle/>
                    <a:p>
                      <a:pPr algn="ctr"/>
                      <a:r>
                        <a:rPr lang="fi-FI" sz="1700"/>
                        <a:t>0 %</a:t>
                      </a:r>
                    </a:p>
                  </a:txBody>
                  <a:tcPr marL="83855" marR="83855" marT="41928" marB="41928" anchor="ctr">
                    <a:lnL>
                      <a:noFill/>
                    </a:lnL>
                    <a:lnR>
                      <a:noFill/>
                    </a:lnR>
                    <a:lnT>
                      <a:noFill/>
                    </a:lnT>
                    <a:lnB>
                      <a:noFill/>
                    </a:lnB>
                  </a:tcPr>
                </a:tc>
                <a:extLst>
                  <a:ext uri="{0D108BD9-81ED-4DB2-BD59-A6C34878D82A}">
                    <a16:rowId xmlns:a16="http://schemas.microsoft.com/office/drawing/2014/main" val="3332143803"/>
                  </a:ext>
                </a:extLst>
              </a:tr>
              <a:tr h="563920">
                <a:tc>
                  <a:txBody>
                    <a:bodyPr/>
                    <a:lstStyle/>
                    <a:p>
                      <a:r>
                        <a:rPr lang="fi-FI" sz="1700"/>
                        <a:t>Jonkin verran suurempia</a:t>
                      </a:r>
                    </a:p>
                  </a:txBody>
                  <a:tcPr marL="83855" marR="83855" marT="41928" marB="41928" anchor="ctr">
                    <a:lnL>
                      <a:noFill/>
                    </a:lnL>
                    <a:lnR>
                      <a:noFill/>
                    </a:lnR>
                    <a:lnT>
                      <a:noFill/>
                    </a:lnT>
                    <a:lnB>
                      <a:noFill/>
                    </a:lnB>
                  </a:tcPr>
                </a:tc>
                <a:tc>
                  <a:txBody>
                    <a:bodyPr/>
                    <a:lstStyle/>
                    <a:p>
                      <a:pPr algn="ctr"/>
                      <a:r>
                        <a:rPr lang="fi-FI" sz="1700"/>
                        <a:t>5</a:t>
                      </a:r>
                    </a:p>
                  </a:txBody>
                  <a:tcPr marL="83855" marR="83855" marT="41928" marB="41928" anchor="ctr">
                    <a:lnL>
                      <a:noFill/>
                    </a:lnL>
                    <a:lnR>
                      <a:noFill/>
                    </a:lnR>
                    <a:lnT>
                      <a:noFill/>
                    </a:lnT>
                    <a:lnB>
                      <a:noFill/>
                    </a:lnB>
                  </a:tcPr>
                </a:tc>
                <a:tc>
                  <a:txBody>
                    <a:bodyPr/>
                    <a:lstStyle/>
                    <a:p>
                      <a:pPr algn="ctr"/>
                      <a:r>
                        <a:rPr lang="fi-FI" sz="1700" dirty="0"/>
                        <a:t>5 %</a:t>
                      </a:r>
                    </a:p>
                  </a:txBody>
                  <a:tcPr marL="83855" marR="83855" marT="41928" marB="41928" anchor="ctr">
                    <a:lnL>
                      <a:noFill/>
                    </a:lnL>
                    <a:lnR>
                      <a:noFill/>
                    </a:lnR>
                    <a:lnT>
                      <a:noFill/>
                    </a:lnT>
                    <a:lnB>
                      <a:noFill/>
                    </a:lnB>
                  </a:tcPr>
                </a:tc>
                <a:extLst>
                  <a:ext uri="{0D108BD9-81ED-4DB2-BD59-A6C34878D82A}">
                    <a16:rowId xmlns:a16="http://schemas.microsoft.com/office/drawing/2014/main" val="3904646298"/>
                  </a:ext>
                </a:extLst>
              </a:tr>
              <a:tr h="321235">
                <a:tc>
                  <a:txBody>
                    <a:bodyPr/>
                    <a:lstStyle/>
                    <a:p>
                      <a:r>
                        <a:rPr lang="fi-FI" sz="1700"/>
                        <a:t>Yhtä suuria</a:t>
                      </a:r>
                    </a:p>
                  </a:txBody>
                  <a:tcPr marL="83855" marR="83855" marT="41928" marB="41928" anchor="ctr">
                    <a:lnL>
                      <a:noFill/>
                    </a:lnL>
                    <a:lnR>
                      <a:noFill/>
                    </a:lnR>
                    <a:lnT>
                      <a:noFill/>
                    </a:lnT>
                    <a:lnB>
                      <a:noFill/>
                    </a:lnB>
                  </a:tcPr>
                </a:tc>
                <a:tc>
                  <a:txBody>
                    <a:bodyPr/>
                    <a:lstStyle/>
                    <a:p>
                      <a:pPr algn="ctr"/>
                      <a:r>
                        <a:rPr lang="fi-FI" sz="1700" dirty="0"/>
                        <a:t>75</a:t>
                      </a:r>
                    </a:p>
                  </a:txBody>
                  <a:tcPr marL="83855" marR="83855" marT="41928" marB="41928" anchor="ctr">
                    <a:lnL>
                      <a:noFill/>
                    </a:lnL>
                    <a:lnR>
                      <a:noFill/>
                    </a:lnR>
                    <a:lnT>
                      <a:noFill/>
                    </a:lnT>
                    <a:lnB>
                      <a:noFill/>
                    </a:lnB>
                  </a:tcPr>
                </a:tc>
                <a:tc>
                  <a:txBody>
                    <a:bodyPr/>
                    <a:lstStyle/>
                    <a:p>
                      <a:pPr algn="ctr"/>
                      <a:r>
                        <a:rPr lang="fi-FI" sz="1700"/>
                        <a:t>82 %</a:t>
                      </a:r>
                    </a:p>
                  </a:txBody>
                  <a:tcPr marL="83855" marR="83855" marT="41928" marB="41928" anchor="ctr">
                    <a:lnL>
                      <a:noFill/>
                    </a:lnL>
                    <a:lnR>
                      <a:noFill/>
                    </a:lnR>
                    <a:lnT>
                      <a:noFill/>
                    </a:lnT>
                    <a:lnB>
                      <a:noFill/>
                    </a:lnB>
                  </a:tcPr>
                </a:tc>
                <a:extLst>
                  <a:ext uri="{0D108BD9-81ED-4DB2-BD59-A6C34878D82A}">
                    <a16:rowId xmlns:a16="http://schemas.microsoft.com/office/drawing/2014/main" val="1010566184"/>
                  </a:ext>
                </a:extLst>
              </a:tr>
              <a:tr h="563920">
                <a:tc>
                  <a:txBody>
                    <a:bodyPr/>
                    <a:lstStyle/>
                    <a:p>
                      <a:r>
                        <a:rPr lang="fi-FI" sz="1700"/>
                        <a:t>Jonkin verran vähäisempiä</a:t>
                      </a:r>
                    </a:p>
                  </a:txBody>
                  <a:tcPr marL="83855" marR="83855" marT="41928" marB="41928" anchor="ctr">
                    <a:lnL>
                      <a:noFill/>
                    </a:lnL>
                    <a:lnR>
                      <a:noFill/>
                    </a:lnR>
                    <a:lnT>
                      <a:noFill/>
                    </a:lnT>
                    <a:lnB>
                      <a:noFill/>
                    </a:lnB>
                  </a:tcPr>
                </a:tc>
                <a:tc>
                  <a:txBody>
                    <a:bodyPr/>
                    <a:lstStyle/>
                    <a:p>
                      <a:pPr algn="ctr"/>
                      <a:r>
                        <a:rPr lang="fi-FI" sz="1700"/>
                        <a:t>8</a:t>
                      </a:r>
                    </a:p>
                  </a:txBody>
                  <a:tcPr marL="83855" marR="83855" marT="41928" marB="41928" anchor="ctr">
                    <a:lnL>
                      <a:noFill/>
                    </a:lnL>
                    <a:lnR>
                      <a:noFill/>
                    </a:lnR>
                    <a:lnT>
                      <a:noFill/>
                    </a:lnT>
                    <a:lnB>
                      <a:noFill/>
                    </a:lnB>
                  </a:tcPr>
                </a:tc>
                <a:tc>
                  <a:txBody>
                    <a:bodyPr/>
                    <a:lstStyle/>
                    <a:p>
                      <a:pPr algn="ctr"/>
                      <a:r>
                        <a:rPr lang="fi-FI" sz="1700"/>
                        <a:t>9 %</a:t>
                      </a:r>
                    </a:p>
                  </a:txBody>
                  <a:tcPr marL="83855" marR="83855" marT="41928" marB="41928" anchor="ctr">
                    <a:lnL>
                      <a:noFill/>
                    </a:lnL>
                    <a:lnR>
                      <a:noFill/>
                    </a:lnR>
                    <a:lnT>
                      <a:noFill/>
                    </a:lnT>
                    <a:lnB>
                      <a:noFill/>
                    </a:lnB>
                  </a:tcPr>
                </a:tc>
                <a:extLst>
                  <a:ext uri="{0D108BD9-81ED-4DB2-BD59-A6C34878D82A}">
                    <a16:rowId xmlns:a16="http://schemas.microsoft.com/office/drawing/2014/main" val="3178199358"/>
                  </a:ext>
                </a:extLst>
              </a:tr>
              <a:tr h="563920">
                <a:tc>
                  <a:txBody>
                    <a:bodyPr/>
                    <a:lstStyle/>
                    <a:p>
                      <a:r>
                        <a:rPr lang="fi-FI" sz="1700"/>
                        <a:t>Huomattavasti vähäisempiä</a:t>
                      </a:r>
                    </a:p>
                  </a:txBody>
                  <a:tcPr marL="83855" marR="83855" marT="41928" marB="41928" anchor="ctr">
                    <a:lnL>
                      <a:noFill/>
                    </a:lnL>
                    <a:lnR>
                      <a:noFill/>
                    </a:lnR>
                    <a:lnT>
                      <a:noFill/>
                    </a:lnT>
                    <a:lnB>
                      <a:noFill/>
                    </a:lnB>
                  </a:tcPr>
                </a:tc>
                <a:tc>
                  <a:txBody>
                    <a:bodyPr/>
                    <a:lstStyle/>
                    <a:p>
                      <a:pPr algn="ctr"/>
                      <a:r>
                        <a:rPr lang="fi-FI" sz="1700" dirty="0"/>
                        <a:t>3</a:t>
                      </a:r>
                    </a:p>
                  </a:txBody>
                  <a:tcPr marL="83855" marR="83855" marT="41928" marB="41928" anchor="ctr">
                    <a:lnL>
                      <a:noFill/>
                    </a:lnL>
                    <a:lnR>
                      <a:noFill/>
                    </a:lnR>
                    <a:lnT>
                      <a:noFill/>
                    </a:lnT>
                    <a:lnB>
                      <a:noFill/>
                    </a:lnB>
                  </a:tcPr>
                </a:tc>
                <a:tc>
                  <a:txBody>
                    <a:bodyPr/>
                    <a:lstStyle/>
                    <a:p>
                      <a:pPr algn="ctr"/>
                      <a:r>
                        <a:rPr lang="fi-FI" sz="1700"/>
                        <a:t>3 %</a:t>
                      </a:r>
                    </a:p>
                  </a:txBody>
                  <a:tcPr marL="83855" marR="83855" marT="41928" marB="41928" anchor="ctr">
                    <a:lnL>
                      <a:noFill/>
                    </a:lnL>
                    <a:lnR>
                      <a:noFill/>
                    </a:lnR>
                    <a:lnT>
                      <a:noFill/>
                    </a:lnT>
                    <a:lnB>
                      <a:noFill/>
                    </a:lnB>
                  </a:tcPr>
                </a:tc>
                <a:extLst>
                  <a:ext uri="{0D108BD9-81ED-4DB2-BD59-A6C34878D82A}">
                    <a16:rowId xmlns:a16="http://schemas.microsoft.com/office/drawing/2014/main" val="30602752"/>
                  </a:ext>
                </a:extLst>
              </a:tr>
              <a:tr h="321235">
                <a:tc>
                  <a:txBody>
                    <a:bodyPr/>
                    <a:lstStyle/>
                    <a:p>
                      <a:r>
                        <a:rPr lang="fi-FI" sz="1700"/>
                        <a:t>Yhteensä</a:t>
                      </a:r>
                    </a:p>
                  </a:txBody>
                  <a:tcPr marL="83855" marR="83855" marT="41928" marB="41928" anchor="ctr">
                    <a:lnL>
                      <a:noFill/>
                    </a:lnL>
                    <a:lnR>
                      <a:noFill/>
                    </a:lnR>
                    <a:lnT>
                      <a:noFill/>
                    </a:lnT>
                    <a:lnB>
                      <a:noFill/>
                    </a:lnB>
                  </a:tcPr>
                </a:tc>
                <a:tc>
                  <a:txBody>
                    <a:bodyPr/>
                    <a:lstStyle/>
                    <a:p>
                      <a:pPr algn="ctr"/>
                      <a:r>
                        <a:rPr lang="fi-FI" sz="1700" dirty="0"/>
                        <a:t>91</a:t>
                      </a:r>
                    </a:p>
                  </a:txBody>
                  <a:tcPr marL="83855" marR="83855" marT="41928" marB="41928" anchor="ctr">
                    <a:lnL>
                      <a:noFill/>
                    </a:lnL>
                    <a:lnR>
                      <a:noFill/>
                    </a:lnR>
                    <a:lnT>
                      <a:noFill/>
                    </a:lnT>
                    <a:lnB>
                      <a:noFill/>
                    </a:lnB>
                  </a:tcPr>
                </a:tc>
                <a:tc>
                  <a:txBody>
                    <a:bodyPr/>
                    <a:lstStyle/>
                    <a:p>
                      <a:pPr algn="ctr"/>
                      <a:r>
                        <a:rPr lang="fi-FI" sz="1700" dirty="0"/>
                        <a:t>100 %</a:t>
                      </a:r>
                    </a:p>
                  </a:txBody>
                  <a:tcPr marL="83855" marR="83855" marT="41928" marB="41928" anchor="ctr">
                    <a:lnL>
                      <a:noFill/>
                    </a:lnL>
                    <a:lnR>
                      <a:noFill/>
                    </a:lnR>
                    <a:lnT>
                      <a:noFill/>
                    </a:lnT>
                    <a:lnB>
                      <a:noFill/>
                    </a:lnB>
                  </a:tcPr>
                </a:tc>
                <a:extLst>
                  <a:ext uri="{0D108BD9-81ED-4DB2-BD59-A6C34878D82A}">
                    <a16:rowId xmlns:a16="http://schemas.microsoft.com/office/drawing/2014/main" val="1719204553"/>
                  </a:ext>
                </a:extLst>
              </a:tr>
            </a:tbl>
          </a:graphicData>
        </a:graphic>
      </p:graphicFrame>
      <p:sp>
        <p:nvSpPr>
          <p:cNvPr id="4" name="Päivämäärän paikkamerkki 3">
            <a:extLst>
              <a:ext uri="{FF2B5EF4-FFF2-40B4-BE49-F238E27FC236}">
                <a16:creationId xmlns:a16="http://schemas.microsoft.com/office/drawing/2014/main" id="{75C56DBF-59F3-4FB4-A8A7-B263068D97A1}"/>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6" name="Dian numeron paikkamerkki 5">
            <a:extLst>
              <a:ext uri="{FF2B5EF4-FFF2-40B4-BE49-F238E27FC236}">
                <a16:creationId xmlns:a16="http://schemas.microsoft.com/office/drawing/2014/main" id="{EE346C0C-B744-4021-9FBA-32CA3E1F0B43}"/>
              </a:ext>
            </a:extLst>
          </p:cNvPr>
          <p:cNvSpPr>
            <a:spLocks noGrp="1"/>
          </p:cNvSpPr>
          <p:nvPr>
            <p:ph type="sldNum" sz="quarter" idx="14"/>
          </p:nvPr>
        </p:nvSpPr>
        <p:spPr/>
        <p:txBody>
          <a:bodyPr/>
          <a:lstStyle/>
          <a:p>
            <a:fld id="{E743BE7D-B00E-6E48-A5FD-90D3C264DB2F}" type="slidenum">
              <a:rPr lang="en-US" smtClean="0">
                <a:solidFill>
                  <a:prstClr val="black"/>
                </a:solidFill>
              </a:rPr>
              <a:pPr/>
              <a:t>6</a:t>
            </a:fld>
            <a:endParaRPr lang="en-US" dirty="0">
              <a:solidFill>
                <a:prstClr val="black"/>
              </a:solidFill>
            </a:endParaRPr>
          </a:p>
        </p:txBody>
      </p:sp>
      <p:sp>
        <p:nvSpPr>
          <p:cNvPr id="8" name="Rectangle 1">
            <a:extLst>
              <a:ext uri="{FF2B5EF4-FFF2-40B4-BE49-F238E27FC236}">
                <a16:creationId xmlns:a16="http://schemas.microsoft.com/office/drawing/2014/main" id="{CF269F51-F963-4F66-99F1-435415C6E34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a:ln>
                  <a:noFill/>
                </a:ln>
                <a:solidFill>
                  <a:schemeClr val="tx1"/>
                </a:solidFill>
                <a:effectLst/>
                <a:latin typeface="Arial" panose="020B0604020202020204" pitchFamily="34" charset="0"/>
              </a:rPr>
              <a:t>Kuinka laajoja sulkemiset tai supistukset ovat verrattuna kesäaikaan 2017?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9" name="Alatunnisteen paikkamerkki 4">
            <a:extLst>
              <a:ext uri="{FF2B5EF4-FFF2-40B4-BE49-F238E27FC236}">
                <a16:creationId xmlns:a16="http://schemas.microsoft.com/office/drawing/2014/main" id="{B89FCB0F-53B9-4062-BEEA-B1653AC267CE}"/>
              </a:ext>
            </a:extLst>
          </p:cNvPr>
          <p:cNvSpPr>
            <a:spLocks noGrp="1"/>
          </p:cNvSpPr>
          <p:nvPr>
            <p:ph type="ftr" sz="quarter" idx="13"/>
          </p:nvPr>
        </p:nvSpPr>
        <p:spPr>
          <a:xfrm>
            <a:off x="4209140" y="5248593"/>
            <a:ext cx="2465036" cy="304175"/>
          </a:xfrm>
        </p:spPr>
        <p:txBody>
          <a:bodyPr/>
          <a:lstStyle/>
          <a:p>
            <a:r>
              <a:rPr lang="en-US" noProof="1">
                <a:solidFill>
                  <a:prstClr val="black"/>
                </a:solidFill>
              </a:rPr>
              <a:t>Kirsi Markkanen</a:t>
            </a:r>
          </a:p>
        </p:txBody>
      </p:sp>
    </p:spTree>
    <p:extLst>
      <p:ext uri="{BB962C8B-B14F-4D97-AF65-F5344CB8AC3E}">
        <p14:creationId xmlns:p14="http://schemas.microsoft.com/office/powerpoint/2010/main" val="3958272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722313" y="1489348"/>
            <a:ext cx="7772400" cy="1681238"/>
          </a:xfrm>
        </p:spPr>
        <p:txBody>
          <a:bodyPr>
            <a:normAutofit fontScale="90000"/>
          </a:bodyPr>
          <a:lstStyle/>
          <a:p>
            <a:r>
              <a:rPr lang="fi-FI" b="0" dirty="0">
                <a:solidFill>
                  <a:srgbClr val="FF0000"/>
                </a:solidFill>
              </a:rPr>
              <a:t>Sijaistilanne ja rekrytointi </a:t>
            </a:r>
            <a:br>
              <a:rPr lang="fi-FI" b="0" dirty="0">
                <a:solidFill>
                  <a:srgbClr val="FF0000"/>
                </a:solidFill>
              </a:rPr>
            </a:br>
            <a:r>
              <a:rPr lang="fi-FI" b="0" dirty="0">
                <a:solidFill>
                  <a:srgbClr val="FF0000"/>
                </a:solidFill>
              </a:rPr>
              <a:t>kesäaikana 2018 ammattiosastojen puheenjohtajien ja  </a:t>
            </a:r>
            <a:br>
              <a:rPr lang="fi-FI" b="0" dirty="0">
                <a:solidFill>
                  <a:srgbClr val="FF0000"/>
                </a:solidFill>
              </a:rPr>
            </a:br>
            <a:r>
              <a:rPr lang="fi-FI" b="0" dirty="0">
                <a:solidFill>
                  <a:srgbClr val="FF0000"/>
                </a:solidFill>
              </a:rPr>
              <a:t>pääluottamusmiesten näkemysten mukaan</a:t>
            </a:r>
          </a:p>
        </p:txBody>
      </p:sp>
      <p:sp>
        <p:nvSpPr>
          <p:cNvPr id="2" name="Päivämäärän paikkamerkki 1">
            <a:extLst>
              <a:ext uri="{FF2B5EF4-FFF2-40B4-BE49-F238E27FC236}">
                <a16:creationId xmlns:a16="http://schemas.microsoft.com/office/drawing/2014/main" id="{FC0F3221-DD20-4E52-A10D-356CEE866367}"/>
              </a:ext>
            </a:extLst>
          </p:cNvPr>
          <p:cNvSpPr>
            <a:spLocks noGrp="1"/>
          </p:cNvSpPr>
          <p:nvPr>
            <p:ph type="dt" sz="half" idx="10"/>
          </p:nvPr>
        </p:nvSpPr>
        <p:spPr/>
        <p:txBody>
          <a:bodyPr/>
          <a:lstStyle/>
          <a:p>
            <a:r>
              <a:rPr lang="fi-FI">
                <a:solidFill>
                  <a:prstClr val="black"/>
                </a:solidFill>
              </a:rPr>
              <a:t>18.6.2018</a:t>
            </a:r>
            <a:endParaRPr lang="en-US" dirty="0">
              <a:solidFill>
                <a:prstClr val="black"/>
              </a:solidFill>
            </a:endParaRPr>
          </a:p>
        </p:txBody>
      </p:sp>
      <p:sp>
        <p:nvSpPr>
          <p:cNvPr id="3" name="Alatunnisteen paikkamerkki 2">
            <a:extLst>
              <a:ext uri="{FF2B5EF4-FFF2-40B4-BE49-F238E27FC236}">
                <a16:creationId xmlns:a16="http://schemas.microsoft.com/office/drawing/2014/main" id="{A9C4C7F7-2C58-475A-9F4A-5D33256608A9}"/>
              </a:ext>
            </a:extLst>
          </p:cNvPr>
          <p:cNvSpPr>
            <a:spLocks noGrp="1"/>
          </p:cNvSpPr>
          <p:nvPr>
            <p:ph type="ftr" sz="quarter" idx="11"/>
          </p:nvPr>
        </p:nvSpPr>
        <p:spPr/>
        <p:txBody>
          <a:bodyPr/>
          <a:lstStyle/>
          <a:p>
            <a:r>
              <a:rPr lang="en-US" noProof="1">
                <a:solidFill>
                  <a:prstClr val="black"/>
                </a:solidFill>
              </a:rPr>
              <a:t>Kirsi Markkanen</a:t>
            </a:r>
          </a:p>
        </p:txBody>
      </p:sp>
      <p:sp>
        <p:nvSpPr>
          <p:cNvPr id="5" name="Dian numeron paikkamerkki 4">
            <a:extLst>
              <a:ext uri="{FF2B5EF4-FFF2-40B4-BE49-F238E27FC236}">
                <a16:creationId xmlns:a16="http://schemas.microsoft.com/office/drawing/2014/main" id="{2FDA895E-94AE-432C-AFF4-4DF0151C76D2}"/>
              </a:ext>
            </a:extLst>
          </p:cNvPr>
          <p:cNvSpPr>
            <a:spLocks noGrp="1"/>
          </p:cNvSpPr>
          <p:nvPr>
            <p:ph type="sldNum" sz="quarter" idx="12"/>
          </p:nvPr>
        </p:nvSpPr>
        <p:spPr/>
        <p:txBody>
          <a:bodyPr/>
          <a:lstStyle/>
          <a:p>
            <a:fld id="{E743BE7D-B00E-6E48-A5FD-90D3C264DB2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573800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539552" y="337220"/>
            <a:ext cx="6912768"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400" dirty="0">
                <a:solidFill>
                  <a:srgbClr val="C00000"/>
                </a:solidFill>
                <a:latin typeface="Latolight"/>
              </a:rPr>
              <a:t>Sijaisia on palkattu kesäksi </a:t>
            </a:r>
            <a:r>
              <a:rPr sz="2400" dirty="0">
                <a:solidFill>
                  <a:srgbClr val="C00000"/>
                </a:solidFill>
                <a:latin typeface="Latolight"/>
              </a:rPr>
              <a:t>201</a:t>
            </a:r>
            <a:r>
              <a:rPr lang="fi-FI" sz="2400" dirty="0">
                <a:solidFill>
                  <a:srgbClr val="C00000"/>
                </a:solidFill>
                <a:latin typeface="Latolight"/>
              </a:rPr>
              <a:t>8</a:t>
            </a:r>
            <a:endParaRPr sz="2400" dirty="0">
              <a:solidFill>
                <a:srgbClr val="C00000"/>
              </a:solidFill>
              <a:latin typeface="Latolight"/>
            </a:endParaRPr>
          </a:p>
        </p:txBody>
      </p:sp>
      <p:sp>
        <p:nvSpPr>
          <p:cNvPr id="3" name="New shape"/>
          <p:cNvSpPr/>
          <p:nvPr/>
        </p:nvSpPr>
        <p:spPr>
          <a:xfrm>
            <a:off x="107504" y="751419"/>
            <a:ext cx="8528496" cy="201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sz="1400" dirty="0">
              <a:solidFill>
                <a:srgbClr val="333333"/>
              </a:solidFill>
              <a:latin typeface="Arial"/>
            </a:endParaRPr>
          </a:p>
        </p:txBody>
      </p:sp>
      <p:graphicFrame>
        <p:nvGraphicFramePr>
          <p:cNvPr id="7" name="Taulukko 6">
            <a:extLst>
              <a:ext uri="{FF2B5EF4-FFF2-40B4-BE49-F238E27FC236}">
                <a16:creationId xmlns:a16="http://schemas.microsoft.com/office/drawing/2014/main" id="{8A3191F3-6EF9-4C0C-8CC7-8F491F6CC6C8}"/>
              </a:ext>
            </a:extLst>
          </p:cNvPr>
          <p:cNvGraphicFramePr>
            <a:graphicFrameLocks noGrp="1"/>
          </p:cNvGraphicFramePr>
          <p:nvPr>
            <p:extLst>
              <p:ext uri="{D42A27DB-BD31-4B8C-83A1-F6EECF244321}">
                <p14:modId xmlns:p14="http://schemas.microsoft.com/office/powerpoint/2010/main" val="1095947342"/>
              </p:ext>
            </p:extLst>
          </p:nvPr>
        </p:nvGraphicFramePr>
        <p:xfrm>
          <a:off x="1331640" y="1849388"/>
          <a:ext cx="4752528" cy="1828800"/>
        </p:xfrm>
        <a:graphic>
          <a:graphicData uri="http://schemas.openxmlformats.org/drawingml/2006/table">
            <a:tbl>
              <a:tblPr/>
              <a:tblGrid>
                <a:gridCol w="1584176">
                  <a:extLst>
                    <a:ext uri="{9D8B030D-6E8A-4147-A177-3AD203B41FA5}">
                      <a16:colId xmlns:a16="http://schemas.microsoft.com/office/drawing/2014/main" val="2730402589"/>
                    </a:ext>
                  </a:extLst>
                </a:gridCol>
                <a:gridCol w="1656184">
                  <a:extLst>
                    <a:ext uri="{9D8B030D-6E8A-4147-A177-3AD203B41FA5}">
                      <a16:colId xmlns:a16="http://schemas.microsoft.com/office/drawing/2014/main" val="1089629234"/>
                    </a:ext>
                  </a:extLst>
                </a:gridCol>
                <a:gridCol w="1512168">
                  <a:extLst>
                    <a:ext uri="{9D8B030D-6E8A-4147-A177-3AD203B41FA5}">
                      <a16:colId xmlns:a16="http://schemas.microsoft.com/office/drawing/2014/main" val="1859540166"/>
                    </a:ext>
                  </a:extLst>
                </a:gridCol>
              </a:tblGrid>
              <a:tr h="0">
                <a:tc>
                  <a:txBody>
                    <a:bodyPr/>
                    <a:lstStyle/>
                    <a:p>
                      <a:r>
                        <a:rPr lang="fi-FI" b="1"/>
                        <a:t>Vaihtoehto</a:t>
                      </a:r>
                    </a:p>
                  </a:txBody>
                  <a:tcPr anchor="ctr">
                    <a:lnL>
                      <a:noFill/>
                    </a:lnL>
                    <a:lnR>
                      <a:noFill/>
                    </a:lnR>
                    <a:lnT>
                      <a:noFill/>
                    </a:lnT>
                    <a:lnB>
                      <a:noFill/>
                    </a:lnB>
                  </a:tcPr>
                </a:tc>
                <a:tc>
                  <a:txBody>
                    <a:bodyPr/>
                    <a:lstStyle/>
                    <a:p>
                      <a:pPr algn="ctr"/>
                      <a:r>
                        <a:rPr lang="fi-FI" b="1" dirty="0"/>
                        <a:t>Lukumäärä</a:t>
                      </a:r>
                    </a:p>
                  </a:txBody>
                  <a:tcPr anchor="ctr">
                    <a:lnL>
                      <a:noFill/>
                    </a:lnL>
                    <a:lnR>
                      <a:noFill/>
                    </a:lnR>
                    <a:lnT>
                      <a:noFill/>
                    </a:lnT>
                    <a:lnB>
                      <a:noFill/>
                    </a:lnB>
                  </a:tcPr>
                </a:tc>
                <a:tc>
                  <a:txBody>
                    <a:bodyPr/>
                    <a:lstStyle/>
                    <a:p>
                      <a:pPr algn="r"/>
                      <a:r>
                        <a:rPr lang="fi-FI" b="1" dirty="0"/>
                        <a:t>%</a:t>
                      </a:r>
                    </a:p>
                  </a:txBody>
                  <a:tcPr anchor="ctr">
                    <a:lnL>
                      <a:noFill/>
                    </a:lnL>
                    <a:lnR>
                      <a:noFill/>
                    </a:lnR>
                    <a:lnT>
                      <a:noFill/>
                    </a:lnT>
                    <a:lnB>
                      <a:noFill/>
                    </a:lnB>
                  </a:tcPr>
                </a:tc>
                <a:extLst>
                  <a:ext uri="{0D108BD9-81ED-4DB2-BD59-A6C34878D82A}">
                    <a16:rowId xmlns:a16="http://schemas.microsoft.com/office/drawing/2014/main" val="3632192730"/>
                  </a:ext>
                </a:extLst>
              </a:tr>
              <a:tr h="0">
                <a:tc>
                  <a:txBody>
                    <a:bodyPr/>
                    <a:lstStyle/>
                    <a:p>
                      <a:r>
                        <a:rPr lang="fi-FI"/>
                        <a:t>Kyllä</a:t>
                      </a:r>
                    </a:p>
                  </a:txBody>
                  <a:tcPr anchor="ctr">
                    <a:lnL>
                      <a:noFill/>
                    </a:lnL>
                    <a:lnR>
                      <a:noFill/>
                    </a:lnR>
                    <a:lnT>
                      <a:noFill/>
                    </a:lnT>
                    <a:lnB>
                      <a:noFill/>
                    </a:lnB>
                  </a:tcPr>
                </a:tc>
                <a:tc>
                  <a:txBody>
                    <a:bodyPr/>
                    <a:lstStyle/>
                    <a:p>
                      <a:pPr algn="ctr"/>
                      <a:r>
                        <a:rPr lang="fi-FI" dirty="0"/>
                        <a:t>91</a:t>
                      </a:r>
                    </a:p>
                  </a:txBody>
                  <a:tcPr anchor="ctr">
                    <a:lnL>
                      <a:noFill/>
                    </a:lnL>
                    <a:lnR>
                      <a:noFill/>
                    </a:lnR>
                    <a:lnT>
                      <a:noFill/>
                    </a:lnT>
                    <a:lnB>
                      <a:noFill/>
                    </a:lnB>
                  </a:tcPr>
                </a:tc>
                <a:tc>
                  <a:txBody>
                    <a:bodyPr/>
                    <a:lstStyle/>
                    <a:p>
                      <a:pPr algn="r"/>
                      <a:r>
                        <a:rPr lang="fi-FI" dirty="0"/>
                        <a:t>91 %</a:t>
                      </a:r>
                    </a:p>
                  </a:txBody>
                  <a:tcPr anchor="ctr">
                    <a:lnL>
                      <a:noFill/>
                    </a:lnL>
                    <a:lnR>
                      <a:noFill/>
                    </a:lnR>
                    <a:lnT>
                      <a:noFill/>
                    </a:lnT>
                    <a:lnB>
                      <a:noFill/>
                    </a:lnB>
                  </a:tcPr>
                </a:tc>
                <a:extLst>
                  <a:ext uri="{0D108BD9-81ED-4DB2-BD59-A6C34878D82A}">
                    <a16:rowId xmlns:a16="http://schemas.microsoft.com/office/drawing/2014/main" val="2905672674"/>
                  </a:ext>
                </a:extLst>
              </a:tr>
              <a:tr h="0">
                <a:tc>
                  <a:txBody>
                    <a:bodyPr/>
                    <a:lstStyle/>
                    <a:p>
                      <a:r>
                        <a:rPr lang="fi-FI"/>
                        <a:t>Ei</a:t>
                      </a:r>
                    </a:p>
                  </a:txBody>
                  <a:tcPr anchor="ctr">
                    <a:lnL>
                      <a:noFill/>
                    </a:lnL>
                    <a:lnR>
                      <a:noFill/>
                    </a:lnR>
                    <a:lnT>
                      <a:noFill/>
                    </a:lnT>
                    <a:lnB>
                      <a:noFill/>
                    </a:lnB>
                  </a:tcPr>
                </a:tc>
                <a:tc>
                  <a:txBody>
                    <a:bodyPr/>
                    <a:lstStyle/>
                    <a:p>
                      <a:pPr algn="ctr"/>
                      <a:r>
                        <a:rPr lang="fi-FI" dirty="0"/>
                        <a:t>5</a:t>
                      </a:r>
                    </a:p>
                  </a:txBody>
                  <a:tcPr anchor="ctr">
                    <a:lnL>
                      <a:noFill/>
                    </a:lnL>
                    <a:lnR>
                      <a:noFill/>
                    </a:lnR>
                    <a:lnT>
                      <a:noFill/>
                    </a:lnT>
                    <a:lnB>
                      <a:noFill/>
                    </a:lnB>
                  </a:tcPr>
                </a:tc>
                <a:tc>
                  <a:txBody>
                    <a:bodyPr/>
                    <a:lstStyle/>
                    <a:p>
                      <a:pPr algn="r"/>
                      <a:r>
                        <a:rPr lang="fi-FI" dirty="0"/>
                        <a:t>5 %</a:t>
                      </a:r>
                    </a:p>
                  </a:txBody>
                  <a:tcPr anchor="ctr">
                    <a:lnL>
                      <a:noFill/>
                    </a:lnL>
                    <a:lnR>
                      <a:noFill/>
                    </a:lnR>
                    <a:lnT>
                      <a:noFill/>
                    </a:lnT>
                    <a:lnB>
                      <a:noFill/>
                    </a:lnB>
                  </a:tcPr>
                </a:tc>
                <a:extLst>
                  <a:ext uri="{0D108BD9-81ED-4DB2-BD59-A6C34878D82A}">
                    <a16:rowId xmlns:a16="http://schemas.microsoft.com/office/drawing/2014/main" val="3603149717"/>
                  </a:ext>
                </a:extLst>
              </a:tr>
              <a:tr h="0">
                <a:tc>
                  <a:txBody>
                    <a:bodyPr/>
                    <a:lstStyle/>
                    <a:p>
                      <a:r>
                        <a:rPr lang="fi-FI"/>
                        <a:t>En osaa sanoa</a:t>
                      </a:r>
                    </a:p>
                  </a:txBody>
                  <a:tcPr anchor="ctr">
                    <a:lnL>
                      <a:noFill/>
                    </a:lnL>
                    <a:lnR>
                      <a:noFill/>
                    </a:lnR>
                    <a:lnT>
                      <a:noFill/>
                    </a:lnT>
                    <a:lnB>
                      <a:noFill/>
                    </a:lnB>
                  </a:tcPr>
                </a:tc>
                <a:tc>
                  <a:txBody>
                    <a:bodyPr/>
                    <a:lstStyle/>
                    <a:p>
                      <a:pPr algn="ctr"/>
                      <a:r>
                        <a:rPr lang="fi-FI" dirty="0"/>
                        <a:t>4</a:t>
                      </a:r>
                    </a:p>
                  </a:txBody>
                  <a:tcPr anchor="ctr">
                    <a:lnL>
                      <a:noFill/>
                    </a:lnL>
                    <a:lnR>
                      <a:noFill/>
                    </a:lnR>
                    <a:lnT>
                      <a:noFill/>
                    </a:lnT>
                    <a:lnB>
                      <a:noFill/>
                    </a:lnB>
                  </a:tcPr>
                </a:tc>
                <a:tc>
                  <a:txBody>
                    <a:bodyPr/>
                    <a:lstStyle/>
                    <a:p>
                      <a:pPr algn="r"/>
                      <a:r>
                        <a:rPr lang="fi-FI" dirty="0"/>
                        <a:t>4 %</a:t>
                      </a:r>
                    </a:p>
                  </a:txBody>
                  <a:tcPr anchor="ctr">
                    <a:lnL>
                      <a:noFill/>
                    </a:lnL>
                    <a:lnR>
                      <a:noFill/>
                    </a:lnR>
                    <a:lnT>
                      <a:noFill/>
                    </a:lnT>
                    <a:lnB>
                      <a:noFill/>
                    </a:lnB>
                  </a:tcPr>
                </a:tc>
                <a:extLst>
                  <a:ext uri="{0D108BD9-81ED-4DB2-BD59-A6C34878D82A}">
                    <a16:rowId xmlns:a16="http://schemas.microsoft.com/office/drawing/2014/main" val="928063843"/>
                  </a:ext>
                </a:extLst>
              </a:tr>
              <a:tr h="0">
                <a:tc>
                  <a:txBody>
                    <a:bodyPr/>
                    <a:lstStyle/>
                    <a:p>
                      <a:r>
                        <a:rPr lang="fi-FI" dirty="0"/>
                        <a:t>Yhteensä</a:t>
                      </a:r>
                    </a:p>
                  </a:txBody>
                  <a:tcPr anchor="ctr">
                    <a:lnL>
                      <a:noFill/>
                    </a:lnL>
                    <a:lnR>
                      <a:noFill/>
                    </a:lnR>
                    <a:lnT>
                      <a:noFill/>
                    </a:lnT>
                    <a:lnB>
                      <a:noFill/>
                    </a:lnB>
                  </a:tcPr>
                </a:tc>
                <a:tc>
                  <a:txBody>
                    <a:bodyPr/>
                    <a:lstStyle/>
                    <a:p>
                      <a:pPr algn="ctr"/>
                      <a:r>
                        <a:rPr lang="fi-FI" dirty="0"/>
                        <a:t>100</a:t>
                      </a:r>
                    </a:p>
                  </a:txBody>
                  <a:tcPr anchor="ctr">
                    <a:lnL>
                      <a:noFill/>
                    </a:lnL>
                    <a:lnR>
                      <a:noFill/>
                    </a:lnR>
                    <a:lnT>
                      <a:noFill/>
                    </a:lnT>
                    <a:lnB>
                      <a:noFill/>
                    </a:lnB>
                  </a:tcPr>
                </a:tc>
                <a:tc>
                  <a:txBody>
                    <a:bodyPr/>
                    <a:lstStyle/>
                    <a:p>
                      <a:pPr algn="r"/>
                      <a:r>
                        <a:rPr lang="fi-FI" dirty="0"/>
                        <a:t>100 %</a:t>
                      </a:r>
                    </a:p>
                  </a:txBody>
                  <a:tcPr anchor="ctr">
                    <a:lnL>
                      <a:noFill/>
                    </a:lnL>
                    <a:lnR>
                      <a:noFill/>
                    </a:lnR>
                    <a:lnT>
                      <a:noFill/>
                    </a:lnT>
                    <a:lnB>
                      <a:noFill/>
                    </a:lnB>
                  </a:tcPr>
                </a:tc>
                <a:extLst>
                  <a:ext uri="{0D108BD9-81ED-4DB2-BD59-A6C34878D82A}">
                    <a16:rowId xmlns:a16="http://schemas.microsoft.com/office/drawing/2014/main" val="115848060"/>
                  </a:ext>
                </a:extLst>
              </a:tr>
            </a:tbl>
          </a:graphicData>
        </a:graphic>
      </p:graphicFrame>
      <p:sp>
        <p:nvSpPr>
          <p:cNvPr id="5" name="Alatunnisteen paikkamerkki 4">
            <a:extLst>
              <a:ext uri="{FF2B5EF4-FFF2-40B4-BE49-F238E27FC236}">
                <a16:creationId xmlns:a16="http://schemas.microsoft.com/office/drawing/2014/main" id="{0AF29A98-4B8D-424C-8599-5252CFE92F6D}"/>
              </a:ext>
            </a:extLst>
          </p:cNvPr>
          <p:cNvSpPr txBox="1">
            <a:spLocks/>
          </p:cNvSpPr>
          <p:nvPr/>
        </p:nvSpPr>
        <p:spPr>
          <a:xfrm>
            <a:off x="4209140" y="5248593"/>
            <a:ext cx="2465036" cy="3041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noProof="1">
                <a:solidFill>
                  <a:prstClr val="black"/>
                </a:solidFill>
              </a:rPr>
              <a:t>Kirsi Markkanen</a:t>
            </a:r>
          </a:p>
        </p:txBody>
      </p:sp>
      <p:sp>
        <p:nvSpPr>
          <p:cNvPr id="4" name="Otsikko 3">
            <a:extLst>
              <a:ext uri="{FF2B5EF4-FFF2-40B4-BE49-F238E27FC236}">
                <a16:creationId xmlns:a16="http://schemas.microsoft.com/office/drawing/2014/main" id="{95531C28-F9A3-4648-9E2D-D8ED6A275895}"/>
              </a:ext>
            </a:extLst>
          </p:cNvPr>
          <p:cNvSpPr>
            <a:spLocks noGrp="1"/>
          </p:cNvSpPr>
          <p:nvPr>
            <p:ph type="title"/>
          </p:nvPr>
        </p:nvSpPr>
        <p:spPr/>
        <p:txBody>
          <a:bodyPr/>
          <a:lstStyle/>
          <a:p>
            <a:endParaRPr lang="fi-FI"/>
          </a:p>
        </p:txBody>
      </p:sp>
      <p:sp>
        <p:nvSpPr>
          <p:cNvPr id="6" name="Sisällön paikkamerkki 5">
            <a:extLst>
              <a:ext uri="{FF2B5EF4-FFF2-40B4-BE49-F238E27FC236}">
                <a16:creationId xmlns:a16="http://schemas.microsoft.com/office/drawing/2014/main" id="{34573AC1-ECD1-48F9-AE60-A0D80518D36F}"/>
              </a:ext>
            </a:extLst>
          </p:cNvPr>
          <p:cNvSpPr>
            <a:spLocks noGrp="1"/>
          </p:cNvSpPr>
          <p:nvPr>
            <p:ph sz="quarter" idx="11"/>
          </p:nvPr>
        </p:nvSpPr>
        <p:spPr/>
        <p:txBody>
          <a:bodyPr/>
          <a:lstStyle/>
          <a:p>
            <a:endParaRPr lang="fi-FI"/>
          </a:p>
        </p:txBody>
      </p:sp>
      <p:sp>
        <p:nvSpPr>
          <p:cNvPr id="8" name="Päivämäärän paikkamerkki 7">
            <a:extLst>
              <a:ext uri="{FF2B5EF4-FFF2-40B4-BE49-F238E27FC236}">
                <a16:creationId xmlns:a16="http://schemas.microsoft.com/office/drawing/2014/main" id="{3584BD82-FF9E-4384-8023-D0C08DF7503F}"/>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9" name="Alatunnisteen paikkamerkki 8">
            <a:extLst>
              <a:ext uri="{FF2B5EF4-FFF2-40B4-BE49-F238E27FC236}">
                <a16:creationId xmlns:a16="http://schemas.microsoft.com/office/drawing/2014/main" id="{E578933E-CDF5-4A6D-920B-3806B3539FDB}"/>
              </a:ext>
            </a:extLst>
          </p:cNvPr>
          <p:cNvSpPr>
            <a:spLocks noGrp="1"/>
          </p:cNvSpPr>
          <p:nvPr>
            <p:ph type="ftr" sz="quarter" idx="13"/>
          </p:nvPr>
        </p:nvSpPr>
        <p:spPr/>
        <p:txBody>
          <a:bodyPr/>
          <a:lstStyle/>
          <a:p>
            <a:r>
              <a:rPr lang="en-US" noProof="1">
                <a:solidFill>
                  <a:prstClr val="black"/>
                </a:solidFill>
              </a:rPr>
              <a:t>Kirsi Markkanen</a:t>
            </a:r>
          </a:p>
        </p:txBody>
      </p:sp>
      <p:sp>
        <p:nvSpPr>
          <p:cNvPr id="10" name="Dian numeron paikkamerkki 9">
            <a:extLst>
              <a:ext uri="{FF2B5EF4-FFF2-40B4-BE49-F238E27FC236}">
                <a16:creationId xmlns:a16="http://schemas.microsoft.com/office/drawing/2014/main" id="{2818B9D1-A939-4271-A51C-038800BBA205}"/>
              </a:ext>
            </a:extLst>
          </p:cNvPr>
          <p:cNvSpPr>
            <a:spLocks noGrp="1"/>
          </p:cNvSpPr>
          <p:nvPr>
            <p:ph type="sldNum" sz="quarter" idx="14"/>
          </p:nvPr>
        </p:nvSpPr>
        <p:spPr/>
        <p:txBody>
          <a:bodyPr/>
          <a:lstStyle/>
          <a:p>
            <a:fld id="{E743BE7D-B00E-6E48-A5FD-90D3C264DB2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388863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611560" y="625252"/>
            <a:ext cx="7306650" cy="7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600" dirty="0">
                <a:solidFill>
                  <a:srgbClr val="C00000"/>
                </a:solidFill>
                <a:latin typeface="Latolight"/>
              </a:rPr>
              <a:t>Sijaisten saatavuudessa on ollut ongelmia kesäksi 2018</a:t>
            </a:r>
            <a:endParaRPr sz="2600" dirty="0">
              <a:solidFill>
                <a:srgbClr val="C00000"/>
              </a:solidFill>
              <a:latin typeface="Latolight"/>
            </a:endParaRPr>
          </a:p>
        </p:txBody>
      </p:sp>
      <p:graphicFrame>
        <p:nvGraphicFramePr>
          <p:cNvPr id="5" name="Taulukko 4">
            <a:extLst>
              <a:ext uri="{FF2B5EF4-FFF2-40B4-BE49-F238E27FC236}">
                <a16:creationId xmlns:a16="http://schemas.microsoft.com/office/drawing/2014/main" id="{3CE41BDA-68D0-450F-8528-9D1D66A01372}"/>
              </a:ext>
            </a:extLst>
          </p:cNvPr>
          <p:cNvGraphicFramePr>
            <a:graphicFrameLocks noGrp="1"/>
          </p:cNvGraphicFramePr>
          <p:nvPr>
            <p:extLst>
              <p:ext uri="{D42A27DB-BD31-4B8C-83A1-F6EECF244321}">
                <p14:modId xmlns:p14="http://schemas.microsoft.com/office/powerpoint/2010/main" val="3176629979"/>
              </p:ext>
            </p:extLst>
          </p:nvPr>
        </p:nvGraphicFramePr>
        <p:xfrm>
          <a:off x="457201" y="2305050"/>
          <a:ext cx="5050903" cy="1828800"/>
        </p:xfrm>
        <a:graphic>
          <a:graphicData uri="http://schemas.openxmlformats.org/drawingml/2006/table">
            <a:tbl>
              <a:tblPr/>
              <a:tblGrid>
                <a:gridCol w="1683635">
                  <a:extLst>
                    <a:ext uri="{9D8B030D-6E8A-4147-A177-3AD203B41FA5}">
                      <a16:colId xmlns:a16="http://schemas.microsoft.com/office/drawing/2014/main" val="4197479756"/>
                    </a:ext>
                  </a:extLst>
                </a:gridCol>
                <a:gridCol w="1266318">
                  <a:extLst>
                    <a:ext uri="{9D8B030D-6E8A-4147-A177-3AD203B41FA5}">
                      <a16:colId xmlns:a16="http://schemas.microsoft.com/office/drawing/2014/main" val="2380607373"/>
                    </a:ext>
                  </a:extLst>
                </a:gridCol>
                <a:gridCol w="2100950">
                  <a:extLst>
                    <a:ext uri="{9D8B030D-6E8A-4147-A177-3AD203B41FA5}">
                      <a16:colId xmlns:a16="http://schemas.microsoft.com/office/drawing/2014/main" val="2503227861"/>
                    </a:ext>
                  </a:extLst>
                </a:gridCol>
              </a:tblGrid>
              <a:tr h="0">
                <a:tc>
                  <a:txBody>
                    <a:bodyPr/>
                    <a:lstStyle/>
                    <a:p>
                      <a:r>
                        <a:rPr lang="fi-FI" b="1"/>
                        <a:t>Vaihtoehto</a:t>
                      </a:r>
                    </a:p>
                  </a:txBody>
                  <a:tcPr anchor="ctr">
                    <a:lnL>
                      <a:noFill/>
                    </a:lnL>
                    <a:lnR>
                      <a:noFill/>
                    </a:lnR>
                    <a:lnT>
                      <a:noFill/>
                    </a:lnT>
                    <a:lnB>
                      <a:noFill/>
                    </a:lnB>
                  </a:tcPr>
                </a:tc>
                <a:tc>
                  <a:txBody>
                    <a:bodyPr/>
                    <a:lstStyle/>
                    <a:p>
                      <a:r>
                        <a:rPr lang="fi-FI" b="1"/>
                        <a:t>Lukumäärä</a:t>
                      </a:r>
                    </a:p>
                  </a:txBody>
                  <a:tcPr anchor="ctr">
                    <a:lnL>
                      <a:noFill/>
                    </a:lnL>
                    <a:lnR>
                      <a:noFill/>
                    </a:lnR>
                    <a:lnT>
                      <a:noFill/>
                    </a:lnT>
                    <a:lnB>
                      <a:noFill/>
                    </a:lnB>
                  </a:tcPr>
                </a:tc>
                <a:tc>
                  <a:txBody>
                    <a:bodyPr/>
                    <a:lstStyle/>
                    <a:p>
                      <a:pPr algn="ctr"/>
                      <a:r>
                        <a:rPr lang="fi-FI" b="1" dirty="0"/>
                        <a:t>%</a:t>
                      </a:r>
                    </a:p>
                  </a:txBody>
                  <a:tcPr anchor="ctr">
                    <a:lnL>
                      <a:noFill/>
                    </a:lnL>
                    <a:lnR>
                      <a:noFill/>
                    </a:lnR>
                    <a:lnT>
                      <a:noFill/>
                    </a:lnT>
                    <a:lnB>
                      <a:noFill/>
                    </a:lnB>
                  </a:tcPr>
                </a:tc>
                <a:extLst>
                  <a:ext uri="{0D108BD9-81ED-4DB2-BD59-A6C34878D82A}">
                    <a16:rowId xmlns:a16="http://schemas.microsoft.com/office/drawing/2014/main" val="2009429530"/>
                  </a:ext>
                </a:extLst>
              </a:tr>
              <a:tr h="0">
                <a:tc>
                  <a:txBody>
                    <a:bodyPr/>
                    <a:lstStyle/>
                    <a:p>
                      <a:r>
                        <a:rPr lang="fi-FI" dirty="0"/>
                        <a:t>Kyllä</a:t>
                      </a:r>
                    </a:p>
                  </a:txBody>
                  <a:tcPr anchor="ctr">
                    <a:lnL>
                      <a:noFill/>
                    </a:lnL>
                    <a:lnR>
                      <a:noFill/>
                    </a:lnR>
                    <a:lnT>
                      <a:noFill/>
                    </a:lnT>
                    <a:lnB>
                      <a:noFill/>
                    </a:lnB>
                  </a:tcPr>
                </a:tc>
                <a:tc>
                  <a:txBody>
                    <a:bodyPr/>
                    <a:lstStyle/>
                    <a:p>
                      <a:pPr algn="ctr"/>
                      <a:r>
                        <a:rPr lang="fi-FI" dirty="0"/>
                        <a:t>70</a:t>
                      </a:r>
                    </a:p>
                  </a:txBody>
                  <a:tcPr anchor="ctr">
                    <a:lnL>
                      <a:noFill/>
                    </a:lnL>
                    <a:lnR>
                      <a:noFill/>
                    </a:lnR>
                    <a:lnT>
                      <a:noFill/>
                    </a:lnT>
                    <a:lnB>
                      <a:noFill/>
                    </a:lnB>
                  </a:tcPr>
                </a:tc>
                <a:tc>
                  <a:txBody>
                    <a:bodyPr/>
                    <a:lstStyle/>
                    <a:p>
                      <a:pPr algn="ctr"/>
                      <a:r>
                        <a:rPr lang="fi-FI" dirty="0"/>
                        <a:t>70 %</a:t>
                      </a:r>
                    </a:p>
                  </a:txBody>
                  <a:tcPr anchor="ctr">
                    <a:lnL>
                      <a:noFill/>
                    </a:lnL>
                    <a:lnR>
                      <a:noFill/>
                    </a:lnR>
                    <a:lnT>
                      <a:noFill/>
                    </a:lnT>
                    <a:lnB>
                      <a:noFill/>
                    </a:lnB>
                  </a:tcPr>
                </a:tc>
                <a:extLst>
                  <a:ext uri="{0D108BD9-81ED-4DB2-BD59-A6C34878D82A}">
                    <a16:rowId xmlns:a16="http://schemas.microsoft.com/office/drawing/2014/main" val="2706282260"/>
                  </a:ext>
                </a:extLst>
              </a:tr>
              <a:tr h="0">
                <a:tc>
                  <a:txBody>
                    <a:bodyPr/>
                    <a:lstStyle/>
                    <a:p>
                      <a:r>
                        <a:rPr lang="fi-FI"/>
                        <a:t>Ei</a:t>
                      </a:r>
                    </a:p>
                  </a:txBody>
                  <a:tcPr anchor="ctr">
                    <a:lnL>
                      <a:noFill/>
                    </a:lnL>
                    <a:lnR>
                      <a:noFill/>
                    </a:lnR>
                    <a:lnT>
                      <a:noFill/>
                    </a:lnT>
                    <a:lnB>
                      <a:noFill/>
                    </a:lnB>
                  </a:tcPr>
                </a:tc>
                <a:tc>
                  <a:txBody>
                    <a:bodyPr/>
                    <a:lstStyle/>
                    <a:p>
                      <a:pPr algn="ctr"/>
                      <a:r>
                        <a:rPr lang="fi-FI" dirty="0"/>
                        <a:t>19</a:t>
                      </a:r>
                    </a:p>
                  </a:txBody>
                  <a:tcPr anchor="ctr">
                    <a:lnL>
                      <a:noFill/>
                    </a:lnL>
                    <a:lnR>
                      <a:noFill/>
                    </a:lnR>
                    <a:lnT>
                      <a:noFill/>
                    </a:lnT>
                    <a:lnB>
                      <a:noFill/>
                    </a:lnB>
                  </a:tcPr>
                </a:tc>
                <a:tc>
                  <a:txBody>
                    <a:bodyPr/>
                    <a:lstStyle/>
                    <a:p>
                      <a:pPr algn="ctr"/>
                      <a:r>
                        <a:rPr lang="fi-FI" dirty="0"/>
                        <a:t>19 %</a:t>
                      </a:r>
                    </a:p>
                  </a:txBody>
                  <a:tcPr anchor="ctr">
                    <a:lnL>
                      <a:noFill/>
                    </a:lnL>
                    <a:lnR>
                      <a:noFill/>
                    </a:lnR>
                    <a:lnT>
                      <a:noFill/>
                    </a:lnT>
                    <a:lnB>
                      <a:noFill/>
                    </a:lnB>
                  </a:tcPr>
                </a:tc>
                <a:extLst>
                  <a:ext uri="{0D108BD9-81ED-4DB2-BD59-A6C34878D82A}">
                    <a16:rowId xmlns:a16="http://schemas.microsoft.com/office/drawing/2014/main" val="2933146142"/>
                  </a:ext>
                </a:extLst>
              </a:tr>
              <a:tr h="0">
                <a:tc>
                  <a:txBody>
                    <a:bodyPr/>
                    <a:lstStyle/>
                    <a:p>
                      <a:r>
                        <a:rPr lang="fi-FI"/>
                        <a:t>En osaa sanoa</a:t>
                      </a:r>
                    </a:p>
                  </a:txBody>
                  <a:tcPr anchor="ctr">
                    <a:lnL>
                      <a:noFill/>
                    </a:lnL>
                    <a:lnR>
                      <a:noFill/>
                    </a:lnR>
                    <a:lnT>
                      <a:noFill/>
                    </a:lnT>
                    <a:lnB>
                      <a:noFill/>
                    </a:lnB>
                  </a:tcPr>
                </a:tc>
                <a:tc>
                  <a:txBody>
                    <a:bodyPr/>
                    <a:lstStyle/>
                    <a:p>
                      <a:pPr algn="ctr"/>
                      <a:r>
                        <a:rPr lang="fi-FI"/>
                        <a:t>11</a:t>
                      </a:r>
                    </a:p>
                  </a:txBody>
                  <a:tcPr anchor="ctr">
                    <a:lnL>
                      <a:noFill/>
                    </a:lnL>
                    <a:lnR>
                      <a:noFill/>
                    </a:lnR>
                    <a:lnT>
                      <a:noFill/>
                    </a:lnT>
                    <a:lnB>
                      <a:noFill/>
                    </a:lnB>
                  </a:tcPr>
                </a:tc>
                <a:tc>
                  <a:txBody>
                    <a:bodyPr/>
                    <a:lstStyle/>
                    <a:p>
                      <a:pPr algn="ctr"/>
                      <a:r>
                        <a:rPr lang="fi-FI" dirty="0"/>
                        <a:t>11 %</a:t>
                      </a:r>
                    </a:p>
                  </a:txBody>
                  <a:tcPr anchor="ctr">
                    <a:lnL>
                      <a:noFill/>
                    </a:lnL>
                    <a:lnR>
                      <a:noFill/>
                    </a:lnR>
                    <a:lnT>
                      <a:noFill/>
                    </a:lnT>
                    <a:lnB>
                      <a:noFill/>
                    </a:lnB>
                  </a:tcPr>
                </a:tc>
                <a:extLst>
                  <a:ext uri="{0D108BD9-81ED-4DB2-BD59-A6C34878D82A}">
                    <a16:rowId xmlns:a16="http://schemas.microsoft.com/office/drawing/2014/main" val="1898040916"/>
                  </a:ext>
                </a:extLst>
              </a:tr>
              <a:tr h="0">
                <a:tc>
                  <a:txBody>
                    <a:bodyPr/>
                    <a:lstStyle/>
                    <a:p>
                      <a:r>
                        <a:rPr lang="fi-FI" dirty="0"/>
                        <a:t>Yhteensä</a:t>
                      </a:r>
                    </a:p>
                  </a:txBody>
                  <a:tcPr anchor="ctr">
                    <a:lnL>
                      <a:noFill/>
                    </a:lnL>
                    <a:lnR>
                      <a:noFill/>
                    </a:lnR>
                    <a:lnT>
                      <a:noFill/>
                    </a:lnT>
                    <a:lnB>
                      <a:noFill/>
                    </a:lnB>
                  </a:tcPr>
                </a:tc>
                <a:tc>
                  <a:txBody>
                    <a:bodyPr/>
                    <a:lstStyle/>
                    <a:p>
                      <a:pPr algn="ctr"/>
                      <a:r>
                        <a:rPr lang="fi-FI" dirty="0"/>
                        <a:t>100</a:t>
                      </a:r>
                    </a:p>
                  </a:txBody>
                  <a:tcPr anchor="ctr">
                    <a:lnL>
                      <a:noFill/>
                    </a:lnL>
                    <a:lnR>
                      <a:noFill/>
                    </a:lnR>
                    <a:lnT>
                      <a:noFill/>
                    </a:lnT>
                    <a:lnB>
                      <a:noFill/>
                    </a:lnB>
                  </a:tcPr>
                </a:tc>
                <a:tc>
                  <a:txBody>
                    <a:bodyPr/>
                    <a:lstStyle/>
                    <a:p>
                      <a:pPr algn="ctr"/>
                      <a:r>
                        <a:rPr lang="fi-FI" dirty="0"/>
                        <a:t>100 %</a:t>
                      </a:r>
                    </a:p>
                  </a:txBody>
                  <a:tcPr anchor="ctr">
                    <a:lnL>
                      <a:noFill/>
                    </a:lnL>
                    <a:lnR>
                      <a:noFill/>
                    </a:lnR>
                    <a:lnT>
                      <a:noFill/>
                    </a:lnT>
                    <a:lnB>
                      <a:noFill/>
                    </a:lnB>
                  </a:tcPr>
                </a:tc>
                <a:extLst>
                  <a:ext uri="{0D108BD9-81ED-4DB2-BD59-A6C34878D82A}">
                    <a16:rowId xmlns:a16="http://schemas.microsoft.com/office/drawing/2014/main" val="3152363884"/>
                  </a:ext>
                </a:extLst>
              </a:tr>
            </a:tbl>
          </a:graphicData>
        </a:graphic>
      </p:graphicFrame>
      <p:sp>
        <p:nvSpPr>
          <p:cNvPr id="4" name="Alatunnisteen paikkamerkki 4">
            <a:extLst>
              <a:ext uri="{FF2B5EF4-FFF2-40B4-BE49-F238E27FC236}">
                <a16:creationId xmlns:a16="http://schemas.microsoft.com/office/drawing/2014/main" id="{BC9CD66E-128D-4C62-A9D7-D1691CA8257A}"/>
              </a:ext>
            </a:extLst>
          </p:cNvPr>
          <p:cNvSpPr txBox="1">
            <a:spLocks/>
          </p:cNvSpPr>
          <p:nvPr/>
        </p:nvSpPr>
        <p:spPr>
          <a:xfrm>
            <a:off x="4209140" y="5248593"/>
            <a:ext cx="2465036" cy="3041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noProof="1">
                <a:solidFill>
                  <a:prstClr val="black"/>
                </a:solidFill>
              </a:rPr>
              <a:t>Kirsi Markkanen</a:t>
            </a:r>
          </a:p>
        </p:txBody>
      </p:sp>
      <p:sp>
        <p:nvSpPr>
          <p:cNvPr id="3" name="Otsikko 2">
            <a:extLst>
              <a:ext uri="{FF2B5EF4-FFF2-40B4-BE49-F238E27FC236}">
                <a16:creationId xmlns:a16="http://schemas.microsoft.com/office/drawing/2014/main" id="{77F549F3-7BC7-446F-8658-49661E828C63}"/>
              </a:ext>
            </a:extLst>
          </p:cNvPr>
          <p:cNvSpPr>
            <a:spLocks noGrp="1"/>
          </p:cNvSpPr>
          <p:nvPr>
            <p:ph type="title"/>
          </p:nvPr>
        </p:nvSpPr>
        <p:spPr/>
        <p:txBody>
          <a:bodyPr/>
          <a:lstStyle/>
          <a:p>
            <a:endParaRPr lang="fi-FI"/>
          </a:p>
        </p:txBody>
      </p:sp>
      <p:sp>
        <p:nvSpPr>
          <p:cNvPr id="6" name="Sisällön paikkamerkki 5">
            <a:extLst>
              <a:ext uri="{FF2B5EF4-FFF2-40B4-BE49-F238E27FC236}">
                <a16:creationId xmlns:a16="http://schemas.microsoft.com/office/drawing/2014/main" id="{2144D242-DDCD-4286-872D-121D0E754E82}"/>
              </a:ext>
            </a:extLst>
          </p:cNvPr>
          <p:cNvSpPr>
            <a:spLocks noGrp="1"/>
          </p:cNvSpPr>
          <p:nvPr>
            <p:ph sz="quarter" idx="11"/>
          </p:nvPr>
        </p:nvSpPr>
        <p:spPr/>
        <p:txBody>
          <a:bodyPr/>
          <a:lstStyle/>
          <a:p>
            <a:endParaRPr lang="fi-FI"/>
          </a:p>
        </p:txBody>
      </p:sp>
      <p:sp>
        <p:nvSpPr>
          <p:cNvPr id="7" name="Päivämäärän paikkamerkki 6">
            <a:extLst>
              <a:ext uri="{FF2B5EF4-FFF2-40B4-BE49-F238E27FC236}">
                <a16:creationId xmlns:a16="http://schemas.microsoft.com/office/drawing/2014/main" id="{451371AB-D13A-455D-AA0B-B3419ACECF2A}"/>
              </a:ext>
            </a:extLst>
          </p:cNvPr>
          <p:cNvSpPr>
            <a:spLocks noGrp="1"/>
          </p:cNvSpPr>
          <p:nvPr>
            <p:ph type="dt" sz="half" idx="12"/>
          </p:nvPr>
        </p:nvSpPr>
        <p:spPr/>
        <p:txBody>
          <a:bodyPr/>
          <a:lstStyle/>
          <a:p>
            <a:r>
              <a:rPr lang="fi-FI">
                <a:solidFill>
                  <a:prstClr val="black"/>
                </a:solidFill>
              </a:rPr>
              <a:t>18.6.2018</a:t>
            </a:r>
            <a:endParaRPr lang="en-US" dirty="0">
              <a:solidFill>
                <a:prstClr val="black"/>
              </a:solidFill>
            </a:endParaRPr>
          </a:p>
        </p:txBody>
      </p:sp>
      <p:sp>
        <p:nvSpPr>
          <p:cNvPr id="8" name="Alatunnisteen paikkamerkki 7">
            <a:extLst>
              <a:ext uri="{FF2B5EF4-FFF2-40B4-BE49-F238E27FC236}">
                <a16:creationId xmlns:a16="http://schemas.microsoft.com/office/drawing/2014/main" id="{93EC70DF-1F5C-4C11-8BD8-F6DCFE741307}"/>
              </a:ext>
            </a:extLst>
          </p:cNvPr>
          <p:cNvSpPr>
            <a:spLocks noGrp="1"/>
          </p:cNvSpPr>
          <p:nvPr>
            <p:ph type="ftr" sz="quarter" idx="13"/>
          </p:nvPr>
        </p:nvSpPr>
        <p:spPr/>
        <p:txBody>
          <a:bodyPr/>
          <a:lstStyle/>
          <a:p>
            <a:r>
              <a:rPr lang="en-US" noProof="1">
                <a:solidFill>
                  <a:prstClr val="black"/>
                </a:solidFill>
              </a:rPr>
              <a:t>Kirsi Markkanen</a:t>
            </a:r>
          </a:p>
        </p:txBody>
      </p:sp>
      <p:sp>
        <p:nvSpPr>
          <p:cNvPr id="9" name="Dian numeron paikkamerkki 8">
            <a:extLst>
              <a:ext uri="{FF2B5EF4-FFF2-40B4-BE49-F238E27FC236}">
                <a16:creationId xmlns:a16="http://schemas.microsoft.com/office/drawing/2014/main" id="{33192084-6D59-4A22-9304-7D9A564728C7}"/>
              </a:ext>
            </a:extLst>
          </p:cNvPr>
          <p:cNvSpPr>
            <a:spLocks noGrp="1"/>
          </p:cNvSpPr>
          <p:nvPr>
            <p:ph type="sldNum" sz="quarter" idx="14"/>
          </p:nvPr>
        </p:nvSpPr>
        <p:spPr/>
        <p:txBody>
          <a:bodyPr/>
          <a:lstStyle/>
          <a:p>
            <a:fld id="{E743BE7D-B00E-6E48-A5FD-90D3C264DB2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885815923"/>
      </p:ext>
    </p:extLst>
  </p:cSld>
  <p:clrMapOvr>
    <a:masterClrMapping/>
  </p:clrMapOvr>
</p:sld>
</file>

<file path=ppt/theme/theme1.xml><?xml version="1.0" encoding="utf-8"?>
<a:theme xmlns:a="http://schemas.openxmlformats.org/drawingml/2006/main" name="1_blank">
  <a:themeElements>
    <a:clrScheme name="Tehy palkki">
      <a:dk1>
        <a:sysClr val="windowText" lastClr="000000"/>
      </a:dk1>
      <a:lt1>
        <a:sysClr val="window" lastClr="FFFFFF"/>
      </a:lt1>
      <a:dk2>
        <a:srgbClr val="D81C3F"/>
      </a:dk2>
      <a:lt2>
        <a:srgbClr val="E28C05"/>
      </a:lt2>
      <a:accent1>
        <a:srgbClr val="00829B"/>
      </a:accent1>
      <a:accent2>
        <a:srgbClr val="BAC405"/>
      </a:accent2>
      <a:accent3>
        <a:srgbClr val="B5B2AA"/>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358</TotalTime>
  <Words>845</Words>
  <Application>Microsoft Office PowerPoint</Application>
  <PresentationFormat>Näytössä katseltava esitys (16:10)</PresentationFormat>
  <Paragraphs>231</Paragraphs>
  <Slides>16</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16</vt:i4>
      </vt:variant>
    </vt:vector>
  </HeadingPairs>
  <TitlesOfParts>
    <vt:vector size="21" baseType="lpstr">
      <vt:lpstr>Arial</vt:lpstr>
      <vt:lpstr>Calibri</vt:lpstr>
      <vt:lpstr>Latolight</vt:lpstr>
      <vt:lpstr>Lucida Grande</vt:lpstr>
      <vt:lpstr>1_blank</vt:lpstr>
      <vt:lpstr>Terveyden- ja sosiaalihuollon toiminta ja henkilöstöjärjestelyt  vuonna 2018  Tehyläisten ammattiosastojen puheenjohtajien ja pääluottamusmiesten näkemyksiä   Kirsi Markkanen kehittämispäällikkö Tehy </vt:lpstr>
      <vt:lpstr>Taustatiedot</vt:lpstr>
      <vt:lpstr>Vastausten jakautuminen</vt:lpstr>
      <vt:lpstr>Vastaukset väestöpohjan mukaan</vt:lpstr>
      <vt:lpstr>Sulkujen kesto</vt:lpstr>
      <vt:lpstr>Sulkujen laajuus verrattuna kesään 2017</vt:lpstr>
      <vt:lpstr>Sijaistilanne ja rekrytointi  kesäaikana 2018 ammattiosastojen puheenjohtajien ja   pääluottamusmiesten näkemysten mukaan</vt:lpstr>
      <vt:lpstr>PowerPoint-esitys</vt:lpstr>
      <vt:lpstr>PowerPoint-esitys</vt:lpstr>
      <vt:lpstr>Ongelmat sijaisten saatavuudessa</vt:lpstr>
      <vt:lpstr>Kuka sijaiseksi</vt:lpstr>
      <vt:lpstr>Sijaispulasta kesällä 2018</vt:lpstr>
      <vt:lpstr>PowerPoint-esitys</vt:lpstr>
      <vt:lpstr>PowerPoint-esitys</vt:lpstr>
      <vt:lpstr>Vastaajien avovastauksia koskien kesäaikaa 2018</vt:lpstr>
      <vt:lpstr>Vastaajien avovastauksia koskien kesäaikaa 2018</vt:lpstr>
    </vt:vector>
  </TitlesOfParts>
  <Company>Tehy 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Terveyden- ja sosiaalihuollon toiminta ja henkilöstöjärjestelyt  vuonna 2017  Tehyläisten pääluottamusmiesten näkemyksiä</dc:title>
  <dc:creator>Flinkman Mervi</dc:creator>
  <cp:lastModifiedBy>Markkanen Kirsi</cp:lastModifiedBy>
  <cp:revision>21</cp:revision>
  <dcterms:created xsi:type="dcterms:W3CDTF">2017-06-20T13:11:06Z</dcterms:created>
  <dcterms:modified xsi:type="dcterms:W3CDTF">2018-06-18T17:41:59Z</dcterms:modified>
  <cp:version>2.0.0.0</cp:version>
</cp:coreProperties>
</file>