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  <p:sldMasterId id="2147483656" r:id="rId6"/>
    <p:sldMasterId id="2147483651" r:id="rId7"/>
  </p:sldMasterIdLst>
  <p:notesMasterIdLst>
    <p:notesMasterId r:id="rId39"/>
  </p:notesMasterIdLst>
  <p:handoutMasterIdLst>
    <p:handoutMasterId r:id="rId40"/>
  </p:handoutMasterIdLst>
  <p:sldIdLst>
    <p:sldId id="257" r:id="rId8"/>
    <p:sldId id="472" r:id="rId9"/>
    <p:sldId id="459" r:id="rId10"/>
    <p:sldId id="460" r:id="rId11"/>
    <p:sldId id="461" r:id="rId12"/>
    <p:sldId id="462" r:id="rId13"/>
    <p:sldId id="463" r:id="rId14"/>
    <p:sldId id="510" r:id="rId15"/>
    <p:sldId id="474" r:id="rId16"/>
    <p:sldId id="475" r:id="rId17"/>
    <p:sldId id="503" r:id="rId18"/>
    <p:sldId id="505" r:id="rId19"/>
    <p:sldId id="507" r:id="rId20"/>
    <p:sldId id="509" r:id="rId21"/>
    <p:sldId id="511" r:id="rId22"/>
    <p:sldId id="512" r:id="rId23"/>
    <p:sldId id="513" r:id="rId24"/>
    <p:sldId id="492" r:id="rId25"/>
    <p:sldId id="493" r:id="rId26"/>
    <p:sldId id="494" r:id="rId27"/>
    <p:sldId id="495" r:id="rId28"/>
    <p:sldId id="496" r:id="rId29"/>
    <p:sldId id="482" r:id="rId30"/>
    <p:sldId id="483" r:id="rId31"/>
    <p:sldId id="484" r:id="rId32"/>
    <p:sldId id="485" r:id="rId33"/>
    <p:sldId id="486" r:id="rId34"/>
    <p:sldId id="487" r:id="rId35"/>
    <p:sldId id="488" r:id="rId36"/>
    <p:sldId id="489" r:id="rId37"/>
    <p:sldId id="490" r:id="rId38"/>
  </p:sldIdLst>
  <p:sldSz cx="9144000" cy="6858000" type="overhead"/>
  <p:notesSz cx="6858000" cy="99472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1234"/>
    <a:srgbClr val="981E32"/>
    <a:srgbClr val="FF7000"/>
    <a:srgbClr val="0083A9"/>
    <a:srgbClr val="C7C2BA"/>
    <a:srgbClr val="988F86"/>
    <a:srgbClr val="AEA79F"/>
    <a:srgbClr val="C3C8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660"/>
  </p:normalViewPr>
  <p:slideViewPr>
    <p:cSldViewPr>
      <p:cViewPr>
        <p:scale>
          <a:sx n="100" d="100"/>
          <a:sy n="100" d="100"/>
        </p:scale>
        <p:origin x="-1944" y="-600"/>
      </p:cViewPr>
      <p:guideLst>
        <p:guide orient="horz" pos="912"/>
        <p:guide orient="horz" pos="336"/>
        <p:guide orient="horz" pos="4176"/>
        <p:guide pos="288"/>
        <p:guide pos="5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-4328" y="-120"/>
      </p:cViewPr>
      <p:guideLst>
        <p:guide orient="horz" pos="3134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4761627785009519"/>
          <c:y val="3.9711191335740074E-2"/>
          <c:w val="0.61372657645658102"/>
          <c:h val="0.829650643850024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julkinen sektori</c:v>
                </c:pt>
              </c:strCache>
            </c:strRef>
          </c:tx>
          <c:invertIfNegative val="0"/>
          <c:cat>
            <c:strRef>
              <c:f>Taul1!$A$2:$A$6</c:f>
              <c:strCache>
                <c:ptCount val="5"/>
                <c:pt idx="0">
                  <c:v>tehdään palkattomia työpäiviä/työtunteja</c:v>
                </c:pt>
                <c:pt idx="1">
                  <c:v>muutetaan loppiainen ja helatorstai tavallisiksi työpäiviksi</c:v>
                </c:pt>
                <c:pt idx="2">
                  <c:v>pidennetään viikkotyöaikaa</c:v>
                </c:pt>
                <c:pt idx="3">
                  <c:v>leikataan lomapäiviä</c:v>
                </c:pt>
                <c:pt idx="4">
                  <c:v>näiden yhdistelmä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2.17</c:v>
                </c:pt>
                <c:pt idx="1">
                  <c:v>3.93</c:v>
                </c:pt>
                <c:pt idx="2">
                  <c:v>5.03</c:v>
                </c:pt>
                <c:pt idx="3">
                  <c:v>1.7</c:v>
                </c:pt>
                <c:pt idx="4">
                  <c:v>3.66</c:v>
                </c:pt>
              </c:numCache>
            </c:numRef>
          </c:val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yksityinen sektori</c:v>
                </c:pt>
              </c:strCache>
            </c:strRef>
          </c:tx>
          <c:invertIfNegative val="0"/>
          <c:cat>
            <c:strRef>
              <c:f>Taul1!$A$2:$A$6</c:f>
              <c:strCache>
                <c:ptCount val="5"/>
                <c:pt idx="0">
                  <c:v>tehdään palkattomia työpäiviä/työtunteja</c:v>
                </c:pt>
                <c:pt idx="1">
                  <c:v>muutetaan loppiainen ja helatorstai tavallisiksi työpäiviksi</c:v>
                </c:pt>
                <c:pt idx="2">
                  <c:v>pidennetään viikkotyöaikaa</c:v>
                </c:pt>
                <c:pt idx="3">
                  <c:v>leikataan lomapäiviä</c:v>
                </c:pt>
                <c:pt idx="4">
                  <c:v>näiden yhdistelmä</c:v>
                </c:pt>
              </c:strCache>
            </c:strRef>
          </c:cat>
          <c:val>
            <c:numRef>
              <c:f>Taul1!$C$2:$C$6</c:f>
              <c:numCache>
                <c:formatCode>General</c:formatCode>
                <c:ptCount val="5"/>
                <c:pt idx="0">
                  <c:v>2.37</c:v>
                </c:pt>
                <c:pt idx="1">
                  <c:v>4.2300000000000004</c:v>
                </c:pt>
                <c:pt idx="2">
                  <c:v>4.63</c:v>
                </c:pt>
                <c:pt idx="3">
                  <c:v>2.04</c:v>
                </c:pt>
                <c:pt idx="4">
                  <c:v>3.44</c:v>
                </c:pt>
              </c:numCache>
            </c:numRef>
          </c:val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yhteistyöjäsenjärjestöt</c:v>
                </c:pt>
              </c:strCache>
            </c:strRef>
          </c:tx>
          <c:invertIfNegative val="0"/>
          <c:cat>
            <c:strRef>
              <c:f>Taul1!$A$2:$A$6</c:f>
              <c:strCache>
                <c:ptCount val="5"/>
                <c:pt idx="0">
                  <c:v>tehdään palkattomia työpäiviä/työtunteja</c:v>
                </c:pt>
                <c:pt idx="1">
                  <c:v>muutetaan loppiainen ja helatorstai tavallisiksi työpäiviksi</c:v>
                </c:pt>
                <c:pt idx="2">
                  <c:v>pidennetään viikkotyöaikaa</c:v>
                </c:pt>
                <c:pt idx="3">
                  <c:v>leikataan lomapäiviä</c:v>
                </c:pt>
                <c:pt idx="4">
                  <c:v>näiden yhdistelmä</c:v>
                </c:pt>
              </c:strCache>
            </c:strRef>
          </c:cat>
          <c:val>
            <c:numRef>
              <c:f>Taul1!$D$2:$D$6</c:f>
              <c:numCache>
                <c:formatCode>General</c:formatCode>
                <c:ptCount val="5"/>
                <c:pt idx="0">
                  <c:v>3.25</c:v>
                </c:pt>
                <c:pt idx="1">
                  <c:v>3.2</c:v>
                </c:pt>
                <c:pt idx="2">
                  <c:v>4.33</c:v>
                </c:pt>
                <c:pt idx="3">
                  <c:v>4</c:v>
                </c:pt>
                <c:pt idx="4">
                  <c:v>3.17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055104"/>
        <c:axId val="121056640"/>
      </c:barChart>
      <c:catAx>
        <c:axId val="121055104"/>
        <c:scaling>
          <c:orientation val="minMax"/>
        </c:scaling>
        <c:delete val="0"/>
        <c:axPos val="l"/>
        <c:majorTickMark val="out"/>
        <c:minorTickMark val="none"/>
        <c:tickLblPos val="nextTo"/>
        <c:crossAx val="121056640"/>
        <c:crosses val="autoZero"/>
        <c:auto val="1"/>
        <c:lblAlgn val="ctr"/>
        <c:lblOffset val="100"/>
        <c:noMultiLvlLbl val="0"/>
      </c:catAx>
      <c:valAx>
        <c:axId val="121056640"/>
        <c:scaling>
          <c:orientation val="minMax"/>
          <c:min val="1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1055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26285373006426"/>
          <c:y val="6.3169788794451232E-2"/>
          <c:w val="0.25588305371363318"/>
          <c:h val="0.27438244407174733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txPr>
    <a:bodyPr/>
    <a:lstStyle/>
    <a:p>
      <a:pPr>
        <a:defRPr sz="1600"/>
      </a:pPr>
      <a:endParaRPr lang="fi-FI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84F64D-4862-4976-9B98-060E6E9994A3}" type="doc">
      <dgm:prSet loTypeId="urn:microsoft.com/office/officeart/2005/8/layout/venn1" loCatId="relationship" qsTypeId="urn:microsoft.com/office/officeart/2005/8/quickstyle/simple1" qsCatId="simple" csTypeId="urn:microsoft.com/office/officeart/2005/8/colors/colorful3" csCatId="colorful" phldr="1"/>
      <dgm:spPr/>
    </dgm:pt>
    <dgm:pt modelId="{2D3A06FF-F704-48C0-AA90-019E2D9ABBFA}">
      <dgm:prSet phldrT="[Teksti]" custT="1"/>
      <dgm:spPr/>
      <dgm:t>
        <a:bodyPr/>
        <a:lstStyle/>
        <a:p>
          <a:r>
            <a:rPr lang="fi-FI" sz="2000" dirty="0" err="1" smtClean="0"/>
            <a:t>Sote-uudistus</a:t>
          </a:r>
          <a:endParaRPr lang="fi-FI" sz="2000" dirty="0"/>
        </a:p>
      </dgm:t>
    </dgm:pt>
    <dgm:pt modelId="{DCD43115-C78C-412A-B862-E06D2E6EDCDB}" type="parTrans" cxnId="{20B001CF-1971-4530-B1FF-DE32D80203A2}">
      <dgm:prSet/>
      <dgm:spPr/>
      <dgm:t>
        <a:bodyPr/>
        <a:lstStyle/>
        <a:p>
          <a:endParaRPr lang="fi-FI"/>
        </a:p>
      </dgm:t>
    </dgm:pt>
    <dgm:pt modelId="{96A46285-3886-47B1-A25B-F1796F6C9DB8}" type="sibTrans" cxnId="{20B001CF-1971-4530-B1FF-DE32D80203A2}">
      <dgm:prSet/>
      <dgm:spPr/>
      <dgm:t>
        <a:bodyPr/>
        <a:lstStyle/>
        <a:p>
          <a:endParaRPr lang="fi-FI"/>
        </a:p>
      </dgm:t>
    </dgm:pt>
    <dgm:pt modelId="{3C0E2423-CD33-416A-BBC9-0436D2708378}">
      <dgm:prSet phldrT="[Teksti]" custT="1"/>
      <dgm:spPr/>
      <dgm:t>
        <a:bodyPr/>
        <a:lstStyle/>
        <a:p>
          <a:r>
            <a:rPr lang="fi-FI" sz="2000" dirty="0" smtClean="0"/>
            <a:t>Pakko-lait</a:t>
          </a:r>
          <a:endParaRPr lang="fi-FI" sz="2000" dirty="0"/>
        </a:p>
      </dgm:t>
    </dgm:pt>
    <dgm:pt modelId="{9362CA63-2A4B-4462-8920-3392BFA39589}" type="parTrans" cxnId="{77434643-1673-41E4-93B8-FC19120C2612}">
      <dgm:prSet/>
      <dgm:spPr/>
      <dgm:t>
        <a:bodyPr/>
        <a:lstStyle/>
        <a:p>
          <a:endParaRPr lang="fi-FI"/>
        </a:p>
      </dgm:t>
    </dgm:pt>
    <dgm:pt modelId="{B7C0A3E1-66C2-481C-8852-F2AD4CD311AE}" type="sibTrans" cxnId="{77434643-1673-41E4-93B8-FC19120C2612}">
      <dgm:prSet/>
      <dgm:spPr/>
      <dgm:t>
        <a:bodyPr/>
        <a:lstStyle/>
        <a:p>
          <a:endParaRPr lang="fi-FI"/>
        </a:p>
      </dgm:t>
    </dgm:pt>
    <dgm:pt modelId="{3D745CF5-0C7A-49F4-A3FF-59458BEFB576}">
      <dgm:prSet phldrT="[Teksti]" custT="1"/>
      <dgm:spPr/>
      <dgm:t>
        <a:bodyPr/>
        <a:lstStyle/>
        <a:p>
          <a:pPr marL="0" indent="0" algn="just">
            <a:tabLst/>
          </a:pPr>
          <a:r>
            <a:rPr lang="fi-FI" sz="1600" dirty="0" smtClean="0"/>
            <a:t>Paikallinen sopiminen</a:t>
          </a:r>
          <a:endParaRPr lang="fi-FI" sz="1600" dirty="0"/>
        </a:p>
      </dgm:t>
    </dgm:pt>
    <dgm:pt modelId="{0362B2E3-27B2-4467-9129-8E39A14076F7}" type="parTrans" cxnId="{4B6881EE-9559-40EC-9CE2-965DB9940DD6}">
      <dgm:prSet/>
      <dgm:spPr/>
      <dgm:t>
        <a:bodyPr/>
        <a:lstStyle/>
        <a:p>
          <a:endParaRPr lang="fi-FI"/>
        </a:p>
      </dgm:t>
    </dgm:pt>
    <dgm:pt modelId="{24804591-D28B-4EEA-B0C9-5304F5D8DF76}" type="sibTrans" cxnId="{4B6881EE-9559-40EC-9CE2-965DB9940DD6}">
      <dgm:prSet/>
      <dgm:spPr/>
      <dgm:t>
        <a:bodyPr/>
        <a:lstStyle/>
        <a:p>
          <a:endParaRPr lang="fi-FI"/>
        </a:p>
      </dgm:t>
    </dgm:pt>
    <dgm:pt modelId="{DD756449-5DE0-42E5-8C80-37E609616504}">
      <dgm:prSet custT="1"/>
      <dgm:spPr/>
      <dgm:t>
        <a:bodyPr/>
        <a:lstStyle/>
        <a:p>
          <a:r>
            <a:rPr lang="fi-FI" sz="1900" dirty="0" smtClean="0"/>
            <a:t>Neuvottelukierros</a:t>
          </a:r>
          <a:endParaRPr lang="fi-FI" sz="1900" dirty="0"/>
        </a:p>
      </dgm:t>
    </dgm:pt>
    <dgm:pt modelId="{418304AA-731C-4C17-AF0B-6EB39ACA175D}" type="parTrans" cxnId="{95D1E09B-D786-46F0-8170-3423709DF060}">
      <dgm:prSet/>
      <dgm:spPr/>
      <dgm:t>
        <a:bodyPr/>
        <a:lstStyle/>
        <a:p>
          <a:endParaRPr lang="fi-FI"/>
        </a:p>
      </dgm:t>
    </dgm:pt>
    <dgm:pt modelId="{B276445E-4D22-4D92-9E11-F8E2CDD9DD67}" type="sibTrans" cxnId="{95D1E09B-D786-46F0-8170-3423709DF060}">
      <dgm:prSet/>
      <dgm:spPr/>
      <dgm:t>
        <a:bodyPr/>
        <a:lstStyle/>
        <a:p>
          <a:endParaRPr lang="fi-FI"/>
        </a:p>
      </dgm:t>
    </dgm:pt>
    <dgm:pt modelId="{F9A63728-14DA-41D8-A578-421E837A3B41}" type="pres">
      <dgm:prSet presAssocID="{4F84F64D-4862-4976-9B98-060E6E9994A3}" presName="compositeShape" presStyleCnt="0">
        <dgm:presLayoutVars>
          <dgm:chMax val="7"/>
          <dgm:dir/>
          <dgm:resizeHandles val="exact"/>
        </dgm:presLayoutVars>
      </dgm:prSet>
      <dgm:spPr/>
    </dgm:pt>
    <dgm:pt modelId="{7F7C26E7-E248-4BE0-A145-72D62AE12D87}" type="pres">
      <dgm:prSet presAssocID="{2D3A06FF-F704-48C0-AA90-019E2D9ABBFA}" presName="circ1" presStyleLbl="vennNode1" presStyleIdx="0" presStyleCnt="4"/>
      <dgm:spPr/>
      <dgm:t>
        <a:bodyPr/>
        <a:lstStyle/>
        <a:p>
          <a:endParaRPr lang="fi-FI"/>
        </a:p>
      </dgm:t>
    </dgm:pt>
    <dgm:pt modelId="{55A49BA9-52B9-43D9-8E33-F4E97026A09B}" type="pres">
      <dgm:prSet presAssocID="{2D3A06FF-F704-48C0-AA90-019E2D9ABBF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6BC8004-B1CA-45CE-8138-1AF15DFFA2B7}" type="pres">
      <dgm:prSet presAssocID="{3C0E2423-CD33-416A-BBC9-0436D2708378}" presName="circ2" presStyleLbl="vennNode1" presStyleIdx="1" presStyleCnt="4"/>
      <dgm:spPr/>
      <dgm:t>
        <a:bodyPr/>
        <a:lstStyle/>
        <a:p>
          <a:endParaRPr lang="fi-FI"/>
        </a:p>
      </dgm:t>
    </dgm:pt>
    <dgm:pt modelId="{DD00F42B-E37F-4981-959E-4F5873533242}" type="pres">
      <dgm:prSet presAssocID="{3C0E2423-CD33-416A-BBC9-0436D270837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26144B3-ECB9-4B90-8E36-CB69D1B905EE}" type="pres">
      <dgm:prSet presAssocID="{DD756449-5DE0-42E5-8C80-37E609616504}" presName="circ3" presStyleLbl="vennNode1" presStyleIdx="2" presStyleCnt="4"/>
      <dgm:spPr/>
      <dgm:t>
        <a:bodyPr/>
        <a:lstStyle/>
        <a:p>
          <a:endParaRPr lang="fi-FI"/>
        </a:p>
      </dgm:t>
    </dgm:pt>
    <dgm:pt modelId="{AEB98443-F77E-4CAA-9DEB-ED53F1C1459F}" type="pres">
      <dgm:prSet presAssocID="{DD756449-5DE0-42E5-8C80-37E60961650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9901151-1A33-46C2-9C8F-659EDC610CBD}" type="pres">
      <dgm:prSet presAssocID="{3D745CF5-0C7A-49F4-A3FF-59458BEFB576}" presName="circ4" presStyleLbl="vennNode1" presStyleIdx="3" presStyleCnt="4"/>
      <dgm:spPr/>
      <dgm:t>
        <a:bodyPr/>
        <a:lstStyle/>
        <a:p>
          <a:endParaRPr lang="fi-FI"/>
        </a:p>
      </dgm:t>
    </dgm:pt>
    <dgm:pt modelId="{72E4CB3D-1E66-4ACA-AB2D-9BEB04AA3001}" type="pres">
      <dgm:prSet presAssocID="{3D745CF5-0C7A-49F4-A3FF-59458BEFB576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3425AB34-5ABD-4B32-B869-7CCEAE292B0B}" type="presOf" srcId="{2D3A06FF-F704-48C0-AA90-019E2D9ABBFA}" destId="{7F7C26E7-E248-4BE0-A145-72D62AE12D87}" srcOrd="0" destOrd="0" presId="urn:microsoft.com/office/officeart/2005/8/layout/venn1"/>
    <dgm:cxn modelId="{77434643-1673-41E4-93B8-FC19120C2612}" srcId="{4F84F64D-4862-4976-9B98-060E6E9994A3}" destId="{3C0E2423-CD33-416A-BBC9-0436D2708378}" srcOrd="1" destOrd="0" parTransId="{9362CA63-2A4B-4462-8920-3392BFA39589}" sibTransId="{B7C0A3E1-66C2-481C-8852-F2AD4CD311AE}"/>
    <dgm:cxn modelId="{BE8592E1-9EF1-478B-96CC-AE25FEC3A0F5}" type="presOf" srcId="{3C0E2423-CD33-416A-BBC9-0436D2708378}" destId="{36BC8004-B1CA-45CE-8138-1AF15DFFA2B7}" srcOrd="0" destOrd="0" presId="urn:microsoft.com/office/officeart/2005/8/layout/venn1"/>
    <dgm:cxn modelId="{4B6881EE-9559-40EC-9CE2-965DB9940DD6}" srcId="{4F84F64D-4862-4976-9B98-060E6E9994A3}" destId="{3D745CF5-0C7A-49F4-A3FF-59458BEFB576}" srcOrd="3" destOrd="0" parTransId="{0362B2E3-27B2-4467-9129-8E39A14076F7}" sibTransId="{24804591-D28B-4EEA-B0C9-5304F5D8DF76}"/>
    <dgm:cxn modelId="{AFBA8338-8862-4F8C-90A9-5B170BA0EECC}" type="presOf" srcId="{4F84F64D-4862-4976-9B98-060E6E9994A3}" destId="{F9A63728-14DA-41D8-A578-421E837A3B41}" srcOrd="0" destOrd="0" presId="urn:microsoft.com/office/officeart/2005/8/layout/venn1"/>
    <dgm:cxn modelId="{D7E352A3-9636-4257-8EC0-9F4DCC203283}" type="presOf" srcId="{DD756449-5DE0-42E5-8C80-37E609616504}" destId="{E26144B3-ECB9-4B90-8E36-CB69D1B905EE}" srcOrd="0" destOrd="0" presId="urn:microsoft.com/office/officeart/2005/8/layout/venn1"/>
    <dgm:cxn modelId="{A0B8D98F-0AF6-4E06-A520-D915FB11BE99}" type="presOf" srcId="{3D745CF5-0C7A-49F4-A3FF-59458BEFB576}" destId="{49901151-1A33-46C2-9C8F-659EDC610CBD}" srcOrd="0" destOrd="0" presId="urn:microsoft.com/office/officeart/2005/8/layout/venn1"/>
    <dgm:cxn modelId="{27395918-D15A-4B23-9946-C42CFF65D61F}" type="presOf" srcId="{3C0E2423-CD33-416A-BBC9-0436D2708378}" destId="{DD00F42B-E37F-4981-959E-4F5873533242}" srcOrd="1" destOrd="0" presId="urn:microsoft.com/office/officeart/2005/8/layout/venn1"/>
    <dgm:cxn modelId="{7BAED564-A156-40B5-AFA2-758BB55EC716}" type="presOf" srcId="{2D3A06FF-F704-48C0-AA90-019E2D9ABBFA}" destId="{55A49BA9-52B9-43D9-8E33-F4E97026A09B}" srcOrd="1" destOrd="0" presId="urn:microsoft.com/office/officeart/2005/8/layout/venn1"/>
    <dgm:cxn modelId="{95D1E09B-D786-46F0-8170-3423709DF060}" srcId="{4F84F64D-4862-4976-9B98-060E6E9994A3}" destId="{DD756449-5DE0-42E5-8C80-37E609616504}" srcOrd="2" destOrd="0" parTransId="{418304AA-731C-4C17-AF0B-6EB39ACA175D}" sibTransId="{B276445E-4D22-4D92-9E11-F8E2CDD9DD67}"/>
    <dgm:cxn modelId="{27EAEB68-464A-4E5F-B6E2-1CA1D2078FD1}" type="presOf" srcId="{DD756449-5DE0-42E5-8C80-37E609616504}" destId="{AEB98443-F77E-4CAA-9DEB-ED53F1C1459F}" srcOrd="1" destOrd="0" presId="urn:microsoft.com/office/officeart/2005/8/layout/venn1"/>
    <dgm:cxn modelId="{21FF1947-724A-4FED-8EF0-79446647BDF5}" type="presOf" srcId="{3D745CF5-0C7A-49F4-A3FF-59458BEFB576}" destId="{72E4CB3D-1E66-4ACA-AB2D-9BEB04AA3001}" srcOrd="1" destOrd="0" presId="urn:microsoft.com/office/officeart/2005/8/layout/venn1"/>
    <dgm:cxn modelId="{20B001CF-1971-4530-B1FF-DE32D80203A2}" srcId="{4F84F64D-4862-4976-9B98-060E6E9994A3}" destId="{2D3A06FF-F704-48C0-AA90-019E2D9ABBFA}" srcOrd="0" destOrd="0" parTransId="{DCD43115-C78C-412A-B862-E06D2E6EDCDB}" sibTransId="{96A46285-3886-47B1-A25B-F1796F6C9DB8}"/>
    <dgm:cxn modelId="{4DF8F33B-5F06-47FD-BD8A-8E44DC28BABB}" type="presParOf" srcId="{F9A63728-14DA-41D8-A578-421E837A3B41}" destId="{7F7C26E7-E248-4BE0-A145-72D62AE12D87}" srcOrd="0" destOrd="0" presId="urn:microsoft.com/office/officeart/2005/8/layout/venn1"/>
    <dgm:cxn modelId="{272B514B-FACD-4D9A-8894-BFC4704269F1}" type="presParOf" srcId="{F9A63728-14DA-41D8-A578-421E837A3B41}" destId="{55A49BA9-52B9-43D9-8E33-F4E97026A09B}" srcOrd="1" destOrd="0" presId="urn:microsoft.com/office/officeart/2005/8/layout/venn1"/>
    <dgm:cxn modelId="{ABCB5092-376A-4BFE-98EA-729F2D66EE6D}" type="presParOf" srcId="{F9A63728-14DA-41D8-A578-421E837A3B41}" destId="{36BC8004-B1CA-45CE-8138-1AF15DFFA2B7}" srcOrd="2" destOrd="0" presId="urn:microsoft.com/office/officeart/2005/8/layout/venn1"/>
    <dgm:cxn modelId="{7F0F7633-4E8A-4E6B-ACB2-FC6A4AF2BF42}" type="presParOf" srcId="{F9A63728-14DA-41D8-A578-421E837A3B41}" destId="{DD00F42B-E37F-4981-959E-4F5873533242}" srcOrd="3" destOrd="0" presId="urn:microsoft.com/office/officeart/2005/8/layout/venn1"/>
    <dgm:cxn modelId="{70FA23D7-BAEB-4776-A1DE-59B9D06C7029}" type="presParOf" srcId="{F9A63728-14DA-41D8-A578-421E837A3B41}" destId="{E26144B3-ECB9-4B90-8E36-CB69D1B905EE}" srcOrd="4" destOrd="0" presId="urn:microsoft.com/office/officeart/2005/8/layout/venn1"/>
    <dgm:cxn modelId="{79472C51-BB19-4C3A-96A0-240037386C91}" type="presParOf" srcId="{F9A63728-14DA-41D8-A578-421E837A3B41}" destId="{AEB98443-F77E-4CAA-9DEB-ED53F1C1459F}" srcOrd="5" destOrd="0" presId="urn:microsoft.com/office/officeart/2005/8/layout/venn1"/>
    <dgm:cxn modelId="{38C3D896-0989-4138-9926-DE191DC7F49E}" type="presParOf" srcId="{F9A63728-14DA-41D8-A578-421E837A3B41}" destId="{49901151-1A33-46C2-9C8F-659EDC610CBD}" srcOrd="6" destOrd="0" presId="urn:microsoft.com/office/officeart/2005/8/layout/venn1"/>
    <dgm:cxn modelId="{C1DED218-04AB-40BE-A5BB-C22F8831A315}" type="presParOf" srcId="{F9A63728-14DA-41D8-A578-421E837A3B41}" destId="{72E4CB3D-1E66-4ACA-AB2D-9BEB04AA3001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26E7-E248-4BE0-A145-72D62AE12D87}">
      <dsp:nvSpPr>
        <dsp:cNvPr id="0" name=""/>
        <dsp:cNvSpPr/>
      </dsp:nvSpPr>
      <dsp:spPr>
        <a:xfrm>
          <a:off x="2885853" y="45465"/>
          <a:ext cx="2364232" cy="236423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000" kern="1200" dirty="0" err="1" smtClean="0"/>
            <a:t>Sote-uudistus</a:t>
          </a:r>
          <a:endParaRPr lang="fi-FI" sz="2000" kern="1200" dirty="0"/>
        </a:p>
      </dsp:txBody>
      <dsp:txXfrm>
        <a:off x="3158649" y="363727"/>
        <a:ext cx="1818640" cy="750189"/>
      </dsp:txXfrm>
    </dsp:sp>
    <dsp:sp modelId="{36BC8004-B1CA-45CE-8138-1AF15DFFA2B7}">
      <dsp:nvSpPr>
        <dsp:cNvPr id="0" name=""/>
        <dsp:cNvSpPr/>
      </dsp:nvSpPr>
      <dsp:spPr>
        <a:xfrm>
          <a:off x="3931571" y="1091183"/>
          <a:ext cx="2364232" cy="2364232"/>
        </a:xfrm>
        <a:prstGeom prst="ellipse">
          <a:avLst/>
        </a:prstGeom>
        <a:solidFill>
          <a:schemeClr val="accent3">
            <a:alpha val="50000"/>
            <a:hueOff val="-5713736"/>
            <a:satOff val="5988"/>
            <a:lumOff val="-28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000" kern="1200" dirty="0" smtClean="0"/>
            <a:t>Pakko-lait</a:t>
          </a:r>
          <a:endParaRPr lang="fi-FI" sz="2000" kern="1200" dirty="0"/>
        </a:p>
      </dsp:txBody>
      <dsp:txXfrm>
        <a:off x="5204619" y="1363980"/>
        <a:ext cx="909320" cy="1818640"/>
      </dsp:txXfrm>
    </dsp:sp>
    <dsp:sp modelId="{E26144B3-ECB9-4B90-8E36-CB69D1B905EE}">
      <dsp:nvSpPr>
        <dsp:cNvPr id="0" name=""/>
        <dsp:cNvSpPr/>
      </dsp:nvSpPr>
      <dsp:spPr>
        <a:xfrm>
          <a:off x="2885853" y="2136902"/>
          <a:ext cx="2364232" cy="2364232"/>
        </a:xfrm>
        <a:prstGeom prst="ellipse">
          <a:avLst/>
        </a:prstGeom>
        <a:solidFill>
          <a:schemeClr val="accent3">
            <a:alpha val="50000"/>
            <a:hueOff val="-11427471"/>
            <a:satOff val="11977"/>
            <a:lumOff val="-56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kern="1200" dirty="0" smtClean="0"/>
            <a:t>Neuvottelukierros</a:t>
          </a:r>
          <a:endParaRPr lang="fi-FI" sz="1900" kern="1200" dirty="0"/>
        </a:p>
      </dsp:txBody>
      <dsp:txXfrm>
        <a:off x="3158649" y="3432683"/>
        <a:ext cx="1818640" cy="750189"/>
      </dsp:txXfrm>
    </dsp:sp>
    <dsp:sp modelId="{49901151-1A33-46C2-9C8F-659EDC610CBD}">
      <dsp:nvSpPr>
        <dsp:cNvPr id="0" name=""/>
        <dsp:cNvSpPr/>
      </dsp:nvSpPr>
      <dsp:spPr>
        <a:xfrm>
          <a:off x="1840135" y="1091183"/>
          <a:ext cx="2364232" cy="2364232"/>
        </a:xfrm>
        <a:prstGeom prst="ellipse">
          <a:avLst/>
        </a:prstGeom>
        <a:solidFill>
          <a:schemeClr val="accent3">
            <a:alpha val="50000"/>
            <a:hueOff val="-17141206"/>
            <a:satOff val="17965"/>
            <a:lumOff val="-84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tabLst/>
          </a:pPr>
          <a:r>
            <a:rPr lang="fi-FI" sz="1600" kern="1200" dirty="0" smtClean="0"/>
            <a:t>Paikallinen sopiminen</a:t>
          </a:r>
          <a:endParaRPr lang="fi-FI" sz="1600" kern="1200" dirty="0"/>
        </a:p>
      </dsp:txBody>
      <dsp:txXfrm>
        <a:off x="2021998" y="1363980"/>
        <a:ext cx="909320" cy="1818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49" tIns="46276" rIns="92549" bIns="4627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1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49" tIns="46276" rIns="92549" bIns="4627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1" charset="0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9911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49" tIns="46276" rIns="92549" bIns="4627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1" y="9449911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49" tIns="46276" rIns="92549" bIns="4627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22EE03-63B4-409F-B317-758B23E11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323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49" tIns="46276" rIns="92549" bIns="4627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1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49" tIns="46276" rIns="92549" bIns="4627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1" charset="0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22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46125"/>
            <a:ext cx="497522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1" y="4724957"/>
            <a:ext cx="5029200" cy="447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49" tIns="46276" rIns="92549" bIns="462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9911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49" tIns="46276" rIns="92549" bIns="4627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1" y="9449911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49" tIns="46276" rIns="92549" bIns="4627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869F6F1-F30F-458B-94BE-B17973EDF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447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9F6F1-F30F-458B-94BE-B17973EDF58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128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9F6F1-F30F-458B-94BE-B17973EDF589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190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9F6F1-F30F-458B-94BE-B17973EDF589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77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941388" y="746125"/>
            <a:ext cx="4975225" cy="3730625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9F600-7835-5D44-BF5D-9E59AFB9CF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207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9F6F1-F30F-458B-94BE-B17973EDF58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59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9F6F1-F30F-458B-94BE-B17973EDF58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13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9F6F1-F30F-458B-94BE-B17973EDF58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552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9F6F1-F30F-458B-94BE-B17973EDF58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48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9F6F1-F30F-458B-94BE-B17973EDF58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30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9F6F1-F30F-458B-94BE-B17973EDF58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12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9F6F1-F30F-458B-94BE-B17973EDF589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076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hy_tekstikal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2286000"/>
            <a:ext cx="8135937" cy="3960813"/>
          </a:xfrm>
        </p:spPr>
        <p:txBody>
          <a:bodyPr/>
          <a:lstStyle>
            <a:lvl1pPr>
              <a:buClr>
                <a:schemeClr val="accent3"/>
              </a:buClr>
              <a:buSzPct val="120000"/>
              <a:defRPr/>
            </a:lvl1pPr>
            <a:lvl3pPr>
              <a:buClr>
                <a:schemeClr val="accent3"/>
              </a:buClr>
              <a:buSzPct val="120000"/>
              <a:defRPr/>
            </a:lvl3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C26C91A-F415-45D2-952D-9D71243D10A1}" type="datetime1">
              <a:rPr lang="fi-FI" smtClean="0"/>
              <a:pPr/>
              <a:t>29.4.2016</a:t>
            </a:fld>
            <a:endParaRPr lang="fi-FI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3141691-3295-41BC-BA74-9589867758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>
                <a:cs typeface="ＭＳ Ｐゴシック" pitchFamily="-111" charset="-128"/>
              </a:rPr>
              <a:t>Alatunniste</a:t>
            </a:r>
            <a:endParaRPr lang="en-US" dirty="0" smtClean="0">
              <a:cs typeface="ＭＳ Ｐゴシック" pitchFamily="-111" charset="-128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231F-D77E-49C8-A85E-41F17EF57F18}" type="datetime1">
              <a:rPr lang="fi-FI"/>
              <a:pPr>
                <a:defRPr/>
              </a:pPr>
              <a:t>29.4.2016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TSN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45263-D85A-4AB9-BF9E-6BA070499C5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63000" y="6462985"/>
            <a:ext cx="381000" cy="2063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15E19-6214-407A-B158-D67E05FA2DA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xfrm>
            <a:off x="7596336" y="6453336"/>
            <a:ext cx="864096" cy="21602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D6937-D051-4AF4-9F27-3F51AA1CCB2F}" type="datetime1">
              <a:rPr lang="fi-FI" smtClean="0"/>
              <a:pPr>
                <a:defRPr/>
              </a:pPr>
              <a:t>29.4.2016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92498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ansi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564904"/>
            <a:ext cx="6984776" cy="223224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043608" y="5877272"/>
            <a:ext cx="6912768" cy="9807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50598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564904"/>
            <a:ext cx="6984776" cy="223224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043608" y="5877272"/>
            <a:ext cx="6912768" cy="9807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564904"/>
            <a:ext cx="6984776" cy="223224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043608" y="5877272"/>
            <a:ext cx="6912768" cy="9807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hy_sisaltokalvo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43000"/>
            <a:ext cx="815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Tähän</a:t>
            </a:r>
            <a:r>
              <a:rPr lang="en-US" dirty="0" smtClean="0"/>
              <a:t> </a:t>
            </a:r>
            <a:r>
              <a:rPr lang="en-US" dirty="0" err="1" smtClean="0"/>
              <a:t>pääotsikko</a:t>
            </a:r>
            <a:endParaRPr lang="en-US" dirty="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286000"/>
            <a:ext cx="8153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 smtClean="0"/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8534400" y="6484938"/>
            <a:ext cx="144463" cy="144462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i-FI">
              <a:latin typeface="Arial" pitchFamily="-111" charset="0"/>
              <a:cs typeface="ＭＳ Ｐゴシック" pitchFamily="-111" charset="-128"/>
            </a:endParaRPr>
          </a:p>
        </p:txBody>
      </p:sp>
      <p:pic>
        <p:nvPicPr>
          <p:cNvPr id="2056" name="Kuva 20" descr="tehy_vaaka_v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" y="6354763"/>
            <a:ext cx="99060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63000" y="6462985"/>
            <a:ext cx="3810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latin typeface="+mn-lt"/>
              </a:defRPr>
            </a:lvl1pPr>
          </a:lstStyle>
          <a:p>
            <a:pPr>
              <a:defRPr/>
            </a:pPr>
            <a:fld id="{F3141691-3295-41BC-BA74-9589867758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355976" y="6462985"/>
            <a:ext cx="3168352" cy="206375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r"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>
                <a:cs typeface="ＭＳ Ｐゴシック" pitchFamily="-111" charset="-128"/>
              </a:rPr>
              <a:t>Alatunniste</a:t>
            </a:r>
            <a:endParaRPr lang="en-US" dirty="0" smtClean="0">
              <a:cs typeface="ＭＳ Ｐゴシック" pitchFamily="-111" charset="-128"/>
            </a:endParaRPr>
          </a:p>
        </p:txBody>
      </p:sp>
      <p:sp>
        <p:nvSpPr>
          <p:cNvPr id="14" name="Date Placeholder 9"/>
          <p:cNvSpPr>
            <a:spLocks noGrp="1"/>
          </p:cNvSpPr>
          <p:nvPr>
            <p:ph type="dt" sz="half" idx="2"/>
          </p:nvPr>
        </p:nvSpPr>
        <p:spPr>
          <a:xfrm>
            <a:off x="7596336" y="6453336"/>
            <a:ext cx="864096" cy="216023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r"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fld id="{1AA1161F-CB9E-423F-B86B-96755217078F}" type="datetime1">
              <a:rPr lang="fi-FI" smtClean="0"/>
              <a:pPr/>
              <a:t>29.4.2016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9" r:id="rId2"/>
    <p:sldLayoutId id="2147483661" r:id="rId3"/>
    <p:sldLayoutId id="2147483662" r:id="rId4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D81C3F"/>
          </a:solidFill>
          <a:latin typeface="+mj-lt"/>
          <a:ea typeface="ＭＳ Ｐゴシック" pitchFamily="-111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D81C3F"/>
          </a:solidFill>
          <a:latin typeface="Calibri" pitchFamily="-111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D81C3F"/>
          </a:solidFill>
          <a:latin typeface="Calibri" pitchFamily="-111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D81C3F"/>
          </a:solidFill>
          <a:latin typeface="Calibri" pitchFamily="-111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D81C3F"/>
          </a:solidFill>
          <a:latin typeface="Calibri" pitchFamily="-111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hy_punainen_kansi_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2565400"/>
            <a:ext cx="575945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Tähän</a:t>
            </a:r>
            <a:r>
              <a:rPr lang="en-US" dirty="0" smtClean="0"/>
              <a:t> </a:t>
            </a:r>
            <a:r>
              <a:rPr lang="en-US" dirty="0" err="1" smtClean="0"/>
              <a:t>pääotsikko</a:t>
            </a:r>
            <a:endParaRPr lang="en-US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5876925"/>
            <a:ext cx="575945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ＭＳ Ｐゴシック" pitchFamily="-111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11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11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11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11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n-lt"/>
          <a:ea typeface="ＭＳ Ｐゴシック" pitchFamily="-111" charset="-128"/>
          <a:cs typeface="+mn-c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n-lt"/>
          <a:ea typeface="ＭＳ Ｐゴシック" pitchFamily="-111" charset="-128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n-lt"/>
          <a:ea typeface="ＭＳ Ｐゴシック" pitchFamily="-111" charset="-128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n-lt"/>
          <a:ea typeface="ＭＳ Ｐゴシック" pitchFamily="-111" charset="-128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hy_valkoinen_kansi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2565400"/>
            <a:ext cx="575945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Tähän</a:t>
            </a:r>
            <a:r>
              <a:rPr lang="en-US" dirty="0" smtClean="0"/>
              <a:t> </a:t>
            </a:r>
            <a:r>
              <a:rPr lang="en-US" dirty="0" err="1" smtClean="0"/>
              <a:t>pääotsikko</a:t>
            </a:r>
            <a:endParaRPr lang="en-US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5876925"/>
            <a:ext cx="575945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pitchFamily="-111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11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11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11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11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lex.fi/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89012" y="1628800"/>
            <a:ext cx="6946752" cy="2616249"/>
          </a:xfrm>
        </p:spPr>
        <p:txBody>
          <a:bodyPr/>
          <a:lstStyle/>
          <a:p>
            <a:pPr lvl="0"/>
            <a:r>
              <a:rPr lang="fi-FI" dirty="0" smtClean="0">
                <a:solidFill>
                  <a:srgbClr val="B71234"/>
                </a:solidFill>
              </a:rPr>
              <a:t>Yksityissektorilla työskentelevien bioanalyytikoiden ja laboratorionhoitajien koulutuspäivät </a:t>
            </a:r>
            <a:r>
              <a:rPr lang="fi-FI" smtClean="0">
                <a:solidFill>
                  <a:srgbClr val="B71234"/>
                </a:solidFill>
              </a:rPr>
              <a:t>15.4.2016 Tampereella</a:t>
            </a:r>
            <a:endParaRPr lang="fi-FI" dirty="0">
              <a:solidFill>
                <a:srgbClr val="B71234"/>
              </a:solidFill>
            </a:endParaRPr>
          </a:p>
        </p:txBody>
      </p:sp>
      <p:sp>
        <p:nvSpPr>
          <p:cNvPr id="6" name="Otsikko 1"/>
          <p:cNvSpPr txBox="1">
            <a:spLocks/>
          </p:cNvSpPr>
          <p:nvPr/>
        </p:nvSpPr>
        <p:spPr bwMode="auto">
          <a:xfrm>
            <a:off x="989012" y="3584327"/>
            <a:ext cx="6985000" cy="328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pitchFamily="-111" charset="-128"/>
              <a:cs typeface="+mj-cs"/>
            </a:endParaRPr>
          </a:p>
        </p:txBody>
      </p:sp>
      <p:sp>
        <p:nvSpPr>
          <p:cNvPr id="7" name="Sisällön paikkamerkki 2"/>
          <p:cNvSpPr txBox="1">
            <a:spLocks/>
          </p:cNvSpPr>
          <p:nvPr/>
        </p:nvSpPr>
        <p:spPr bwMode="auto">
          <a:xfrm>
            <a:off x="1025525" y="3789040"/>
            <a:ext cx="69119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111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53400" cy="914400"/>
          </a:xfrm>
        </p:spPr>
        <p:txBody>
          <a:bodyPr/>
          <a:lstStyle/>
          <a:p>
            <a:r>
              <a:rPr lang="fi-FI" dirty="0" smtClean="0"/>
              <a:t>Aikataulu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1"/>
          </p:nvPr>
        </p:nvSpPr>
        <p:spPr>
          <a:xfrm>
            <a:off x="467544" y="1124744"/>
            <a:ext cx="8125593" cy="4978054"/>
          </a:xfrm>
        </p:spPr>
        <p:txBody>
          <a:bodyPr>
            <a:normAutofit fontScale="92500"/>
          </a:bodyPr>
          <a:lstStyle/>
          <a:p>
            <a:r>
              <a:rPr lang="fi-FI" dirty="0" smtClean="0"/>
              <a:t>Tehy käy eri työ- ja virkaehtosopimuksia koskevat alakohtaiset neuvottelut toukokuun loppuun mennessä</a:t>
            </a:r>
          </a:p>
          <a:p>
            <a:pPr lvl="1"/>
            <a:r>
              <a:rPr lang="fi-FI" dirty="0" smtClean="0"/>
              <a:t>Neuvottelut alkaneet tai alkamassa; esim. kuntasektorilla ja yksityisellä terveyspalvelualalla neuvotteluajat sovittu keväälle</a:t>
            </a:r>
          </a:p>
          <a:p>
            <a:r>
              <a:rPr lang="fi-FI" dirty="0" smtClean="0"/>
              <a:t>Tehyn valtuusto käsittelee neuvottelutulokset 31.5.</a:t>
            </a:r>
          </a:p>
          <a:p>
            <a:r>
              <a:rPr lang="fi-FI" dirty="0" smtClean="0"/>
              <a:t>Jos 31.5. klo 16 mennessä riittävän moni ala on sitoutunut neuvottelutulokseen, yhteiskuntasopimus astuu voimaan</a:t>
            </a:r>
          </a:p>
          <a:p>
            <a:pPr lvl="1"/>
            <a:r>
              <a:rPr lang="fi-FI" dirty="0" smtClean="0"/>
              <a:t>Keskusjärjestöt suorittavat edustavuustarkastelun</a:t>
            </a:r>
          </a:p>
          <a:p>
            <a:pPr lvl="1"/>
            <a:r>
              <a:rPr lang="fi-FI" dirty="0" smtClean="0"/>
              <a:t>Huomioidaan myös hallituksen toimenpiteet: toteutuvatko veronkevennykset, mahdollisesti myös määräaikaisten aseman turvaaminen (ns. työllistämissopimus)</a:t>
            </a:r>
          </a:p>
          <a:p>
            <a:pPr lvl="1"/>
            <a:r>
              <a:rPr lang="fi-FI" dirty="0" smtClean="0"/>
              <a:t>Muutokset työehtoihin astuvat voimaan vuonna 2017</a:t>
            </a:r>
          </a:p>
          <a:p>
            <a:pPr lvl="1"/>
            <a:r>
              <a:rPr lang="fi-FI" dirty="0" smtClean="0"/>
              <a:t>Irtautuminen tehdyistä sopimuksista, jos </a:t>
            </a:r>
            <a:r>
              <a:rPr lang="fi-FI" dirty="0" err="1" smtClean="0"/>
              <a:t>kiky</a:t>
            </a:r>
            <a:r>
              <a:rPr lang="fi-FI" dirty="0" smtClean="0"/>
              <a:t> kaatuu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C26C91A-F415-45D2-952D-9D71243D10A1}" type="datetime1">
              <a:rPr lang="fi-FI" smtClean="0"/>
              <a:pPr/>
              <a:t>29.4.2016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3141691-3295-41BC-BA74-95898677587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Talouskehitys on ollut heikko vuodesta 2008</a:t>
            </a:r>
            <a:endParaRPr lang="sv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Vuonna 2008 alkaneella maailmanlaajuisella rahoituskriisillä on ollut pitkäaikaisia vaikutuksia</a:t>
            </a:r>
          </a:p>
          <a:p>
            <a:r>
              <a:rPr lang="fi-FI" dirty="0"/>
              <a:t>R</a:t>
            </a:r>
            <a:r>
              <a:rPr lang="fi-FI" dirty="0" smtClean="0"/>
              <a:t>ahoituskriisin yhteydessä on Suomessa myös esiintynyt rakenteellinen kriisi, kun sekä teknologiateollisuus että metsäteollisuus ovat kärsineet alenevasta kysynnästä ja / tai kovenevasta kilpailusta</a:t>
            </a:r>
          </a:p>
          <a:p>
            <a:r>
              <a:rPr lang="fi-FI" dirty="0" smtClean="0"/>
              <a:t>Euro-alueella on ollut erityisen pitkäkestoinen rahoituskriisi, koska aikaisemmin ei ymmärretty EMU-järjestelmässä olleiden valuvikojen vakavuutta</a:t>
            </a:r>
            <a:endParaRPr lang="sv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308304" y="6525344"/>
            <a:ext cx="864096" cy="206375"/>
          </a:xfrm>
        </p:spPr>
        <p:txBody>
          <a:bodyPr/>
          <a:lstStyle/>
          <a:p>
            <a:r>
              <a:rPr lang="fi-FI" dirty="0" smtClean="0"/>
              <a:t>13.4.2016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547664" y="6453336"/>
            <a:ext cx="864096" cy="216023"/>
          </a:xfrm>
        </p:spPr>
        <p:txBody>
          <a:bodyPr/>
          <a:lstStyle/>
          <a:p>
            <a:r>
              <a:rPr lang="fi-FI" dirty="0" smtClean="0"/>
              <a:t>Kenneth Snellman</a:t>
            </a:r>
            <a:endParaRPr lang="fi-FI" dirty="0"/>
          </a:p>
        </p:txBody>
      </p:sp>
      <p:sp>
        <p:nvSpPr>
          <p:cNvPr id="6" name="Suorakulmio 5"/>
          <p:cNvSpPr/>
          <p:nvPr/>
        </p:nvSpPr>
        <p:spPr>
          <a:xfrm>
            <a:off x="8626957" y="6396335"/>
            <a:ext cx="3289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F3141691-3295-41BC-BA74-958986775878}" type="slidenum">
              <a:rPr lang="en-US" sz="1100">
                <a:latin typeface="+mn-lt"/>
              </a:rPr>
              <a:pPr>
                <a:defRPr/>
              </a:pPr>
              <a:t>11</a:t>
            </a:fld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024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tsikko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517632" cy="836613"/>
          </a:xfrm>
        </p:spPr>
        <p:txBody>
          <a:bodyPr>
            <a:normAutofit/>
          </a:bodyPr>
          <a:lstStyle/>
          <a:p>
            <a:r>
              <a:rPr lang="fi-FI" dirty="0" smtClean="0"/>
              <a:t>Suomen talouskehitys 2007-2015</a:t>
            </a:r>
          </a:p>
        </p:txBody>
      </p:sp>
      <p:sp>
        <p:nvSpPr>
          <p:cNvPr id="24579" name="Sisällön paikkamerkki 2"/>
          <p:cNvSpPr>
            <a:spLocks noGrp="1"/>
          </p:cNvSpPr>
          <p:nvPr>
            <p:ph idx="1"/>
          </p:nvPr>
        </p:nvSpPr>
        <p:spPr>
          <a:xfrm>
            <a:off x="467544" y="1412776"/>
            <a:ext cx="8676456" cy="5256584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sv-SE" sz="3200" dirty="0" smtClean="0"/>
              <a:t>BKT-</a:t>
            </a:r>
            <a:r>
              <a:rPr lang="sv-SE" sz="3200" dirty="0" err="1" smtClean="0"/>
              <a:t>muutos</a:t>
            </a:r>
            <a:r>
              <a:rPr lang="sv-SE" sz="3200" dirty="0" smtClean="0"/>
              <a:t>  </a:t>
            </a:r>
            <a:r>
              <a:rPr lang="sv-SE" sz="3200" dirty="0" err="1" smtClean="0"/>
              <a:t>Työttömyys</a:t>
            </a:r>
            <a:r>
              <a:rPr lang="sv-SE" sz="3200" dirty="0" smtClean="0"/>
              <a:t>  </a:t>
            </a:r>
            <a:r>
              <a:rPr lang="sv-SE" sz="3200" dirty="0" err="1" smtClean="0"/>
              <a:t>Inflaatio</a:t>
            </a:r>
            <a:endParaRPr lang="sv-SE" sz="32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sv-SE" sz="3200" dirty="0" smtClean="0"/>
              <a:t>2007    	 5,2		   6,9		   2,5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SE" sz="3200" dirty="0" smtClean="0"/>
              <a:t>2008 	 	 0,7	 	   6,4		   4,1</a:t>
            </a:r>
          </a:p>
          <a:p>
            <a:pPr>
              <a:lnSpc>
                <a:spcPct val="90000"/>
              </a:lnSpc>
              <a:buNone/>
            </a:pPr>
            <a:r>
              <a:rPr lang="sv-SE" sz="3200" dirty="0" smtClean="0"/>
              <a:t>2009     	-8,3		   8,2       	   0,0</a:t>
            </a:r>
            <a:endParaRPr lang="sv-SE" sz="3200" u="sng" dirty="0" smtClean="0"/>
          </a:p>
          <a:p>
            <a:pPr marL="514350" indent="-514350">
              <a:lnSpc>
                <a:spcPct val="90000"/>
              </a:lnSpc>
              <a:buFontTx/>
              <a:buAutoNum type="arabicPlain" startAt="2010"/>
            </a:pPr>
            <a:r>
              <a:rPr lang="sv-SE" sz="3200" dirty="0" smtClean="0"/>
              <a:t> 	 	 3,0</a:t>
            </a:r>
            <a:r>
              <a:rPr lang="sv-SE" sz="3200" dirty="0"/>
              <a:t>	 </a:t>
            </a:r>
            <a:r>
              <a:rPr lang="sv-SE" sz="3200" dirty="0" smtClean="0"/>
              <a:t>	   8,4</a:t>
            </a:r>
            <a:r>
              <a:rPr lang="sv-SE" sz="3200" dirty="0"/>
              <a:t>	      	   </a:t>
            </a:r>
            <a:r>
              <a:rPr lang="sv-SE" sz="3200" dirty="0" smtClean="0"/>
              <a:t>1,2</a:t>
            </a:r>
            <a:endParaRPr lang="sv-SE" sz="3200" dirty="0"/>
          </a:p>
          <a:p>
            <a:pPr marL="0" indent="0">
              <a:lnSpc>
                <a:spcPct val="90000"/>
              </a:lnSpc>
              <a:buNone/>
            </a:pPr>
            <a:r>
              <a:rPr lang="sv-SE" sz="3200" dirty="0" smtClean="0"/>
              <a:t>2011     	 2,6</a:t>
            </a:r>
            <a:r>
              <a:rPr lang="sv-SE" sz="3200" dirty="0"/>
              <a:t>	   </a:t>
            </a:r>
            <a:r>
              <a:rPr lang="sv-SE" sz="3200" dirty="0" smtClean="0"/>
              <a:t>	   7,8</a:t>
            </a:r>
            <a:r>
              <a:rPr lang="sv-SE" sz="3200" dirty="0"/>
              <a:t>	      	   </a:t>
            </a:r>
            <a:r>
              <a:rPr lang="sv-SE" sz="3200" dirty="0" smtClean="0"/>
              <a:t>3,4</a:t>
            </a:r>
            <a:endParaRPr lang="sv-SE" sz="3200" dirty="0"/>
          </a:p>
          <a:p>
            <a:pPr marL="514350" indent="-514350">
              <a:lnSpc>
                <a:spcPct val="90000"/>
              </a:lnSpc>
              <a:buFontTx/>
              <a:buAutoNum type="arabicPlain" startAt="2012"/>
            </a:pPr>
            <a:r>
              <a:rPr lang="sv-SE" sz="3200" dirty="0" smtClean="0"/>
              <a:t> 		-1,4</a:t>
            </a:r>
            <a:r>
              <a:rPr lang="sv-SE" sz="3200" dirty="0"/>
              <a:t>	  </a:t>
            </a:r>
            <a:r>
              <a:rPr lang="sv-SE" sz="3200" dirty="0" smtClean="0"/>
              <a:t>	   7,7</a:t>
            </a:r>
            <a:r>
              <a:rPr lang="sv-SE" sz="3200" dirty="0"/>
              <a:t>	       	   </a:t>
            </a:r>
            <a:r>
              <a:rPr lang="sv-SE" sz="3200" dirty="0" smtClean="0"/>
              <a:t>2,8</a:t>
            </a:r>
          </a:p>
          <a:p>
            <a:pPr marL="514350" indent="-514350">
              <a:lnSpc>
                <a:spcPct val="90000"/>
              </a:lnSpc>
              <a:buFontTx/>
              <a:buAutoNum type="arabicPlain" startAt="2012"/>
            </a:pPr>
            <a:r>
              <a:rPr lang="sv-SE" sz="3200" dirty="0" smtClean="0"/>
              <a:t> 		-0,8</a:t>
            </a:r>
            <a:r>
              <a:rPr lang="sv-SE" sz="3200" dirty="0"/>
              <a:t>	</a:t>
            </a:r>
            <a:r>
              <a:rPr lang="sv-SE" sz="3200" dirty="0" smtClean="0"/>
              <a:t>	   8,2</a:t>
            </a:r>
            <a:r>
              <a:rPr lang="sv-SE" sz="3200" dirty="0"/>
              <a:t>	       	   </a:t>
            </a:r>
            <a:r>
              <a:rPr lang="sv-SE" sz="3200" dirty="0" smtClean="0"/>
              <a:t>1,5</a:t>
            </a:r>
          </a:p>
          <a:p>
            <a:pPr marL="514350" indent="-514350">
              <a:lnSpc>
                <a:spcPct val="90000"/>
              </a:lnSpc>
              <a:buAutoNum type="arabicPlain" startAt="2014"/>
            </a:pPr>
            <a:r>
              <a:rPr lang="sv-SE" sz="3200" dirty="0" smtClean="0"/>
              <a:t> 		-0,7		   8,7		   1,0</a:t>
            </a:r>
          </a:p>
          <a:p>
            <a:pPr marL="514350" indent="-514350">
              <a:lnSpc>
                <a:spcPct val="90000"/>
              </a:lnSpc>
              <a:buAutoNum type="arabicPlain" startAt="2014"/>
            </a:pPr>
            <a:r>
              <a:rPr lang="sv-SE" sz="3200" dirty="0" smtClean="0"/>
              <a:t> 		 0,5		   9,4		  -0,2</a:t>
            </a:r>
            <a:endParaRPr lang="sv-SE" sz="3200" dirty="0"/>
          </a:p>
          <a:p>
            <a:pPr>
              <a:lnSpc>
                <a:spcPct val="90000"/>
              </a:lnSpc>
              <a:buFontTx/>
              <a:buNone/>
            </a:pPr>
            <a:r>
              <a:rPr lang="sv-SE" dirty="0" err="1" smtClean="0"/>
              <a:t>Lähteet</a:t>
            </a:r>
            <a:r>
              <a:rPr lang="sv-SE" dirty="0" smtClean="0"/>
              <a:t>: </a:t>
            </a:r>
            <a:r>
              <a:rPr lang="sv-SE" dirty="0" err="1" smtClean="0"/>
              <a:t>Tilastokeskuksen</a:t>
            </a:r>
            <a:r>
              <a:rPr lang="sv-SE" dirty="0" smtClean="0"/>
              <a:t> </a:t>
            </a:r>
            <a:r>
              <a:rPr lang="sv-SE" dirty="0" err="1" smtClean="0"/>
              <a:t>nettisivut</a:t>
            </a:r>
            <a:r>
              <a:rPr lang="sv-SE" dirty="0" smtClean="0"/>
              <a:t>, </a:t>
            </a:r>
            <a:r>
              <a:rPr lang="sv-SE" dirty="0" err="1" smtClean="0"/>
              <a:t>Tilastollinen</a:t>
            </a:r>
            <a:r>
              <a:rPr lang="sv-SE" dirty="0" smtClean="0"/>
              <a:t> </a:t>
            </a:r>
            <a:r>
              <a:rPr lang="sv-SE" dirty="0" err="1" smtClean="0"/>
              <a:t>vuosikirja</a:t>
            </a:r>
            <a:r>
              <a:rPr lang="sv-SE" dirty="0" smtClean="0"/>
              <a:t> 2013, Euro &amp; </a:t>
            </a:r>
            <a:r>
              <a:rPr lang="sv-SE" dirty="0" err="1"/>
              <a:t>T</a:t>
            </a:r>
            <a:r>
              <a:rPr lang="sv-SE" dirty="0" err="1" smtClean="0"/>
              <a:t>alous</a:t>
            </a:r>
            <a:r>
              <a:rPr lang="sv-SE" dirty="0" smtClean="0"/>
              <a:t> 3/2014</a:t>
            </a:r>
            <a:endParaRPr lang="sv-SE" dirty="0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7524328" y="6525345"/>
            <a:ext cx="936104" cy="144016"/>
          </a:xfrm>
        </p:spPr>
        <p:txBody>
          <a:bodyPr/>
          <a:lstStyle/>
          <a:p>
            <a:r>
              <a:rPr lang="fi-FI" dirty="0" smtClean="0"/>
              <a:t>13.4.2016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203848" y="6453336"/>
            <a:ext cx="864096" cy="216023"/>
          </a:xfrm>
        </p:spPr>
        <p:txBody>
          <a:bodyPr/>
          <a:lstStyle/>
          <a:p>
            <a:r>
              <a:rPr lang="fi-FI" dirty="0" smtClean="0"/>
              <a:t>Kenneth Snellman</a:t>
            </a:r>
            <a:endParaRPr lang="fi-FI" dirty="0"/>
          </a:p>
        </p:txBody>
      </p:sp>
      <p:sp>
        <p:nvSpPr>
          <p:cNvPr id="4" name="Suorakulmio 3"/>
          <p:cNvSpPr/>
          <p:nvPr/>
        </p:nvSpPr>
        <p:spPr>
          <a:xfrm>
            <a:off x="8625401" y="6396335"/>
            <a:ext cx="3289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3141691-3295-41BC-BA74-958986775878}" type="slidenum">
              <a:rPr lang="en-US" sz="1100">
                <a:latin typeface="+mn-lt"/>
              </a:rPr>
              <a:pPr/>
              <a:t>12</a:t>
            </a:fld>
            <a:endParaRPr lang="fi-FI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855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tsikk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36613"/>
          </a:xfrm>
        </p:spPr>
        <p:txBody>
          <a:bodyPr>
            <a:normAutofit/>
          </a:bodyPr>
          <a:lstStyle/>
          <a:p>
            <a:r>
              <a:rPr lang="fi-FI" dirty="0" smtClean="0">
                <a:solidFill>
                  <a:schemeClr val="tx1"/>
                </a:solidFill>
              </a:rPr>
              <a:t>Kansainväliset suhdanteet*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052737"/>
            <a:ext cx="8426450" cy="5688632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sv-SE" dirty="0" smtClean="0"/>
              <a:t> 			</a:t>
            </a:r>
            <a:r>
              <a:rPr lang="sv-SE" sz="3300" dirty="0" smtClean="0"/>
              <a:t>       BKT   </a:t>
            </a:r>
            <a:r>
              <a:rPr lang="sv-SE" sz="3300" dirty="0" err="1" smtClean="0"/>
              <a:t>Työttömyys</a:t>
            </a:r>
            <a:r>
              <a:rPr lang="sv-SE" sz="3300" dirty="0" smtClean="0"/>
              <a:t>  </a:t>
            </a:r>
            <a:r>
              <a:rPr lang="sv-SE" sz="3300" dirty="0" err="1" smtClean="0"/>
              <a:t>Inflaatio</a:t>
            </a:r>
            <a:endParaRPr lang="sv-SE" sz="3300" dirty="0" smtClean="0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sv-SE" sz="3900" b="1" dirty="0"/>
              <a:t>USA		</a:t>
            </a:r>
            <a:r>
              <a:rPr lang="sv-SE" sz="3900" b="1" dirty="0" smtClean="0"/>
              <a:t>  </a:t>
            </a:r>
            <a:r>
              <a:rPr lang="sv-SE" sz="3900" dirty="0" smtClean="0"/>
              <a:t>2016      2,0</a:t>
            </a:r>
            <a:r>
              <a:rPr lang="sv-SE" sz="3900" dirty="0"/>
              <a:t>	     </a:t>
            </a:r>
            <a:r>
              <a:rPr lang="sv-SE" sz="3900" dirty="0" smtClean="0"/>
              <a:t>5,0 </a:t>
            </a:r>
            <a:r>
              <a:rPr lang="sv-SE" sz="3900" dirty="0"/>
              <a:t>	</a:t>
            </a:r>
            <a:r>
              <a:rPr lang="sv-SE" sz="3900" dirty="0" smtClean="0"/>
              <a:t>1,2</a:t>
            </a:r>
            <a:r>
              <a:rPr lang="sv-SE" sz="3900" dirty="0"/>
              <a:t>	 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sv-SE" sz="3900" b="1" dirty="0"/>
              <a:t>			  </a:t>
            </a:r>
            <a:r>
              <a:rPr lang="sv-SE" sz="3900" dirty="0" smtClean="0"/>
              <a:t>2017      2,2</a:t>
            </a:r>
            <a:r>
              <a:rPr lang="sv-SE" sz="3900" dirty="0"/>
              <a:t>			</a:t>
            </a:r>
            <a:r>
              <a:rPr lang="sv-SE" sz="3900" dirty="0" smtClean="0"/>
              <a:t>2,1</a:t>
            </a:r>
            <a:endParaRPr lang="sv-SE" sz="3900" dirty="0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sv-SE" sz="3900" b="1" dirty="0" smtClean="0"/>
              <a:t>Euro-</a:t>
            </a:r>
            <a:r>
              <a:rPr lang="sv-SE" sz="3900" b="1" dirty="0"/>
              <a:t>	  </a:t>
            </a:r>
            <a:r>
              <a:rPr lang="sv-SE" sz="3900" dirty="0" smtClean="0"/>
              <a:t>2016      1,4     </a:t>
            </a:r>
            <a:r>
              <a:rPr lang="sv-SE" sz="3900" dirty="0"/>
              <a:t>	   </a:t>
            </a:r>
            <a:r>
              <a:rPr lang="sv-SE" sz="3900" dirty="0" smtClean="0"/>
              <a:t>10,3</a:t>
            </a:r>
            <a:r>
              <a:rPr lang="sv-SE" sz="3900" dirty="0"/>
              <a:t>	</a:t>
            </a:r>
            <a:r>
              <a:rPr lang="sv-SE" sz="3900" dirty="0" smtClean="0"/>
              <a:t>0,3</a:t>
            </a:r>
            <a:endParaRPr lang="sv-SE" sz="3900" dirty="0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sv-SE" sz="3900" b="1" dirty="0" err="1"/>
              <a:t>a</a:t>
            </a:r>
            <a:r>
              <a:rPr lang="sv-SE" sz="3900" b="1" dirty="0" err="1" smtClean="0"/>
              <a:t>lue</a:t>
            </a:r>
            <a:r>
              <a:rPr lang="sv-SE" sz="3900" b="1" dirty="0" smtClean="0"/>
              <a:t>	</a:t>
            </a:r>
            <a:r>
              <a:rPr lang="sv-SE" sz="3900" b="1" dirty="0"/>
              <a:t>	  </a:t>
            </a:r>
            <a:r>
              <a:rPr lang="sv-SE" sz="3900" dirty="0" smtClean="0"/>
              <a:t>2017      1,6</a:t>
            </a:r>
            <a:r>
              <a:rPr lang="sv-SE" sz="3900" dirty="0"/>
              <a:t>			</a:t>
            </a:r>
            <a:r>
              <a:rPr lang="sv-SE" sz="3900" dirty="0" smtClean="0"/>
              <a:t>1,2</a:t>
            </a:r>
            <a:endParaRPr lang="sv-SE" sz="3900" b="1" dirty="0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sv-SE" sz="3900" b="1" dirty="0" smtClean="0"/>
              <a:t>Saksa	  </a:t>
            </a:r>
            <a:r>
              <a:rPr lang="sv-SE" sz="3900" dirty="0" smtClean="0"/>
              <a:t>2016      1,5</a:t>
            </a:r>
            <a:r>
              <a:rPr lang="sv-SE" sz="3900" dirty="0"/>
              <a:t>	     </a:t>
            </a:r>
            <a:r>
              <a:rPr lang="sv-SE" sz="3900" dirty="0" smtClean="0"/>
              <a:t>6,2</a:t>
            </a:r>
            <a:r>
              <a:rPr lang="sv-SE" sz="3900" dirty="0"/>
              <a:t>	</a:t>
            </a:r>
            <a:r>
              <a:rPr lang="sv-SE" sz="3900" dirty="0" smtClean="0"/>
              <a:t>0,3</a:t>
            </a:r>
            <a:endParaRPr lang="sv-SE" sz="3900" dirty="0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sv-SE" sz="3900" b="1" dirty="0"/>
              <a:t>			  </a:t>
            </a:r>
            <a:r>
              <a:rPr lang="sv-SE" sz="3900" dirty="0" smtClean="0"/>
              <a:t>2017      1,6</a:t>
            </a:r>
            <a:r>
              <a:rPr lang="sv-SE" sz="3900" dirty="0"/>
              <a:t>			</a:t>
            </a:r>
            <a:r>
              <a:rPr lang="sv-SE" sz="3900" dirty="0" smtClean="0"/>
              <a:t>1,4</a:t>
            </a:r>
            <a:endParaRPr lang="sv-SE" sz="3900" dirty="0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sv-SE" sz="3900" b="1" dirty="0" err="1" smtClean="0"/>
              <a:t>Japani</a:t>
            </a:r>
            <a:r>
              <a:rPr lang="sv-SE" sz="3900" b="1" dirty="0"/>
              <a:t>	  </a:t>
            </a:r>
            <a:r>
              <a:rPr lang="sv-SE" sz="3900" dirty="0" smtClean="0"/>
              <a:t>2016      0,6</a:t>
            </a:r>
            <a:r>
              <a:rPr lang="sv-SE" sz="3900" dirty="0"/>
              <a:t>	     </a:t>
            </a:r>
            <a:r>
              <a:rPr lang="sv-SE" sz="3900" dirty="0" smtClean="0"/>
              <a:t>3,3         0,3</a:t>
            </a:r>
            <a:endParaRPr lang="sv-SE" sz="3900" dirty="0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sv-SE" sz="3900" b="1" dirty="0"/>
              <a:t>			  </a:t>
            </a:r>
            <a:r>
              <a:rPr lang="sv-SE" sz="3900" dirty="0" smtClean="0"/>
              <a:t>2017      0,6</a:t>
            </a:r>
            <a:r>
              <a:rPr lang="sv-SE" sz="3900" dirty="0"/>
              <a:t>		          </a:t>
            </a:r>
            <a:r>
              <a:rPr lang="sv-SE" sz="3900" dirty="0" smtClean="0"/>
              <a:t>1,5</a:t>
            </a:r>
            <a:endParaRPr lang="sv-SE" sz="3900" dirty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sv-SE" sz="2800" dirty="0" smtClean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sv-SE" sz="2800" dirty="0" smtClean="0"/>
              <a:t>*</a:t>
            </a:r>
            <a:r>
              <a:rPr lang="sv-SE" sz="2800" dirty="0" err="1" smtClean="0"/>
              <a:t>Lähde</a:t>
            </a:r>
            <a:r>
              <a:rPr lang="sv-SE" sz="2800" dirty="0" smtClean="0"/>
              <a:t>: The Economist 9-15. </a:t>
            </a:r>
            <a:r>
              <a:rPr lang="sv-SE" sz="2800" dirty="0" err="1" smtClean="0"/>
              <a:t>huhtikuuta</a:t>
            </a:r>
            <a:r>
              <a:rPr lang="sv-SE" sz="2800" dirty="0" smtClean="0"/>
              <a:t>; 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sv-SE" sz="2800" dirty="0"/>
              <a:t> </a:t>
            </a:r>
            <a:r>
              <a:rPr lang="sv-SE" sz="2800" dirty="0" smtClean="0"/>
              <a:t> </a:t>
            </a:r>
            <a:r>
              <a:rPr lang="sv-SE" sz="2800" dirty="0" err="1" smtClean="0"/>
              <a:t>Työttömyyden</a:t>
            </a:r>
            <a:r>
              <a:rPr lang="sv-SE" sz="2800" dirty="0" smtClean="0"/>
              <a:t> </a:t>
            </a:r>
            <a:r>
              <a:rPr lang="sv-SE" sz="2800" dirty="0" err="1" smtClean="0"/>
              <a:t>osalta</a:t>
            </a:r>
            <a:r>
              <a:rPr lang="sv-SE" sz="2800" dirty="0" smtClean="0"/>
              <a:t> </a:t>
            </a:r>
            <a:r>
              <a:rPr lang="sv-SE" sz="2800" dirty="0" err="1" smtClean="0"/>
              <a:t>viimeisimmät</a:t>
            </a:r>
            <a:r>
              <a:rPr lang="sv-SE" sz="2800" dirty="0" smtClean="0"/>
              <a:t> </a:t>
            </a:r>
            <a:r>
              <a:rPr lang="sv-SE" sz="2800" dirty="0" err="1" smtClean="0"/>
              <a:t>tiedot</a:t>
            </a:r>
            <a:r>
              <a:rPr lang="sv-SE" sz="2800" dirty="0" smtClean="0"/>
              <a:t>, </a:t>
            </a:r>
            <a:r>
              <a:rPr lang="sv-SE" sz="2800" dirty="0" err="1" smtClean="0"/>
              <a:t>inflaation</a:t>
            </a:r>
            <a:r>
              <a:rPr lang="sv-SE" sz="2800" dirty="0" smtClean="0"/>
              <a:t> ja </a:t>
            </a:r>
            <a:r>
              <a:rPr lang="sv-SE" sz="2800" dirty="0" err="1" smtClean="0"/>
              <a:t>BKT:n</a:t>
            </a:r>
            <a:r>
              <a:rPr lang="sv-SE" sz="2800" dirty="0" smtClean="0"/>
              <a:t> 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sv-SE" sz="2800" dirty="0" smtClean="0"/>
              <a:t>  </a:t>
            </a:r>
            <a:r>
              <a:rPr lang="sv-SE" sz="2800" dirty="0" err="1" smtClean="0"/>
              <a:t>osalta</a:t>
            </a:r>
            <a:r>
              <a:rPr lang="sv-SE" sz="2800" dirty="0" smtClean="0"/>
              <a:t> ennusteet </a:t>
            </a:r>
            <a:r>
              <a:rPr lang="sv-SE" sz="2800" dirty="0" err="1" smtClean="0"/>
              <a:t>keskimäärin</a:t>
            </a:r>
            <a:endParaRPr lang="sv-SE" sz="2800" dirty="0" smtClean="0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7596336" y="6453336"/>
            <a:ext cx="792088" cy="216024"/>
          </a:xfrm>
        </p:spPr>
        <p:txBody>
          <a:bodyPr/>
          <a:lstStyle/>
          <a:p>
            <a:r>
              <a:rPr lang="fi-FI" dirty="0" smtClean="0"/>
              <a:t>13.4.2016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4499992" y="6525344"/>
            <a:ext cx="864096" cy="216023"/>
          </a:xfrm>
        </p:spPr>
        <p:txBody>
          <a:bodyPr/>
          <a:lstStyle/>
          <a:p>
            <a:r>
              <a:rPr lang="fi-FI" dirty="0" smtClean="0"/>
              <a:t>Kenneth Snellman</a:t>
            </a:r>
            <a:endParaRPr lang="fi-FI" dirty="0"/>
          </a:p>
        </p:txBody>
      </p:sp>
      <p:sp>
        <p:nvSpPr>
          <p:cNvPr id="5" name="Suorakulmio 4"/>
          <p:cNvSpPr/>
          <p:nvPr/>
        </p:nvSpPr>
        <p:spPr>
          <a:xfrm>
            <a:off x="8676456" y="6440125"/>
            <a:ext cx="3289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3141691-3295-41BC-BA74-958986775878}" type="slidenum">
              <a:rPr lang="en-US" sz="1100">
                <a:latin typeface="+mn-lt"/>
              </a:rPr>
              <a:pPr/>
              <a:t>13</a:t>
            </a:fld>
            <a:endParaRPr lang="fi-FI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013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tsikk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517632" cy="836613"/>
          </a:xfrm>
        </p:spPr>
        <p:txBody>
          <a:bodyPr>
            <a:normAutofit/>
          </a:bodyPr>
          <a:lstStyle/>
          <a:p>
            <a:r>
              <a:rPr lang="fi-FI" dirty="0" smtClean="0"/>
              <a:t>Suomen suhdanne-ennusteita</a:t>
            </a:r>
          </a:p>
        </p:txBody>
      </p:sp>
      <p:sp>
        <p:nvSpPr>
          <p:cNvPr id="24579" name="Sisällön paikkamerkki 2"/>
          <p:cNvSpPr>
            <a:spLocks noGrp="1"/>
          </p:cNvSpPr>
          <p:nvPr>
            <p:ph idx="1"/>
          </p:nvPr>
        </p:nvSpPr>
        <p:spPr>
          <a:xfrm>
            <a:off x="467544" y="1385392"/>
            <a:ext cx="8496944" cy="4995936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sv-SE" sz="3200" dirty="0" smtClean="0"/>
              <a:t>		                    BKT  </a:t>
            </a:r>
            <a:r>
              <a:rPr lang="sv-SE" sz="3200" dirty="0" err="1" smtClean="0"/>
              <a:t>Työttömyys</a:t>
            </a:r>
            <a:r>
              <a:rPr lang="sv-SE" sz="3200" dirty="0" smtClean="0"/>
              <a:t>  </a:t>
            </a:r>
            <a:r>
              <a:rPr lang="sv-SE" sz="3200" dirty="0" err="1" smtClean="0"/>
              <a:t>Inflaatio</a:t>
            </a:r>
            <a:endParaRPr lang="sv-SE" sz="32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sv-SE" sz="3200" b="1" dirty="0" smtClean="0"/>
              <a:t>PT 31.3</a:t>
            </a:r>
            <a:r>
              <a:rPr lang="sv-SE" sz="3200" dirty="0" smtClean="0"/>
              <a:t>	    2016     1,1	    9,3		   0,2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SE" sz="3200" u="sng" dirty="0" smtClean="0"/>
              <a:t>			    2017     1,3	    9,3		   1,0</a:t>
            </a:r>
            <a:endParaRPr lang="sv-SE" sz="3200" u="sng" dirty="0"/>
          </a:p>
          <a:p>
            <a:pPr>
              <a:lnSpc>
                <a:spcPct val="90000"/>
              </a:lnSpc>
              <a:buFontTx/>
              <a:buNone/>
            </a:pPr>
            <a:r>
              <a:rPr lang="sv-SE" sz="3200" b="1" dirty="0" smtClean="0"/>
              <a:t>ETLA 22.3	</a:t>
            </a:r>
            <a:r>
              <a:rPr lang="sv-SE" sz="3200" dirty="0" smtClean="0"/>
              <a:t>    2016     0,9	    9,4		   0,3</a:t>
            </a:r>
          </a:p>
          <a:p>
            <a:pPr>
              <a:lnSpc>
                <a:spcPct val="90000"/>
              </a:lnSpc>
              <a:buNone/>
            </a:pPr>
            <a:r>
              <a:rPr lang="sv-SE" sz="3200" u="sng" dirty="0"/>
              <a:t>			    </a:t>
            </a:r>
            <a:r>
              <a:rPr lang="sv-SE" sz="3200" u="sng" dirty="0" smtClean="0"/>
              <a:t>2017     1,2</a:t>
            </a:r>
            <a:r>
              <a:rPr lang="sv-SE" sz="3200" u="sng" dirty="0"/>
              <a:t>	    </a:t>
            </a:r>
            <a:r>
              <a:rPr lang="sv-SE" sz="3200" u="sng" dirty="0" smtClean="0"/>
              <a:t>9,3</a:t>
            </a:r>
            <a:r>
              <a:rPr lang="sv-SE" sz="3200" u="sng" dirty="0"/>
              <a:t>		   </a:t>
            </a:r>
            <a:r>
              <a:rPr lang="sv-SE" sz="3200" u="sng" dirty="0" smtClean="0"/>
              <a:t>1,1</a:t>
            </a:r>
            <a:endParaRPr lang="sv-SE" sz="3200" u="sng" dirty="0"/>
          </a:p>
          <a:p>
            <a:pPr>
              <a:lnSpc>
                <a:spcPct val="90000"/>
              </a:lnSpc>
              <a:buNone/>
            </a:pPr>
            <a:r>
              <a:rPr lang="sv-SE" sz="3200" b="1" dirty="0" smtClean="0"/>
              <a:t>Danske Bank </a:t>
            </a:r>
            <a:r>
              <a:rPr lang="sv-SE" sz="3200" dirty="0" smtClean="0"/>
              <a:t>2016     0,7	    9,6	  	   0,4	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SE" sz="3200" b="1" u="sng" dirty="0" smtClean="0"/>
              <a:t>21.3</a:t>
            </a:r>
            <a:r>
              <a:rPr lang="sv-SE" sz="3200" u="sng" dirty="0" smtClean="0"/>
              <a:t>		    2017     1,1	    9,4		   1,0</a:t>
            </a:r>
            <a:endParaRPr lang="sv-SE" sz="3200" u="sng" dirty="0"/>
          </a:p>
          <a:p>
            <a:pPr>
              <a:lnSpc>
                <a:spcPct val="90000"/>
              </a:lnSpc>
              <a:buFontTx/>
              <a:buNone/>
            </a:pPr>
            <a:r>
              <a:rPr lang="sv-SE" sz="3200" b="1" dirty="0" smtClean="0"/>
              <a:t>PTT 17.3 	</a:t>
            </a:r>
            <a:r>
              <a:rPr lang="sv-SE" sz="3200" dirty="0" smtClean="0"/>
              <a:t>    2016     0,7	    9,6		   0,5</a:t>
            </a:r>
          </a:p>
          <a:p>
            <a:pPr>
              <a:lnSpc>
                <a:spcPct val="90000"/>
              </a:lnSpc>
              <a:buNone/>
            </a:pPr>
            <a:r>
              <a:rPr lang="sv-SE" sz="3200" b="1" dirty="0"/>
              <a:t>	</a:t>
            </a:r>
            <a:r>
              <a:rPr lang="sv-SE" sz="3200" b="1" dirty="0" smtClean="0"/>
              <a:t>		    </a:t>
            </a:r>
            <a:r>
              <a:rPr lang="sv-SE" sz="3200" dirty="0" smtClean="0"/>
              <a:t>2017     1,0</a:t>
            </a:r>
            <a:r>
              <a:rPr lang="sv-SE" sz="3200" dirty="0"/>
              <a:t>	    </a:t>
            </a:r>
            <a:r>
              <a:rPr lang="sv-SE" sz="3200" dirty="0" smtClean="0"/>
              <a:t>9,5	</a:t>
            </a:r>
            <a:r>
              <a:rPr lang="sv-SE" sz="3200" dirty="0"/>
              <a:t>	   </a:t>
            </a:r>
            <a:r>
              <a:rPr lang="sv-SE" sz="3200" dirty="0" smtClean="0"/>
              <a:t>1,0</a:t>
            </a:r>
            <a:endParaRPr lang="sv-SE" sz="3200" dirty="0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7668344" y="6525345"/>
            <a:ext cx="792088" cy="144016"/>
          </a:xfrm>
        </p:spPr>
        <p:txBody>
          <a:bodyPr/>
          <a:lstStyle/>
          <a:p>
            <a:r>
              <a:rPr lang="fi-FI" dirty="0" smtClean="0"/>
              <a:t>13.4.2016</a:t>
            </a: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5148064" y="6525344"/>
            <a:ext cx="864096" cy="216023"/>
          </a:xfrm>
        </p:spPr>
        <p:txBody>
          <a:bodyPr/>
          <a:lstStyle/>
          <a:p>
            <a:r>
              <a:rPr lang="fi-FI" dirty="0" smtClean="0"/>
              <a:t>Kenneth Snellman</a:t>
            </a:r>
            <a:endParaRPr lang="fi-FI" dirty="0"/>
          </a:p>
        </p:txBody>
      </p:sp>
      <p:sp>
        <p:nvSpPr>
          <p:cNvPr id="4" name="Suorakulmio 3"/>
          <p:cNvSpPr/>
          <p:nvPr/>
        </p:nvSpPr>
        <p:spPr>
          <a:xfrm>
            <a:off x="8626957" y="6453420"/>
            <a:ext cx="341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3141691-3295-41BC-BA74-958986775878}" type="slidenum">
              <a:rPr lang="en-US" sz="1100">
                <a:latin typeface="+mn-lt"/>
              </a:rPr>
              <a:pPr/>
              <a:t>14</a:t>
            </a:fld>
            <a:endParaRPr lang="fi-FI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738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Vuosiloman kertyminen perhevapaalla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Äitiys-, isyys- ja vanhempainvapaalta kertyy uuden lain mukaan vuosilomaa enintään 6 kk:n ajalta</a:t>
            </a:r>
          </a:p>
          <a:p>
            <a:pPr marL="790575" lvl="1" indent="-342900">
              <a:buFont typeface="Arial" panose="020B0604020202020204" pitchFamily="34" charset="0"/>
              <a:buChar char="•"/>
            </a:pPr>
            <a:r>
              <a:rPr lang="fi-FI" dirty="0"/>
              <a:t>Aikaisemmin lomaa kertyi koko äitiys-, isyys- ja vanhempainvapaan ajalta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Muutos tullut voimaan 1.4.2016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Jos saman lapsen perusteella pidettävä äitiys-, isyys- tai vanhempainvapaa on ehtinyt alkaa ennen 1.4.2016, sovelletaan vanhaa lakia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915E19-6214-407A-B158-D67E05FA2DA5}" type="slidenum">
              <a:rPr lang="fi-FI" smtClean="0"/>
              <a:pPr>
                <a:defRPr/>
              </a:pPr>
              <a:t>15</a:t>
            </a:fld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BED6937-D051-4AF4-9F27-3F51AA1CCB2F}" type="datetime1">
              <a:rPr lang="fi-FI" smtClean="0"/>
              <a:pPr>
                <a:defRPr/>
              </a:pPr>
              <a:t>29.4.2016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5353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153400" cy="914400"/>
          </a:xfrm>
        </p:spPr>
        <p:txBody>
          <a:bodyPr/>
          <a:lstStyle/>
          <a:p>
            <a:r>
              <a:rPr lang="fi-FI" dirty="0"/>
              <a:t>Vuosiloman siirtäminen sairaustapauksessa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23528" y="1556792"/>
            <a:ext cx="8153400" cy="3657600"/>
          </a:xfrm>
        </p:spPr>
        <p:txBody>
          <a:bodyPr/>
          <a:lstStyle/>
          <a:p>
            <a:r>
              <a:rPr lang="fi-FI" dirty="0"/>
              <a:t>Vuosilomalaissa palattu ns. karenssiajatteluun, muutokset voimaan 1.4.2016 alkaen ansaittaviin lomiin</a:t>
            </a:r>
          </a:p>
          <a:p>
            <a:r>
              <a:rPr lang="fi-FI" dirty="0"/>
              <a:t>Sairastuminen ennen vuosiloman alkamista</a:t>
            </a:r>
          </a:p>
          <a:p>
            <a:pPr lvl="1"/>
            <a:r>
              <a:rPr lang="fi-FI" dirty="0"/>
              <a:t>oikeus siirtää työkyvyttömyysajalle osuva vuosiloma myöhempään ajankohtaan</a:t>
            </a:r>
          </a:p>
          <a:p>
            <a:pPr lvl="1"/>
            <a:r>
              <a:rPr lang="fi-FI" dirty="0"/>
              <a:t>pyydettävä loman siirtämistä + toimitettava lääkärintodistus</a:t>
            </a:r>
          </a:p>
          <a:p>
            <a:r>
              <a:rPr lang="fi-FI" dirty="0"/>
              <a:t>Sairastuminen vuosiloman aikana</a:t>
            </a:r>
          </a:p>
          <a:p>
            <a:pPr lvl="1"/>
            <a:r>
              <a:rPr lang="fi-FI" dirty="0"/>
              <a:t>oikeus loman siirtämiseen vasta 6 omavastuupäivän jälkeen</a:t>
            </a:r>
          </a:p>
          <a:p>
            <a:pPr lvl="1"/>
            <a:r>
              <a:rPr lang="fi-FI" dirty="0"/>
              <a:t>omavastuupäivät lasketaan </a:t>
            </a:r>
            <a:r>
              <a:rPr lang="fi-FI" dirty="0" err="1"/>
              <a:t>lomanmääräytymisvuosittain</a:t>
            </a:r>
            <a:r>
              <a:rPr lang="fi-FI" dirty="0"/>
              <a:t> yhteen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915E19-6214-407A-B158-D67E05FA2DA5}" type="slidenum">
              <a:rPr lang="fi-FI" smtClean="0"/>
              <a:pPr>
                <a:defRPr/>
              </a:pPr>
              <a:t>16</a:t>
            </a:fld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BED6937-D051-4AF4-9F27-3F51AA1CCB2F}" type="datetime1">
              <a:rPr lang="fi-FI" smtClean="0"/>
              <a:pPr>
                <a:defRPr/>
              </a:pPr>
              <a:t>29.4.2016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398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Työnantajalla on velvollisuus pitää vuosilomakirjanpitoa</a:t>
            </a:r>
          </a:p>
          <a:p>
            <a:pPr lvl="1"/>
            <a:r>
              <a:rPr lang="fi-FI" dirty="0"/>
              <a:t>Työntekijän kannattaa merkitä ylös vuosilomalla sairastumispäivät ja hankkia näiltä aina lääkärintodistukset</a:t>
            </a:r>
          </a:p>
          <a:p>
            <a:r>
              <a:rPr lang="fi-FI" dirty="0"/>
              <a:t>Omavastuupäivät eivät voi vähentää työntekijän oikeutta 4 viikon vuosilomaan</a:t>
            </a:r>
          </a:p>
          <a:p>
            <a:pPr lvl="1"/>
            <a:r>
              <a:rPr lang="fi-FI" dirty="0"/>
              <a:t>Jos lomaa on kertynyt 24 päivää tai vähemmän, omavastuupäiviä ei ole</a:t>
            </a:r>
          </a:p>
          <a:p>
            <a:pPr lvl="1"/>
            <a:r>
              <a:rPr lang="fi-FI" dirty="0"/>
              <a:t>Jos vuosilomaa on kertynyt yli 24 mutta alle 30 päivää, omavastuupäiviä voi olla enintään niin monta kuin lomaoikeus ylittää 24 päivää 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915E19-6214-407A-B158-D67E05FA2DA5}" type="slidenum">
              <a:rPr lang="fi-FI" smtClean="0"/>
              <a:pPr>
                <a:defRPr/>
              </a:pPr>
              <a:t>17</a:t>
            </a:fld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BED6937-D051-4AF4-9F27-3F51AA1CCB2F}" type="datetime1">
              <a:rPr lang="fi-FI" smtClean="0"/>
              <a:pPr>
                <a:defRPr/>
              </a:pPr>
              <a:t>29.4.2016</a:t>
            </a:fld>
            <a:endParaRPr lang="fi-FI" dirty="0"/>
          </a:p>
        </p:txBody>
      </p:sp>
      <p:sp>
        <p:nvSpPr>
          <p:cNvPr id="6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Vuosiloman siirtäminen vuosiloman aikana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399449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Työsuhteen ehdot</a:t>
            </a:r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2060848"/>
            <a:ext cx="8153400" cy="3657600"/>
          </a:xfrm>
        </p:spPr>
        <p:txBody>
          <a:bodyPr/>
          <a:lstStyle/>
          <a:p>
            <a:pPr>
              <a:buClr>
                <a:schemeClr val="accent3"/>
              </a:buClr>
            </a:pPr>
            <a:r>
              <a:rPr lang="fi-FI" sz="1800" dirty="0">
                <a:latin typeface="Arial" panose="020B0604020202020204" pitchFamily="34" charset="0"/>
                <a:cs typeface="Arial" panose="020B0604020202020204" pitchFamily="34" charset="0"/>
              </a:rPr>
              <a:t>Työsopimus (työnantajan ja työntekijän välillä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Clr>
                <a:schemeClr val="accent3"/>
              </a:buClr>
            </a:pPr>
            <a:endParaRPr 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3"/>
              </a:buClr>
            </a:pPr>
            <a:r>
              <a:rPr lang="fi-FI" sz="1800" dirty="0">
                <a:latin typeface="Arial" panose="020B0604020202020204" pitchFamily="34" charset="0"/>
                <a:cs typeface="Arial" panose="020B0604020202020204" pitchFamily="34" charset="0"/>
              </a:rPr>
              <a:t>Työehtosopimus (työnantajaliitto ja työntekijäliitto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Huom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! Myös paikalliset sopimukset</a:t>
            </a:r>
          </a:p>
          <a:p>
            <a:pPr>
              <a:buClr>
                <a:schemeClr val="accent3"/>
              </a:buClr>
            </a:pPr>
            <a:endParaRPr 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3"/>
              </a:buClr>
            </a:pPr>
            <a:r>
              <a:rPr lang="fi-FI" sz="1800" dirty="0">
                <a:latin typeface="Arial" panose="020B0604020202020204" pitchFamily="34" charset="0"/>
                <a:cs typeface="Arial" panose="020B0604020202020204" pitchFamily="34" charset="0"/>
              </a:rPr>
              <a:t>Lainsäädäntö (</a:t>
            </a:r>
            <a:r>
              <a:rPr lang="fi-FI" sz="18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www.finlex.fi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Clr>
                <a:schemeClr val="accent3"/>
              </a:buClr>
            </a:pPr>
            <a:endParaRPr 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3"/>
              </a:buClr>
            </a:pPr>
            <a:r>
              <a:rPr lang="fi-FI" sz="1800" dirty="0">
                <a:latin typeface="Arial" panose="020B0604020202020204" pitchFamily="34" charset="0"/>
                <a:cs typeface="Arial" panose="020B0604020202020204" pitchFamily="34" charset="0"/>
              </a:rPr>
              <a:t>Työsuhteen keskeiset lait:</a:t>
            </a:r>
          </a:p>
          <a:p>
            <a:pPr lvl="1">
              <a:buClr>
                <a:schemeClr val="accent3"/>
              </a:buClr>
            </a:pPr>
            <a:r>
              <a:rPr lang="fi-FI" sz="1800" dirty="0">
                <a:latin typeface="Arial" panose="020B0604020202020204" pitchFamily="34" charset="0"/>
                <a:cs typeface="Arial" panose="020B0604020202020204" pitchFamily="34" charset="0"/>
              </a:rPr>
              <a:t>Työsopimuslaki		</a:t>
            </a:r>
            <a:r>
              <a:rPr lang="fi-FI" sz="18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Vuosilomalaki</a:t>
            </a:r>
            <a:endParaRPr 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chemeClr val="accent3"/>
              </a:buClr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Työaikalaki		- Työterveyshuoltolaki</a:t>
            </a:r>
            <a:endParaRPr 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chemeClr val="accent3"/>
              </a:buClr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Työturvallisuuslaki</a:t>
            </a:r>
          </a:p>
          <a:p>
            <a:pPr lvl="1">
              <a:buClr>
                <a:schemeClr val="accent3"/>
              </a:buClr>
            </a:pPr>
            <a:endParaRPr 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3"/>
              </a:buClr>
            </a:pPr>
            <a:r>
              <a:rPr lang="fi-FI" sz="1800" dirty="0">
                <a:latin typeface="Arial" panose="020B0604020202020204" pitchFamily="34" charset="0"/>
                <a:cs typeface="Arial" panose="020B0604020202020204" pitchFamily="34" charset="0"/>
              </a:rPr>
              <a:t>Noudatetaan lainsäädäntöä ellei työehtosopimuksessa sovittu toisin</a:t>
            </a:r>
          </a:p>
          <a:p>
            <a:pPr>
              <a:buClr>
                <a:schemeClr val="accent3"/>
              </a:buClr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915E19-6214-407A-B158-D67E05FA2DA5}" type="slidenum">
              <a:rPr lang="fi-FI" smtClean="0"/>
              <a:pPr>
                <a:defRPr/>
              </a:pPr>
              <a:t>18</a:t>
            </a:fld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4BFEF36-DEC5-4100-B00C-CA92A996B2D4}" type="datetime1">
              <a:rPr lang="fi-FI" smtClean="0"/>
              <a:pPr>
                <a:defRPr/>
              </a:pPr>
              <a:t>29.4.2016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1593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8153400" cy="520700"/>
          </a:xfrm>
        </p:spPr>
        <p:txBody>
          <a:bodyPr/>
          <a:lstStyle/>
          <a:p>
            <a:pPr>
              <a:defRPr/>
            </a:pPr>
            <a:r>
              <a:rPr lang="fi-FI" sz="3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Työehtosopimukset</a:t>
            </a:r>
            <a:endParaRPr lang="fi-FI" sz="1800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318500" cy="4968552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accent3"/>
              </a:buClr>
              <a:buFontTx/>
              <a:buNone/>
            </a:pPr>
            <a:r>
              <a:rPr lang="fi-F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JULKINEN</a:t>
            </a:r>
          </a:p>
          <a:p>
            <a:pPr>
              <a:lnSpc>
                <a:spcPct val="80000"/>
              </a:lnSpc>
              <a:buClr>
                <a:schemeClr val="accent3"/>
              </a:buClr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Kunnallinen yleinen virka- ja työehtosopimus (Tehyllä oma pöytäkirja</a:t>
            </a:r>
          </a:p>
          <a:p>
            <a:pPr>
              <a:lnSpc>
                <a:spcPct val="80000"/>
              </a:lnSpc>
              <a:buClr>
                <a:schemeClr val="accent3"/>
              </a:buClr>
              <a:buFontTx/>
              <a:buNone/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palkkauksesta ja luottamusmiehistä)</a:t>
            </a:r>
          </a:p>
          <a:p>
            <a:pPr>
              <a:lnSpc>
                <a:spcPct val="80000"/>
              </a:lnSpc>
              <a:buClr>
                <a:schemeClr val="accent3"/>
              </a:buClr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Valtion virka- ja työehdot (</a:t>
            </a:r>
            <a:r>
              <a:rPr 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Pardia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80000"/>
              </a:lnSpc>
              <a:buClr>
                <a:schemeClr val="accent3"/>
              </a:buClr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Kirkon virka- ja työehtosopimus (SVTL)</a:t>
            </a:r>
          </a:p>
          <a:p>
            <a:pPr>
              <a:lnSpc>
                <a:spcPct val="80000"/>
              </a:lnSpc>
              <a:buClr>
                <a:schemeClr val="accent3"/>
              </a:buClr>
              <a:buFontTx/>
              <a:buNone/>
            </a:pPr>
            <a:endParaRPr lang="fi-FI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chemeClr val="accent3"/>
              </a:buClr>
              <a:buFontTx/>
              <a:buNone/>
            </a:pPr>
            <a:r>
              <a:rPr lang="fi-F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YKSITYINEN, TSN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(Tehy, Super, </a:t>
            </a:r>
            <a:r>
              <a:rPr 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Erto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80000"/>
              </a:lnSpc>
              <a:buClr>
                <a:schemeClr val="accent3"/>
              </a:buClr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Terveyspalvelualan työehtosopimus</a:t>
            </a:r>
          </a:p>
          <a:p>
            <a:pPr>
              <a:lnSpc>
                <a:spcPct val="80000"/>
              </a:lnSpc>
              <a:buClr>
                <a:schemeClr val="accent3"/>
              </a:buClr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Yksityisen sosiaalipalvelualan työehtosopimus </a:t>
            </a:r>
          </a:p>
          <a:p>
            <a:pPr>
              <a:lnSpc>
                <a:spcPct val="80000"/>
              </a:lnSpc>
              <a:buClr>
                <a:schemeClr val="accent3"/>
              </a:buClr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Avaintyönantajien </a:t>
            </a:r>
            <a:r>
              <a:rPr 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</a:t>
            </a:r>
            <a:endParaRPr 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chemeClr val="accent3"/>
              </a:buClr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YTHS </a:t>
            </a:r>
            <a:r>
              <a:rPr 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</a:t>
            </a:r>
            <a:endParaRPr 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chemeClr val="accent3"/>
              </a:buClr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Työterveyslaitosta koskeva </a:t>
            </a:r>
            <a:r>
              <a:rPr 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</a:t>
            </a:r>
            <a:endParaRPr 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chemeClr val="accent3"/>
              </a:buClr>
              <a:buFontTx/>
              <a:buNone/>
            </a:pPr>
            <a:endParaRPr 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chemeClr val="accent3"/>
              </a:buClr>
              <a:buFontTx/>
              <a:buNone/>
            </a:pPr>
            <a:r>
              <a:rPr lang="fi-F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YKSITYINEN, Tehy</a:t>
            </a:r>
          </a:p>
          <a:p>
            <a:pPr>
              <a:lnSpc>
                <a:spcPct val="80000"/>
              </a:lnSpc>
              <a:buClr>
                <a:schemeClr val="accent3"/>
              </a:buClr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Sairaankuljettajia koskeva </a:t>
            </a:r>
            <a:r>
              <a:rPr 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</a:t>
            </a:r>
            <a:endParaRPr 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chemeClr val="accent3"/>
              </a:buClr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Hammaslääkärien työnantajayhdistyksen ja Tehyn välinen </a:t>
            </a:r>
            <a:r>
              <a:rPr 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</a:t>
            </a:r>
            <a:endParaRPr 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chemeClr val="accent3"/>
              </a:buClr>
            </a:pPr>
            <a:r>
              <a:rPr 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PlusTerveys</a:t>
            </a:r>
            <a:r>
              <a:rPr 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Oy 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</a:t>
            </a:r>
            <a:endParaRPr 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chemeClr val="accent3"/>
              </a:buClr>
            </a:pPr>
            <a:r>
              <a:rPr 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Seure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</a:t>
            </a:r>
            <a:endParaRPr 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Clr>
                <a:schemeClr val="accent3"/>
              </a:buClr>
              <a:buNone/>
            </a:pPr>
            <a:endParaRPr 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chemeClr val="accent3"/>
              </a:buClr>
            </a:pPr>
            <a:endParaRPr lang="fi-FI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fi-FI" sz="1400" dirty="0" smtClean="0"/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915E19-6214-407A-B158-D67E05FA2DA5}" type="slidenum">
              <a:rPr lang="fi-FI" smtClean="0"/>
              <a:pPr>
                <a:defRPr/>
              </a:pPr>
              <a:t>19</a:t>
            </a:fld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0C536645-7C96-4B92-B1E1-95B3D516EEE2}" type="datetime1">
              <a:rPr lang="fi-FI" smtClean="0"/>
              <a:pPr>
                <a:defRPr/>
              </a:pPr>
              <a:t>29.4.2016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327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692696"/>
            <a:ext cx="8153400" cy="914400"/>
          </a:xfrm>
        </p:spPr>
        <p:txBody>
          <a:bodyPr/>
          <a:lstStyle/>
          <a:p>
            <a:r>
              <a:rPr lang="fi-FI" dirty="0" smtClean="0"/>
              <a:t>Missä mennään työmarkkinoilla?</a:t>
            </a:r>
            <a:endParaRPr lang="fi-FI" dirty="0"/>
          </a:p>
        </p:txBody>
      </p:sp>
      <p:graphicFrame>
        <p:nvGraphicFramePr>
          <p:cNvPr id="2" name="Sisällön paikkamerkki 1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954021367"/>
              </p:ext>
            </p:extLst>
          </p:nvPr>
        </p:nvGraphicFramePr>
        <p:xfrm>
          <a:off x="457200" y="1700213"/>
          <a:ext cx="8135938" cy="454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55A6EE9-F178-4EB8-9044-AFCE48C78E62}" type="datetime1">
              <a:rPr lang="fi-FI" smtClean="0"/>
              <a:pPr/>
              <a:t>29.4.2016</a:t>
            </a:fld>
            <a:endParaRPr lang="fi-FI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3141691-3295-41BC-BA74-95898677587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13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Mitä työehtosopimuksessa sovitaan?</a:t>
            </a:r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3"/>
              </a:buClr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Neuvotellaan alalla noudatettavat vähimmäisehdot</a:t>
            </a:r>
          </a:p>
          <a:p>
            <a:pPr>
              <a:buClr>
                <a:schemeClr val="accent3"/>
              </a:buClr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Alan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vähimmäispalkat, palkankorotukset</a:t>
            </a: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3"/>
              </a:buClr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Parannuksia verrattuna laissa säädettyyn tasoon</a:t>
            </a:r>
          </a:p>
          <a:p>
            <a:pPr>
              <a:buClr>
                <a:schemeClr val="accent3"/>
              </a:buClr>
              <a:buFont typeface="Wingdings" pitchFamily="2" charset="2"/>
              <a:buChar char="Ø"/>
            </a:pP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Vuosilomat: 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loman ansainta,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lomaraha</a:t>
            </a: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3"/>
              </a:buClr>
              <a:buFont typeface="Wingdings" pitchFamily="2" charset="2"/>
              <a:buChar char="Ø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alkalliset 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sairauspoissaolojaksot, palkallinen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äitiysvapaa</a:t>
            </a:r>
          </a:p>
          <a:p>
            <a:pPr>
              <a:buClr>
                <a:schemeClr val="accent3"/>
              </a:buClr>
              <a:buFont typeface="Wingdings" pitchFamily="2" charset="2"/>
              <a:buChar char="Ø"/>
            </a:pP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Työajat lyhyemmät kuin työaikalaissa</a:t>
            </a: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3"/>
              </a:buClr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Voimassa tietyn sopimuskauden ajan</a:t>
            </a:r>
          </a:p>
          <a:p>
            <a:pPr>
              <a:buClr>
                <a:schemeClr val="accent3"/>
              </a:buClr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Neuvotteluosapuolina Työnantajaliitto ja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Työntekijäliitto tai Työntekijäliitto ja Työnantaja (esim. YTHS, </a:t>
            </a:r>
            <a:r>
              <a:rPr lang="fi-FI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Seure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Plusterveys)</a:t>
            </a: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915E19-6214-407A-B158-D67E05FA2DA5}" type="slidenum">
              <a:rPr lang="fi-FI" smtClean="0"/>
              <a:pPr>
                <a:defRPr/>
              </a:pPr>
              <a:t>20</a:t>
            </a:fld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9D10BB0-9090-4A54-9A0E-D7701E1A7B92}" type="datetime1">
              <a:rPr lang="fi-FI" smtClean="0"/>
              <a:pPr>
                <a:defRPr/>
              </a:pPr>
              <a:t>29.4.2016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4058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153400" cy="914400"/>
          </a:xfrm>
        </p:spPr>
        <p:txBody>
          <a:bodyPr/>
          <a:lstStyle/>
          <a:p>
            <a:r>
              <a:rPr lang="fi-FI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Työsopimus</a:t>
            </a:r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700808"/>
            <a:ext cx="8153400" cy="3657600"/>
          </a:xfrm>
        </p:spPr>
        <p:txBody>
          <a:bodyPr/>
          <a:lstStyle/>
          <a:p>
            <a:pPr lvl="0" eaLnBrk="0" hangingPunct="0">
              <a:buClr>
                <a:schemeClr val="accent3"/>
              </a:buClr>
            </a:pPr>
            <a:r>
              <a:rPr lang="fi-FI" sz="180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Työelämän perussopimus, jossa tasavertaisina sopijaosapuolina ovat työnantaja ja </a:t>
            </a:r>
            <a:r>
              <a:rPr lang="fi-FI" sz="18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työntekijä</a:t>
            </a:r>
          </a:p>
          <a:p>
            <a:pPr marL="0" lvl="0" indent="0" eaLnBrk="0" hangingPunct="0">
              <a:buClr>
                <a:schemeClr val="accent3"/>
              </a:buClr>
              <a:buNone/>
            </a:pPr>
            <a:endParaRPr lang="fi-FI" sz="180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  <a:p>
            <a:pPr lvl="0" eaLnBrk="0" hangingPunct="0">
              <a:buClr>
                <a:schemeClr val="accent3"/>
              </a:buClr>
            </a:pPr>
            <a:r>
              <a:rPr lang="fi-FI" sz="180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Työntekijä sitoutuu tekemään työtä työnantajalle palkkaa ja muita etuja </a:t>
            </a:r>
            <a:r>
              <a:rPr lang="fi-FI" sz="18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vastaan työnantajan johdon ja valvonnan alaisena</a:t>
            </a:r>
          </a:p>
          <a:p>
            <a:pPr marL="0" lvl="0" indent="0" eaLnBrk="0" hangingPunct="0">
              <a:buClr>
                <a:schemeClr val="accent3"/>
              </a:buClr>
              <a:buNone/>
            </a:pPr>
            <a:endParaRPr lang="fi-FI" sz="180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  <a:p>
            <a:pPr lvl="0" eaLnBrk="0" hangingPunct="0">
              <a:buClr>
                <a:schemeClr val="accent3"/>
              </a:buClr>
            </a:pPr>
            <a:r>
              <a:rPr lang="fi-FI" sz="180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Sovitaan työn laajuus, laatu ja </a:t>
            </a:r>
            <a:r>
              <a:rPr lang="fi-FI" sz="18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työntekopaikka</a:t>
            </a:r>
          </a:p>
          <a:p>
            <a:pPr marL="0" lvl="0" indent="0" eaLnBrk="0" hangingPunct="0">
              <a:buClr>
                <a:schemeClr val="accent3"/>
              </a:buClr>
              <a:buNone/>
            </a:pPr>
            <a:endParaRPr lang="fi-FI" sz="180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  <a:p>
            <a:pPr lvl="0" eaLnBrk="0" hangingPunct="0">
              <a:buClr>
                <a:schemeClr val="accent3"/>
              </a:buClr>
            </a:pPr>
            <a:r>
              <a:rPr lang="fi-FI" sz="180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Tulee tehdä aina </a:t>
            </a:r>
            <a:r>
              <a:rPr lang="fi-FI" sz="1800" u="sng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kirjallisena</a:t>
            </a:r>
            <a:br>
              <a:rPr lang="fi-FI" sz="1800" u="sng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</a:br>
            <a:r>
              <a:rPr lang="fi-FI" sz="18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  <a:sym typeface="Wingdings" pitchFamily="2" charset="2"/>
              </a:rPr>
              <a:t> Sinänsä myös suullinen sopimus on pätevä</a:t>
            </a:r>
            <a:endParaRPr lang="fi-FI" sz="180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  <a:p>
            <a:pPr>
              <a:buClr>
                <a:schemeClr val="accent3"/>
              </a:buClr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915E19-6214-407A-B158-D67E05FA2DA5}" type="slidenum">
              <a:rPr lang="fi-FI" smtClean="0"/>
              <a:pPr>
                <a:defRPr/>
              </a:pPr>
              <a:t>21</a:t>
            </a:fld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FF18B1CA-9203-4432-A1BA-D56BC529B5F7}" type="datetime1">
              <a:rPr lang="fi-FI" smtClean="0"/>
              <a:pPr>
                <a:defRPr/>
              </a:pPr>
              <a:t>29.4.2016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6766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53400" cy="914400"/>
          </a:xfrm>
        </p:spPr>
        <p:txBody>
          <a:bodyPr/>
          <a:lstStyle/>
          <a:p>
            <a:r>
              <a:rPr lang="fi-FI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Työsopimus</a:t>
            </a:r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052736"/>
            <a:ext cx="8153400" cy="3873624"/>
          </a:xfrm>
        </p:spPr>
        <p:txBody>
          <a:bodyPr/>
          <a:lstStyle/>
          <a:p>
            <a:pPr lvl="0" eaLnBrk="0" hangingPunct="0">
              <a:buClr>
                <a:schemeClr val="accent3"/>
              </a:buClr>
            </a:pPr>
            <a:r>
              <a:rPr lang="fi-FI" sz="1800" dirty="0">
                <a:solidFill>
                  <a:srgbClr val="000000"/>
                </a:solidFill>
                <a:ea typeface="ＭＳ Ｐゴシック"/>
              </a:rPr>
              <a:t>Työnantajan ja työntekijän </a:t>
            </a:r>
            <a:r>
              <a:rPr lang="fi-FI" sz="1800" dirty="0" smtClean="0">
                <a:solidFill>
                  <a:srgbClr val="000000"/>
                </a:solidFill>
                <a:ea typeface="ＭＳ Ｐゴシック"/>
              </a:rPr>
              <a:t>nimet</a:t>
            </a:r>
          </a:p>
          <a:p>
            <a:pPr lvl="0" eaLnBrk="0" hangingPunct="0">
              <a:buClr>
                <a:schemeClr val="accent3"/>
              </a:buClr>
            </a:pPr>
            <a:endParaRPr lang="fi-FI" sz="1800" dirty="0">
              <a:solidFill>
                <a:srgbClr val="000000"/>
              </a:solidFill>
              <a:ea typeface="ＭＳ Ｐゴシック"/>
            </a:endParaRPr>
          </a:p>
          <a:p>
            <a:pPr lvl="0" eaLnBrk="0" hangingPunct="0">
              <a:buClr>
                <a:schemeClr val="accent3"/>
              </a:buClr>
            </a:pPr>
            <a:r>
              <a:rPr lang="fi-FI" sz="1800" dirty="0">
                <a:solidFill>
                  <a:srgbClr val="000000"/>
                </a:solidFill>
                <a:ea typeface="ＭＳ Ｐゴシック"/>
              </a:rPr>
              <a:t>Tehtävän nimike, tarvittaessa </a:t>
            </a:r>
            <a:r>
              <a:rPr lang="fi-FI" sz="1800" dirty="0" smtClean="0">
                <a:solidFill>
                  <a:srgbClr val="000000"/>
                </a:solidFill>
                <a:ea typeface="ＭＳ Ｐゴシック"/>
              </a:rPr>
              <a:t>tehtäväkuva</a:t>
            </a:r>
          </a:p>
          <a:p>
            <a:pPr lvl="0" eaLnBrk="0" hangingPunct="0">
              <a:buClr>
                <a:schemeClr val="accent3"/>
              </a:buClr>
            </a:pPr>
            <a:endParaRPr lang="fi-FI" sz="1800" dirty="0">
              <a:solidFill>
                <a:srgbClr val="000000"/>
              </a:solidFill>
              <a:ea typeface="ＭＳ Ｐゴシック"/>
            </a:endParaRPr>
          </a:p>
          <a:p>
            <a:pPr lvl="0" eaLnBrk="0" hangingPunct="0">
              <a:buClr>
                <a:schemeClr val="accent3"/>
              </a:buClr>
            </a:pPr>
            <a:r>
              <a:rPr lang="fi-FI" sz="1800" dirty="0">
                <a:solidFill>
                  <a:srgbClr val="000000"/>
                </a:solidFill>
                <a:ea typeface="ＭＳ Ｐゴシック"/>
              </a:rPr>
              <a:t>Työsuhteen alkamispäivä ja sopimuksen </a:t>
            </a:r>
            <a:r>
              <a:rPr lang="fi-FI" sz="1800" dirty="0" smtClean="0">
                <a:solidFill>
                  <a:srgbClr val="000000"/>
                </a:solidFill>
                <a:ea typeface="ＭＳ Ｐゴシック"/>
              </a:rPr>
              <a:t>kesto</a:t>
            </a:r>
            <a:br>
              <a:rPr lang="fi-FI" sz="1800" dirty="0" smtClean="0">
                <a:solidFill>
                  <a:srgbClr val="000000"/>
                </a:solidFill>
                <a:ea typeface="ＭＳ Ｐゴシック"/>
              </a:rPr>
            </a:br>
            <a:r>
              <a:rPr lang="fi-FI" sz="1800" dirty="0" smtClean="0">
                <a:solidFill>
                  <a:srgbClr val="000000"/>
                </a:solidFill>
                <a:ea typeface="ＭＳ Ｐゴシック"/>
                <a:sym typeface="Wingdings" pitchFamily="2" charset="2"/>
              </a:rPr>
              <a:t> Jos määräaikainen myös määräaikaisuuden peruste</a:t>
            </a:r>
          </a:p>
          <a:p>
            <a:pPr lvl="0" eaLnBrk="0" hangingPunct="0">
              <a:buClr>
                <a:schemeClr val="accent3"/>
              </a:buClr>
            </a:pPr>
            <a:endParaRPr lang="fi-FI" sz="1800" dirty="0">
              <a:solidFill>
                <a:srgbClr val="000000"/>
              </a:solidFill>
              <a:ea typeface="ＭＳ Ｐゴシック"/>
            </a:endParaRPr>
          </a:p>
          <a:p>
            <a:pPr lvl="0" eaLnBrk="0" hangingPunct="0">
              <a:buClr>
                <a:schemeClr val="accent3"/>
              </a:buClr>
            </a:pPr>
            <a:r>
              <a:rPr lang="fi-FI" sz="1800" dirty="0" smtClean="0">
                <a:solidFill>
                  <a:srgbClr val="000000"/>
                </a:solidFill>
                <a:ea typeface="ＭＳ Ｐゴシック"/>
              </a:rPr>
              <a:t>Koeaika (edellyttää että nimenomaisesti sovittu)</a:t>
            </a:r>
          </a:p>
          <a:p>
            <a:pPr lvl="0" eaLnBrk="0" hangingPunct="0">
              <a:buClr>
                <a:schemeClr val="accent3"/>
              </a:buClr>
            </a:pPr>
            <a:endParaRPr lang="fi-FI" sz="1800" dirty="0">
              <a:solidFill>
                <a:srgbClr val="000000"/>
              </a:solidFill>
              <a:ea typeface="ＭＳ Ｐゴシック"/>
            </a:endParaRPr>
          </a:p>
          <a:p>
            <a:pPr lvl="0" eaLnBrk="0" hangingPunct="0">
              <a:buClr>
                <a:schemeClr val="accent3"/>
              </a:buClr>
            </a:pPr>
            <a:r>
              <a:rPr lang="fi-FI" sz="1800" dirty="0">
                <a:solidFill>
                  <a:srgbClr val="000000"/>
                </a:solidFill>
                <a:ea typeface="ＭＳ Ｐゴシック"/>
              </a:rPr>
              <a:t>Sovellettava työehtosopimus </a:t>
            </a:r>
            <a:endParaRPr lang="fi-FI" sz="1800" dirty="0" smtClean="0">
              <a:solidFill>
                <a:srgbClr val="000000"/>
              </a:solidFill>
              <a:ea typeface="ＭＳ Ｐゴシック"/>
            </a:endParaRPr>
          </a:p>
          <a:p>
            <a:pPr lvl="0" eaLnBrk="0" hangingPunct="0">
              <a:buClr>
                <a:schemeClr val="accent3"/>
              </a:buClr>
            </a:pPr>
            <a:endParaRPr lang="fi-FI" sz="1800" dirty="0">
              <a:solidFill>
                <a:srgbClr val="000000"/>
              </a:solidFill>
              <a:ea typeface="ＭＳ Ｐゴシック"/>
            </a:endParaRPr>
          </a:p>
          <a:p>
            <a:pPr lvl="0" eaLnBrk="0" hangingPunct="0">
              <a:buClr>
                <a:schemeClr val="accent3"/>
              </a:buClr>
            </a:pPr>
            <a:r>
              <a:rPr lang="fi-FI" sz="1800" dirty="0">
                <a:solidFill>
                  <a:srgbClr val="000000"/>
                </a:solidFill>
                <a:ea typeface="ＭＳ Ｐゴシック"/>
              </a:rPr>
              <a:t>Työaika ja </a:t>
            </a:r>
            <a:r>
              <a:rPr lang="fi-FI" sz="1800" dirty="0" smtClean="0">
                <a:solidFill>
                  <a:srgbClr val="000000"/>
                </a:solidFill>
                <a:ea typeface="ＭＳ Ｐゴシック"/>
              </a:rPr>
              <a:t>työntekopaikka</a:t>
            </a:r>
          </a:p>
          <a:p>
            <a:pPr lvl="0" eaLnBrk="0" hangingPunct="0">
              <a:buClr>
                <a:schemeClr val="accent3"/>
              </a:buClr>
            </a:pPr>
            <a:endParaRPr lang="fi-FI" sz="1800" dirty="0">
              <a:solidFill>
                <a:srgbClr val="000000"/>
              </a:solidFill>
              <a:ea typeface="ＭＳ Ｐゴシック"/>
            </a:endParaRPr>
          </a:p>
          <a:p>
            <a:pPr lvl="0" eaLnBrk="0" hangingPunct="0">
              <a:buClr>
                <a:schemeClr val="accent3"/>
              </a:buClr>
            </a:pPr>
            <a:r>
              <a:rPr lang="fi-FI" sz="1800" dirty="0" smtClean="0">
                <a:solidFill>
                  <a:srgbClr val="000000"/>
                </a:solidFill>
                <a:ea typeface="ＭＳ Ｐゴシック"/>
              </a:rPr>
              <a:t>Palkan </a:t>
            </a:r>
            <a:r>
              <a:rPr lang="fi-FI" sz="1800" dirty="0">
                <a:solidFill>
                  <a:srgbClr val="000000"/>
                </a:solidFill>
                <a:ea typeface="ＭＳ Ｐゴシック"/>
              </a:rPr>
              <a:t>määrä ja </a:t>
            </a:r>
            <a:r>
              <a:rPr lang="fi-FI" sz="1800" dirty="0" smtClean="0">
                <a:solidFill>
                  <a:srgbClr val="000000"/>
                </a:solidFill>
                <a:ea typeface="ＭＳ Ｐゴシック"/>
              </a:rPr>
              <a:t>maksupäivä</a:t>
            </a:r>
          </a:p>
          <a:p>
            <a:pPr lvl="0" eaLnBrk="0" hangingPunct="0">
              <a:buClr>
                <a:schemeClr val="accent3"/>
              </a:buClr>
            </a:pPr>
            <a:endParaRPr lang="fi-FI" sz="1800" dirty="0">
              <a:solidFill>
                <a:srgbClr val="000000"/>
              </a:solidFill>
              <a:ea typeface="ＭＳ Ｐゴシック"/>
            </a:endParaRPr>
          </a:p>
          <a:p>
            <a:pPr lvl="0" eaLnBrk="0" hangingPunct="0">
              <a:buClr>
                <a:schemeClr val="accent3"/>
              </a:buClr>
            </a:pPr>
            <a:r>
              <a:rPr lang="fi-FI" sz="1800" dirty="0" smtClean="0">
                <a:solidFill>
                  <a:srgbClr val="000000"/>
                </a:solidFill>
                <a:ea typeface="ＭＳ Ｐゴシック"/>
              </a:rPr>
              <a:t>Irtisanomisaika (ei yleensä sovita työsopimuksessa)</a:t>
            </a:r>
            <a:endParaRPr lang="fi-FI" sz="1800" dirty="0">
              <a:solidFill>
                <a:srgbClr val="000000"/>
              </a:solidFill>
              <a:ea typeface="ＭＳ Ｐゴシック"/>
            </a:endParaRPr>
          </a:p>
          <a:p>
            <a:pPr lvl="0" eaLnBrk="0" hangingPunct="0">
              <a:lnSpc>
                <a:spcPct val="90000"/>
              </a:lnSpc>
              <a:buClr>
                <a:schemeClr val="accent3"/>
              </a:buClr>
            </a:pPr>
            <a:endParaRPr lang="fi-FI" sz="1800" dirty="0">
              <a:solidFill>
                <a:srgbClr val="000000"/>
              </a:solidFill>
              <a:ea typeface="ＭＳ Ｐゴシック"/>
            </a:endParaRP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915E19-6214-407A-B158-D67E05FA2DA5}" type="slidenum">
              <a:rPr lang="fi-FI" smtClean="0"/>
              <a:pPr>
                <a:defRPr/>
              </a:pPr>
              <a:t>22</a:t>
            </a:fld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DA4F701C-C40D-48FF-857A-0BAE73D783E4}" type="datetime1">
              <a:rPr lang="fi-FI" smtClean="0"/>
              <a:pPr>
                <a:defRPr/>
              </a:pPr>
              <a:t>29.4.2016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21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Terveyspalvelualan neuvottelutilanne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Terveyspalvelualan liiton ja Sosiaalialan työnantajien mahdollinen yhdistyminen 1.1.2017</a:t>
            </a:r>
          </a:p>
          <a:p>
            <a:pPr lvl="1"/>
            <a:r>
              <a:rPr lang="fi-FI" dirty="0" smtClean="0"/>
              <a:t>Selvitystyö ja liittojen hallintojen päätökset kevään aikana</a:t>
            </a:r>
          </a:p>
          <a:p>
            <a:r>
              <a:rPr lang="fi-FI" dirty="0" smtClean="0"/>
              <a:t>Tilastotyöryhmä</a:t>
            </a:r>
          </a:p>
          <a:p>
            <a:pPr lvl="1"/>
            <a:r>
              <a:rPr lang="fi-FI" dirty="0" smtClean="0"/>
              <a:t>Palkan eri osatekijät (vuosisidonnainen takuu, erityistekijät, muu henkilökohtainen palkanosa)</a:t>
            </a:r>
          </a:p>
          <a:p>
            <a:r>
              <a:rPr lang="fi-FI" dirty="0" smtClean="0"/>
              <a:t>Kilpailukykysopimuksen edellyttämät  toimenpiteet  31.5.2016  mennessä </a:t>
            </a:r>
          </a:p>
          <a:p>
            <a:pPr marL="457200" lvl="1" indent="0">
              <a:buNone/>
            </a:pPr>
            <a:endParaRPr 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>
          <a:xfrm>
            <a:off x="8172400" y="6453336"/>
            <a:ext cx="864096" cy="216023"/>
          </a:xfrm>
        </p:spPr>
        <p:txBody>
          <a:bodyPr/>
          <a:lstStyle/>
          <a:p>
            <a:pPr>
              <a:defRPr/>
            </a:pPr>
            <a:fld id="{BF6639DF-B4AD-4C18-9CF0-ACD72ADFBC95}" type="slidenum">
              <a:rPr lang="fi-FI" smtClean="0"/>
              <a:pPr>
                <a:defRPr/>
              </a:pPr>
              <a:t>23</a:t>
            </a:fld>
            <a:endParaRPr lang="fi-FI" dirty="0"/>
          </a:p>
        </p:txBody>
      </p:sp>
      <p:sp>
        <p:nvSpPr>
          <p:cNvPr id="5" name="Päivämäärän paikkamerkki 3"/>
          <p:cNvSpPr txBox="1">
            <a:spLocks/>
          </p:cNvSpPr>
          <p:nvPr/>
        </p:nvSpPr>
        <p:spPr>
          <a:xfrm>
            <a:off x="7596336" y="6453336"/>
            <a:ext cx="864096" cy="216023"/>
          </a:xfrm>
          <a:prstGeom prst="rect">
            <a:avLst/>
          </a:prstGeom>
          <a:ln/>
        </p:spPr>
        <p:txBody>
          <a:bodyPr vert="horz" lIns="0" tIns="0" rIns="91440" bIns="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9pPr>
          </a:lstStyle>
          <a:p>
            <a:pPr>
              <a:defRPr/>
            </a:pPr>
            <a:fld id="{DA4F701C-C40D-48FF-857A-0BAE73D783E4}" type="datetime1">
              <a:rPr lang="fi-FI"/>
              <a:pPr>
                <a:defRPr/>
              </a:pPr>
              <a:t>29.4.2016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868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isällön paikkamerkki 2"/>
          <p:cNvSpPr>
            <a:spLocks noGrp="1"/>
          </p:cNvSpPr>
          <p:nvPr>
            <p:ph idx="1"/>
          </p:nvPr>
        </p:nvSpPr>
        <p:spPr>
          <a:xfrm>
            <a:off x="395536" y="1412776"/>
            <a:ext cx="8153400" cy="365760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itchFamily="2" charset="2"/>
              <a:buChar char="§"/>
            </a:pPr>
            <a:r>
              <a:rPr lang="fi-FI" dirty="0" smtClean="0"/>
              <a:t>Erimielisyydet / oikeudenkäynnit</a:t>
            </a:r>
          </a:p>
          <a:p>
            <a:pPr>
              <a:buNone/>
            </a:pPr>
            <a:r>
              <a:rPr lang="fi-FI" dirty="0" smtClean="0"/>
              <a:t>	</a:t>
            </a:r>
          </a:p>
          <a:p>
            <a:pPr>
              <a:buNone/>
            </a:pPr>
            <a:r>
              <a:rPr lang="fi-FI" dirty="0"/>
              <a:t>	</a:t>
            </a:r>
            <a:r>
              <a:rPr lang="fi-FI" dirty="0" smtClean="0"/>
              <a:t>1. </a:t>
            </a:r>
            <a:r>
              <a:rPr lang="fi-FI" dirty="0"/>
              <a:t>Koulutusajalta maksettava päiväraha (koulutussopimus 1 § ja matkustussääntö 14 §)</a:t>
            </a:r>
          </a:p>
          <a:p>
            <a:pPr>
              <a:buFontTx/>
              <a:buNone/>
            </a:pPr>
            <a:r>
              <a:rPr lang="fi-FI" dirty="0"/>
              <a:t>	</a:t>
            </a:r>
            <a:r>
              <a:rPr lang="fi-FI" dirty="0">
                <a:solidFill>
                  <a:schemeClr val="accent3"/>
                </a:solidFill>
              </a:rPr>
              <a:t>=&gt;</a:t>
            </a:r>
            <a:r>
              <a:rPr lang="fi-FI" dirty="0"/>
              <a:t> </a:t>
            </a:r>
            <a:r>
              <a:rPr lang="fi-FI" dirty="0" smtClean="0"/>
              <a:t>asia vireillä työtuomioistuimessa, pääkäsittely 18.5.2016</a:t>
            </a:r>
          </a:p>
          <a:p>
            <a:pPr>
              <a:buFontTx/>
              <a:buNone/>
            </a:pPr>
            <a:r>
              <a:rPr lang="fi-FI" dirty="0"/>
              <a:t>	</a:t>
            </a:r>
            <a:r>
              <a:rPr lang="fi-FI" dirty="0" smtClean="0"/>
              <a:t>2. Luottamusmiesten  ay-koulutukseen osallistuminen</a:t>
            </a:r>
          </a:p>
          <a:p>
            <a:pPr>
              <a:buFontTx/>
              <a:buNone/>
            </a:pPr>
            <a:r>
              <a:rPr lang="fi-FI" dirty="0"/>
              <a:t>	</a:t>
            </a:r>
            <a:r>
              <a:rPr lang="fi-FI" dirty="0" smtClean="0"/>
              <a:t>3. Terveydenhuollon ammattikortin hankkimisesta aiheutuvat kustannukset</a:t>
            </a:r>
          </a:p>
          <a:p>
            <a:pPr>
              <a:buFontTx/>
              <a:buNone/>
            </a:pPr>
            <a:r>
              <a:rPr lang="fi-FI" dirty="0"/>
              <a:t>	</a:t>
            </a:r>
            <a:r>
              <a:rPr lang="fi-FI" dirty="0" smtClean="0"/>
              <a:t>4. Uusien työsopimusten sisältö</a:t>
            </a:r>
          </a:p>
          <a:p>
            <a:pPr>
              <a:buFontTx/>
              <a:buNone/>
            </a:pPr>
            <a:endParaRPr lang="fi-FI" sz="2000" dirty="0"/>
          </a:p>
          <a:p>
            <a:pPr>
              <a:buFontTx/>
              <a:buNone/>
            </a:pPr>
            <a:endParaRPr lang="fi-FI" sz="2000" dirty="0" smtClean="0"/>
          </a:p>
          <a:p>
            <a:pPr>
              <a:buFontTx/>
              <a:buNone/>
            </a:pPr>
            <a:endParaRPr lang="fi-FI" sz="2000" dirty="0" smtClean="0"/>
          </a:p>
          <a:p>
            <a:endParaRPr lang="fi-FI" sz="2400" dirty="0" smtClean="0"/>
          </a:p>
        </p:txBody>
      </p:sp>
      <p:sp>
        <p:nvSpPr>
          <p:cNvPr id="6" name="Otsikko 5"/>
          <p:cNvSpPr>
            <a:spLocks noGrp="1"/>
          </p:cNvSpPr>
          <p:nvPr>
            <p:ph type="title"/>
          </p:nvPr>
        </p:nvSpPr>
        <p:spPr>
          <a:xfrm>
            <a:off x="395536" y="714400"/>
            <a:ext cx="8153400" cy="914400"/>
          </a:xfrm>
        </p:spPr>
        <p:txBody>
          <a:bodyPr/>
          <a:lstStyle/>
          <a:p>
            <a:r>
              <a:rPr lang="fi-FI" dirty="0" smtClean="0">
                <a:solidFill>
                  <a:srgbClr val="C00000"/>
                </a:solidFill>
              </a:rPr>
              <a:t>Terveyspalvelualan neuvottelutilanne</a:t>
            </a:r>
            <a:endParaRPr lang="fi-FI" dirty="0">
              <a:solidFill>
                <a:srgbClr val="C00000"/>
              </a:solidFill>
            </a:endParaRPr>
          </a:p>
        </p:txBody>
      </p:sp>
      <p:sp>
        <p:nvSpPr>
          <p:cNvPr id="4" name="Päivämäärän paikkamerkki 3"/>
          <p:cNvSpPr txBox="1">
            <a:spLocks/>
          </p:cNvSpPr>
          <p:nvPr/>
        </p:nvSpPr>
        <p:spPr>
          <a:xfrm>
            <a:off x="7596336" y="6453336"/>
            <a:ext cx="864096" cy="216023"/>
          </a:xfrm>
          <a:prstGeom prst="rect">
            <a:avLst/>
          </a:prstGeom>
          <a:ln/>
        </p:spPr>
        <p:txBody>
          <a:bodyPr vert="horz" lIns="0" tIns="0" rIns="91440" bIns="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9pPr>
          </a:lstStyle>
          <a:p>
            <a:pPr>
              <a:defRPr/>
            </a:pPr>
            <a:fld id="{DA4F701C-C40D-48FF-857A-0BAE73D783E4}" type="datetime1">
              <a:rPr lang="fi-FI"/>
              <a:pPr>
                <a:defRPr/>
              </a:pPr>
              <a:t>29.4.2016</a:t>
            </a:fld>
            <a:endParaRPr lang="fi-FI" dirty="0"/>
          </a:p>
        </p:txBody>
      </p:sp>
      <p:sp>
        <p:nvSpPr>
          <p:cNvPr id="5" name="Tekstiruutu 4"/>
          <p:cNvSpPr txBox="1"/>
          <p:nvPr/>
        </p:nvSpPr>
        <p:spPr>
          <a:xfrm>
            <a:off x="8642113" y="6453336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smtClean="0">
                <a:latin typeface="+mn-lt"/>
              </a:rPr>
              <a:t>24</a:t>
            </a:r>
            <a:endParaRPr lang="fi-FI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396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6984776" cy="504056"/>
          </a:xfrm>
        </p:spPr>
        <p:txBody>
          <a:bodyPr/>
          <a:lstStyle/>
          <a:p>
            <a:r>
              <a:rPr lang="fi-FI" sz="2800" dirty="0" smtClean="0">
                <a:solidFill>
                  <a:srgbClr val="C00000"/>
                </a:solidFill>
                <a:latin typeface="+mn-lt"/>
              </a:rPr>
              <a:t>Paikallinen sopiminen</a:t>
            </a:r>
            <a:endParaRPr lang="fi-FI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0"/>
          </p:nvPr>
        </p:nvSpPr>
        <p:spPr>
          <a:xfrm>
            <a:off x="395536" y="1484784"/>
            <a:ext cx="6912768" cy="980728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fi-FI" dirty="0" smtClean="0"/>
              <a:t>Paikallisesti voidaan sopia toisin </a:t>
            </a:r>
            <a:r>
              <a:rPr lang="fi-FI" dirty="0" err="1" smtClean="0"/>
              <a:t>tessin</a:t>
            </a:r>
            <a:r>
              <a:rPr lang="fi-FI" dirty="0" smtClean="0"/>
              <a:t> erikseen mainituista määräyksistä, 2 §</a:t>
            </a:r>
          </a:p>
          <a:p>
            <a:endParaRPr lang="fi-FI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fi-FI" dirty="0" smtClean="0"/>
              <a:t>Sopijapuolet:</a:t>
            </a:r>
          </a:p>
          <a:p>
            <a:pPr lvl="1"/>
            <a:r>
              <a:rPr lang="fi-FI" dirty="0" smtClean="0"/>
              <a:t>Työnantaja ja luottamusmies</a:t>
            </a:r>
          </a:p>
          <a:p>
            <a:pPr lvl="1"/>
            <a:r>
              <a:rPr lang="fi-FI" dirty="0" smtClean="0"/>
              <a:t>Työnantaja ja työntekijä</a:t>
            </a:r>
          </a:p>
          <a:p>
            <a:pPr lvl="1">
              <a:buNone/>
            </a:pPr>
            <a:r>
              <a:rPr lang="fi-FI" dirty="0" smtClean="0"/>
              <a:t>=&gt; voidaan sopia, että </a:t>
            </a:r>
            <a:r>
              <a:rPr lang="fi-FI" dirty="0" err="1" smtClean="0"/>
              <a:t>lm:n</a:t>
            </a:r>
            <a:r>
              <a:rPr lang="fi-FI" dirty="0" smtClean="0"/>
              <a:t> tekemä sopimus edellyttää vielä yksittäisen </a:t>
            </a:r>
            <a:r>
              <a:rPr lang="fi-FI" dirty="0" err="1" smtClean="0"/>
              <a:t>tt:n</a:t>
            </a:r>
            <a:r>
              <a:rPr lang="fi-FI" dirty="0" smtClean="0"/>
              <a:t> suostumuksen, myös työntekijälle voidaan sopia itsenäinen sopimuksen irtisanomisoikeus</a:t>
            </a:r>
          </a:p>
          <a:p>
            <a:pPr lvl="1"/>
            <a:endParaRPr lang="fi-FI" dirty="0" smtClean="0"/>
          </a:p>
          <a:p>
            <a:pPr lvl="1"/>
            <a:endParaRPr lang="fi-FI" sz="2000" dirty="0" smtClean="0"/>
          </a:p>
        </p:txBody>
      </p:sp>
      <p:sp>
        <p:nvSpPr>
          <p:cNvPr id="4" name="Päivämäärän paikkamerkki 3"/>
          <p:cNvSpPr txBox="1">
            <a:spLocks/>
          </p:cNvSpPr>
          <p:nvPr/>
        </p:nvSpPr>
        <p:spPr bwMode="auto">
          <a:xfrm>
            <a:off x="7380312" y="6453336"/>
            <a:ext cx="864096" cy="216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endParaRPr lang="fi-FI" sz="1100" kern="0" dirty="0"/>
          </a:p>
        </p:txBody>
      </p:sp>
      <p:sp>
        <p:nvSpPr>
          <p:cNvPr id="5" name="Tekstiruutu 4"/>
          <p:cNvSpPr txBox="1"/>
          <p:nvPr/>
        </p:nvSpPr>
        <p:spPr>
          <a:xfrm>
            <a:off x="8642113" y="6453336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smtClean="0">
                <a:latin typeface="+mn-lt"/>
              </a:rPr>
              <a:t>25</a:t>
            </a:r>
            <a:endParaRPr lang="fi-FI" sz="1100" dirty="0">
              <a:latin typeface="+mn-lt"/>
            </a:endParaRPr>
          </a:p>
        </p:txBody>
      </p:sp>
      <p:sp>
        <p:nvSpPr>
          <p:cNvPr id="6" name="Päivämäärän paikkamerkki 3"/>
          <p:cNvSpPr txBox="1">
            <a:spLocks/>
          </p:cNvSpPr>
          <p:nvPr/>
        </p:nvSpPr>
        <p:spPr>
          <a:xfrm>
            <a:off x="7596336" y="6453336"/>
            <a:ext cx="864096" cy="216023"/>
          </a:xfrm>
          <a:prstGeom prst="rect">
            <a:avLst/>
          </a:prstGeom>
          <a:ln/>
        </p:spPr>
        <p:txBody>
          <a:bodyPr vert="horz" lIns="0" tIns="0" rIns="91440" bIns="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9pPr>
          </a:lstStyle>
          <a:p>
            <a:pPr>
              <a:defRPr/>
            </a:pPr>
            <a:fld id="{DA4F701C-C40D-48FF-857A-0BAE73D783E4}" type="datetime1">
              <a:rPr lang="fi-FI"/>
              <a:pPr>
                <a:defRPr/>
              </a:pPr>
              <a:t>29.4.2016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5992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648072"/>
          </a:xfrm>
        </p:spPr>
        <p:txBody>
          <a:bodyPr/>
          <a:lstStyle/>
          <a:p>
            <a:r>
              <a:rPr lang="fi-FI" sz="2800" dirty="0" smtClean="0">
                <a:solidFill>
                  <a:srgbClr val="B71234"/>
                </a:solidFill>
              </a:rPr>
              <a:t>Yleistä</a:t>
            </a:r>
            <a:endParaRPr lang="fi-FI" sz="2800" dirty="0">
              <a:solidFill>
                <a:srgbClr val="B71234"/>
              </a:solidFill>
            </a:endParaRPr>
          </a:p>
        </p:txBody>
      </p:sp>
      <p:sp>
        <p:nvSpPr>
          <p:cNvPr id="6" name="Alaotsikko 5"/>
          <p:cNvSpPr>
            <a:spLocks noGrp="1"/>
          </p:cNvSpPr>
          <p:nvPr>
            <p:ph type="subTitle" idx="1"/>
          </p:nvPr>
        </p:nvSpPr>
        <p:spPr>
          <a:xfrm>
            <a:off x="1331640" y="1628800"/>
            <a:ext cx="6400800" cy="4658072"/>
          </a:xfrm>
        </p:spPr>
        <p:txBody>
          <a:bodyPr/>
          <a:lstStyle/>
          <a:p>
            <a:pPr marL="342900" indent="-342900" algn="l">
              <a:buClr>
                <a:srgbClr val="C00000"/>
              </a:buClr>
              <a:buFont typeface="Wingdings" pitchFamily="2" charset="2"/>
              <a:buChar char="§"/>
            </a:pPr>
            <a:r>
              <a:rPr lang="fi-FI" dirty="0" smtClean="0"/>
              <a:t>    tehdään kirjallisesti</a:t>
            </a:r>
          </a:p>
          <a:p>
            <a:pPr lvl="2" algn="l"/>
            <a:r>
              <a:rPr lang="fi-FI" dirty="0" smtClean="0"/>
              <a:t>mainittava osapuolet, keitä sopimus koskee, sopimuksen sisältö ja voimassaoloaika</a:t>
            </a:r>
          </a:p>
          <a:p>
            <a:pPr lvl="2" algn="l"/>
            <a:endParaRPr lang="fi-FI" dirty="0" smtClean="0"/>
          </a:p>
          <a:p>
            <a:pPr marL="342900" indent="-342900" algn="l">
              <a:buClr>
                <a:srgbClr val="C00000"/>
              </a:buClr>
              <a:buFont typeface="Wingdings" pitchFamily="2" charset="2"/>
              <a:buChar char="§"/>
            </a:pPr>
            <a:r>
              <a:rPr lang="fi-FI" dirty="0" smtClean="0"/>
              <a:t>     toistaiseksi voimassa oleva / määräaikainen</a:t>
            </a:r>
          </a:p>
          <a:p>
            <a:pPr algn="l">
              <a:buFont typeface="Arial" pitchFamily="34" charset="0"/>
              <a:buChar char="•"/>
            </a:pPr>
            <a:endParaRPr lang="fi-FI" dirty="0" smtClean="0"/>
          </a:p>
          <a:p>
            <a:pPr marL="342900" indent="-342900" algn="l">
              <a:buClr>
                <a:srgbClr val="C00000"/>
              </a:buClr>
              <a:buFont typeface="Wingdings" pitchFamily="2" charset="2"/>
              <a:buChar char="§"/>
            </a:pPr>
            <a:r>
              <a:rPr lang="fi-FI" dirty="0" smtClean="0"/>
              <a:t>     irtisanomisaika 3 kk, ellei sovita lyhyemmästä</a:t>
            </a:r>
          </a:p>
          <a:p>
            <a:pPr algn="l">
              <a:buClr>
                <a:srgbClr val="C00000"/>
              </a:buClr>
              <a:buFont typeface="Arial" pitchFamily="34" charset="0"/>
              <a:buChar char="•"/>
            </a:pPr>
            <a:endParaRPr lang="fi-FI" dirty="0" smtClean="0"/>
          </a:p>
          <a:p>
            <a:pPr marL="342900" indent="-342900" algn="l">
              <a:buClr>
                <a:srgbClr val="C00000"/>
              </a:buClr>
              <a:buFont typeface="Wingdings" pitchFamily="2" charset="2"/>
              <a:buChar char="§"/>
            </a:pPr>
            <a:r>
              <a:rPr lang="fi-FI" dirty="0" smtClean="0"/>
              <a:t>      tiedoksi liittoon</a:t>
            </a:r>
          </a:p>
          <a:p>
            <a:pPr algn="l"/>
            <a:endParaRPr lang="fi-FI" sz="2000" dirty="0" smtClean="0"/>
          </a:p>
          <a:p>
            <a:pPr algn="l"/>
            <a:r>
              <a:rPr lang="fi-FI" sz="2000" dirty="0" smtClean="0"/>
              <a:t>   </a:t>
            </a:r>
            <a:endParaRPr lang="fi-FI" sz="2000" dirty="0"/>
          </a:p>
        </p:txBody>
      </p:sp>
      <p:sp>
        <p:nvSpPr>
          <p:cNvPr id="5" name="Tekstiruutu 4"/>
          <p:cNvSpPr txBox="1"/>
          <p:nvPr/>
        </p:nvSpPr>
        <p:spPr>
          <a:xfrm>
            <a:off x="8642113" y="6453336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smtClean="0">
                <a:latin typeface="+mn-lt"/>
              </a:rPr>
              <a:t>26</a:t>
            </a:r>
            <a:endParaRPr lang="fi-FI" sz="1100" dirty="0">
              <a:latin typeface="+mn-lt"/>
            </a:endParaRPr>
          </a:p>
        </p:txBody>
      </p:sp>
      <p:sp>
        <p:nvSpPr>
          <p:cNvPr id="7" name="Päivämäärän paikkamerkki 3"/>
          <p:cNvSpPr txBox="1">
            <a:spLocks/>
          </p:cNvSpPr>
          <p:nvPr/>
        </p:nvSpPr>
        <p:spPr>
          <a:xfrm>
            <a:off x="7748736" y="6476129"/>
            <a:ext cx="864096" cy="216023"/>
          </a:xfrm>
          <a:prstGeom prst="rect">
            <a:avLst/>
          </a:prstGeom>
          <a:ln/>
        </p:spPr>
        <p:txBody>
          <a:bodyPr vert="horz" lIns="0" tIns="0" rIns="91440" bIns="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9pPr>
          </a:lstStyle>
          <a:p>
            <a:pPr>
              <a:defRPr/>
            </a:pPr>
            <a:fld id="{DA4F701C-C40D-48FF-857A-0BAE73D783E4}" type="datetime1">
              <a:rPr lang="fi-FI"/>
              <a:pPr>
                <a:defRPr/>
              </a:pPr>
              <a:t>29.4.2016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023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79512" y="662831"/>
            <a:ext cx="7772400" cy="1470025"/>
          </a:xfrm>
        </p:spPr>
        <p:txBody>
          <a:bodyPr/>
          <a:lstStyle/>
          <a:p>
            <a:r>
              <a:rPr lang="fi-FI" sz="2800" dirty="0" smtClean="0">
                <a:solidFill>
                  <a:srgbClr val="B71234"/>
                </a:solidFill>
              </a:rPr>
              <a:t>Paikallinen sopiminen työajoista</a:t>
            </a:r>
            <a:endParaRPr lang="fi-FI" sz="2800" dirty="0">
              <a:solidFill>
                <a:srgbClr val="B71234"/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  </a:t>
            </a:r>
            <a:endParaRPr lang="fi-FI" dirty="0"/>
          </a:p>
        </p:txBody>
      </p:sp>
      <p:sp>
        <p:nvSpPr>
          <p:cNvPr id="7" name="Tekstikehys 6"/>
          <p:cNvSpPr txBox="1"/>
          <p:nvPr/>
        </p:nvSpPr>
        <p:spPr>
          <a:xfrm>
            <a:off x="539552" y="1988840"/>
            <a:ext cx="8062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fi-FI" dirty="0" smtClean="0">
                <a:latin typeface="+mn-lt"/>
              </a:rPr>
              <a:t>    Normaalityöajassa vuorokautinen säännöllinen</a:t>
            </a:r>
          </a:p>
          <a:p>
            <a:r>
              <a:rPr lang="fi-FI" dirty="0" smtClean="0">
                <a:latin typeface="+mn-lt"/>
              </a:rPr>
              <a:t>     työaika enintään 12 tuntia (6§2) ja tasoittumisjakso</a:t>
            </a:r>
          </a:p>
          <a:p>
            <a:pPr lvl="1"/>
            <a:r>
              <a:rPr lang="fi-FI" dirty="0" smtClean="0">
                <a:latin typeface="+mn-lt"/>
              </a:rPr>
              <a:t>Enintään 1 v (6§3)</a:t>
            </a:r>
          </a:p>
          <a:p>
            <a:pPr lvl="1"/>
            <a:endParaRPr lang="fi-FI" dirty="0" smtClean="0">
              <a:latin typeface="+mn-lt"/>
            </a:endParaRP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fi-FI" dirty="0" smtClean="0">
                <a:latin typeface="+mn-lt"/>
              </a:rPr>
              <a:t>     jaksotyössä työvuoron pituus enintään 14 tuntia</a:t>
            </a:r>
          </a:p>
          <a:p>
            <a:r>
              <a:rPr lang="fi-FI" dirty="0" smtClean="0">
                <a:latin typeface="+mn-lt"/>
              </a:rPr>
              <a:t>      ( 6§5) ja enintään vuoden tasoittumisjakso ( 6§6)</a:t>
            </a:r>
            <a:endParaRPr lang="fi-FI" dirty="0">
              <a:latin typeface="+mn-lt"/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8642113" y="6453336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smtClean="0">
                <a:latin typeface="+mn-lt"/>
              </a:rPr>
              <a:t>27</a:t>
            </a:r>
            <a:endParaRPr lang="fi-FI" sz="1100" dirty="0">
              <a:latin typeface="+mn-lt"/>
            </a:endParaRPr>
          </a:p>
        </p:txBody>
      </p:sp>
      <p:sp>
        <p:nvSpPr>
          <p:cNvPr id="9" name="Päivämäärän paikkamerkki 3"/>
          <p:cNvSpPr txBox="1">
            <a:spLocks/>
          </p:cNvSpPr>
          <p:nvPr/>
        </p:nvSpPr>
        <p:spPr>
          <a:xfrm>
            <a:off x="7596336" y="6476129"/>
            <a:ext cx="864096" cy="216023"/>
          </a:xfrm>
          <a:prstGeom prst="rect">
            <a:avLst/>
          </a:prstGeom>
          <a:ln/>
        </p:spPr>
        <p:txBody>
          <a:bodyPr vert="horz" lIns="0" tIns="0" rIns="91440" bIns="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9pPr>
          </a:lstStyle>
          <a:p>
            <a:pPr>
              <a:defRPr/>
            </a:pPr>
            <a:fld id="{DA4F701C-C40D-48FF-857A-0BAE73D783E4}" type="datetime1">
              <a:rPr lang="fi-FI"/>
              <a:pPr>
                <a:defRPr/>
              </a:pPr>
              <a:t>29.4.2016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107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7772400" cy="1470025"/>
          </a:xfrm>
        </p:spPr>
        <p:txBody>
          <a:bodyPr/>
          <a:lstStyle/>
          <a:p>
            <a:r>
              <a:rPr lang="fi-FI" sz="2800" dirty="0" smtClean="0">
                <a:solidFill>
                  <a:srgbClr val="B71234"/>
                </a:solidFill>
              </a:rPr>
              <a:t>Muu kuin 2 §:n mukainen sopiminen</a:t>
            </a:r>
            <a:endParaRPr lang="fi-FI" sz="2800" dirty="0">
              <a:solidFill>
                <a:srgbClr val="B71234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99592" y="1412776"/>
            <a:ext cx="6696744" cy="4320480"/>
          </a:xfrm>
        </p:spPr>
        <p:txBody>
          <a:bodyPr/>
          <a:lstStyle/>
          <a:p>
            <a:pPr marL="342900" indent="-342900" algn="l">
              <a:buClr>
                <a:srgbClr val="C00000"/>
              </a:buClr>
              <a:buFont typeface="Wingdings" pitchFamily="2" charset="2"/>
              <a:buChar char="§"/>
            </a:pPr>
            <a:r>
              <a:rPr lang="fi-FI" dirty="0" smtClean="0"/>
              <a:t>   esimerkiksi:</a:t>
            </a:r>
          </a:p>
          <a:p>
            <a:pPr algn="l"/>
            <a:r>
              <a:rPr lang="fi-FI" dirty="0" smtClean="0"/>
              <a:t>	- työajan sijoittelu (6§11)</a:t>
            </a:r>
          </a:p>
          <a:p>
            <a:pPr algn="l"/>
            <a:r>
              <a:rPr lang="fi-FI" dirty="0" smtClean="0"/>
              <a:t>              - työpäivän yhdenjaksoisuus (6§12)</a:t>
            </a:r>
          </a:p>
          <a:p>
            <a:pPr algn="l"/>
            <a:r>
              <a:rPr lang="fi-FI" dirty="0" smtClean="0"/>
              <a:t>              - työvuoron muutoksista sopiminen 6§13)</a:t>
            </a:r>
          </a:p>
          <a:p>
            <a:pPr algn="l"/>
            <a:r>
              <a:rPr lang="fi-FI" dirty="0" smtClean="0"/>
              <a:t>              - viikon toisen vapaapäivän siirtäminen</a:t>
            </a:r>
          </a:p>
          <a:p>
            <a:pPr algn="l"/>
            <a:r>
              <a:rPr lang="fi-FI" dirty="0" smtClean="0"/>
              <a:t>                 enintään 12 </a:t>
            </a:r>
            <a:r>
              <a:rPr lang="fi-FI" dirty="0" err="1" smtClean="0"/>
              <a:t>vk</a:t>
            </a:r>
            <a:r>
              <a:rPr lang="fi-FI" dirty="0" smtClean="0"/>
              <a:t> (7§2)</a:t>
            </a:r>
          </a:p>
          <a:p>
            <a:pPr algn="l"/>
            <a:r>
              <a:rPr lang="fi-FI" dirty="0" smtClean="0"/>
              <a:t>              - ruokatauosta luopuminen, jos        </a:t>
            </a:r>
          </a:p>
          <a:p>
            <a:pPr algn="l"/>
            <a:r>
              <a:rPr lang="fi-FI" dirty="0" smtClean="0"/>
              <a:t>                 yhdenjaksoinen työaika 5-6 h</a:t>
            </a:r>
          </a:p>
          <a:p>
            <a:pPr algn="l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596336" y="6453336"/>
            <a:ext cx="864096" cy="216023"/>
          </a:xfrm>
        </p:spPr>
        <p:txBody>
          <a:bodyPr/>
          <a:lstStyle/>
          <a:p>
            <a:pPr>
              <a:defRPr/>
            </a:pPr>
            <a:fld id="{DA4F701C-C40D-48FF-857A-0BAE73D783E4}" type="datetime1">
              <a:rPr lang="fi-FI"/>
              <a:pPr>
                <a:defRPr/>
              </a:pPr>
              <a:t>29.4.2016</a:t>
            </a:fld>
            <a:endParaRPr lang="fi-FI" dirty="0"/>
          </a:p>
        </p:txBody>
      </p:sp>
      <p:sp>
        <p:nvSpPr>
          <p:cNvPr id="5" name="Tekstiruutu 4"/>
          <p:cNvSpPr txBox="1"/>
          <p:nvPr/>
        </p:nvSpPr>
        <p:spPr>
          <a:xfrm>
            <a:off x="8642113" y="6453336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smtClean="0">
                <a:latin typeface="+mn-lt"/>
              </a:rPr>
              <a:t>28</a:t>
            </a:r>
            <a:endParaRPr lang="fi-FI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990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7992888" cy="6165304"/>
          </a:xfrm>
        </p:spPr>
        <p:txBody>
          <a:bodyPr/>
          <a:lstStyle/>
          <a:p>
            <a:pPr algn="l"/>
            <a:r>
              <a:rPr lang="fi-FI" sz="2000" b="1" dirty="0" smtClean="0"/>
              <a:t>TERVEYSPALVELUALAN TYÖEHTOSOPIMUKSEN</a:t>
            </a:r>
          </a:p>
          <a:p>
            <a:pPr algn="l"/>
            <a:r>
              <a:rPr lang="fi-FI" sz="2000" b="1" dirty="0" smtClean="0"/>
              <a:t> 2 §:N MUKAINEN PAIKALLINEN SOPIMUS</a:t>
            </a:r>
            <a:endParaRPr lang="fi-FI" sz="2000" dirty="0" smtClean="0"/>
          </a:p>
          <a:p>
            <a:pPr algn="l"/>
            <a:endParaRPr lang="fi-FI" sz="1400" b="1" dirty="0" smtClean="0"/>
          </a:p>
          <a:p>
            <a:pPr algn="l"/>
            <a:r>
              <a:rPr lang="fi-FI" sz="1400" b="1" dirty="0" smtClean="0"/>
              <a:t>Sopijaosapuolet</a:t>
            </a:r>
            <a:endParaRPr lang="fi-FI" sz="1400" dirty="0" smtClean="0"/>
          </a:p>
          <a:p>
            <a:pPr algn="l"/>
            <a:r>
              <a:rPr lang="fi-FI" sz="1400" dirty="0" smtClean="0"/>
              <a:t>Yritys X Oy</a:t>
            </a:r>
          </a:p>
          <a:p>
            <a:pPr algn="l"/>
            <a:r>
              <a:rPr lang="fi-FI" sz="1400" dirty="0" err="1" smtClean="0"/>
              <a:t>TSN:n</a:t>
            </a:r>
            <a:r>
              <a:rPr lang="fi-FI" sz="1400" dirty="0" smtClean="0"/>
              <a:t> pääluottamusmies</a:t>
            </a:r>
          </a:p>
          <a:p>
            <a:r>
              <a:rPr lang="fi-FI" sz="1400" dirty="0" smtClean="0"/>
              <a:t> </a:t>
            </a:r>
          </a:p>
          <a:p>
            <a:pPr algn="l"/>
            <a:r>
              <a:rPr lang="fi-FI" sz="1400" b="1" dirty="0" smtClean="0"/>
              <a:t>Sopimuksen kohde</a:t>
            </a:r>
            <a:endParaRPr lang="fi-FI" sz="1400" dirty="0" smtClean="0"/>
          </a:p>
          <a:p>
            <a:pPr algn="l"/>
            <a:r>
              <a:rPr lang="fi-FI" sz="1400" dirty="0" smtClean="0"/>
              <a:t>Työvuoron pituus normaalityöajassa (</a:t>
            </a:r>
            <a:r>
              <a:rPr lang="fi-FI" sz="1400" dirty="0" err="1" smtClean="0"/>
              <a:t>tes</a:t>
            </a:r>
            <a:r>
              <a:rPr lang="fi-FI" sz="1400" dirty="0" smtClean="0"/>
              <a:t> 6 § 2 kohta).</a:t>
            </a:r>
          </a:p>
          <a:p>
            <a:pPr algn="l"/>
            <a:r>
              <a:rPr lang="fi-FI" sz="1400" dirty="0" smtClean="0"/>
              <a:t>  </a:t>
            </a:r>
          </a:p>
          <a:p>
            <a:pPr algn="l"/>
            <a:r>
              <a:rPr lang="fi-FI" sz="1400" b="1" dirty="0" smtClean="0"/>
              <a:t>Sopimuksen sisältö</a:t>
            </a:r>
            <a:endParaRPr lang="fi-FI" sz="1400" dirty="0" smtClean="0"/>
          </a:p>
          <a:p>
            <a:pPr algn="l"/>
            <a:r>
              <a:rPr lang="fi-FI" sz="1400" dirty="0" smtClean="0"/>
              <a:t>Työnantaja ja työntekijä voivat kirjallisesti sopia enintään 10 tunnin pituisesta työvuorosta.  Työntekijän työaika voidaan järjestää enintään kolmen viikon tasoittumisjaksoihin.</a:t>
            </a:r>
          </a:p>
          <a:p>
            <a:r>
              <a:rPr lang="fi-FI" sz="1400" dirty="0" smtClean="0"/>
              <a:t> </a:t>
            </a:r>
          </a:p>
          <a:p>
            <a:pPr algn="l"/>
            <a:r>
              <a:rPr lang="fi-FI" sz="1400" b="1" dirty="0" smtClean="0"/>
              <a:t>Sopimuksen kesto</a:t>
            </a:r>
            <a:endParaRPr lang="fi-FI" sz="1400" dirty="0" smtClean="0"/>
          </a:p>
          <a:p>
            <a:pPr algn="l"/>
            <a:r>
              <a:rPr lang="fi-FI" sz="1400" dirty="0" smtClean="0"/>
              <a:t>Sopimus on voimassa toistaiseksi.  Jos tämän sopimuksen voimassa olo päättyy, lakkaa myös tämän sopimuksen perusteella tehty paikallinen sopimus samana ajankohtana. </a:t>
            </a:r>
          </a:p>
          <a:p>
            <a:pPr algn="l"/>
            <a:r>
              <a:rPr lang="fi-FI" sz="1400" dirty="0" smtClean="0"/>
              <a:t> </a:t>
            </a:r>
          </a:p>
          <a:p>
            <a:pPr algn="l"/>
            <a:r>
              <a:rPr lang="fi-FI" sz="1400" b="1" dirty="0" smtClean="0"/>
              <a:t>Sopimuksen irtisanominen</a:t>
            </a:r>
            <a:endParaRPr lang="fi-FI" sz="1400" dirty="0" smtClean="0"/>
          </a:p>
          <a:p>
            <a:pPr algn="l"/>
            <a:r>
              <a:rPr lang="fi-FI" sz="1400" dirty="0" smtClean="0"/>
              <a:t>Sopimuksen irtisanomisaika on 2 kk. Irtisanomisoikeus on sopimusosapuolilla. Lisäksi työntekijällä on oikeus irtisanoa tämän sopimuksen perusteella tehty paikallinen sopimus. </a:t>
            </a:r>
          </a:p>
          <a:p>
            <a:pPr algn="l"/>
            <a:endParaRPr lang="fi-FI" sz="1400" dirty="0" smtClean="0"/>
          </a:p>
          <a:p>
            <a:pPr algn="l"/>
            <a:r>
              <a:rPr lang="fi-FI" sz="1400" dirty="0" smtClean="0"/>
              <a:t>                                           Helsinki  .  .   2009</a:t>
            </a:r>
          </a:p>
          <a:p>
            <a:r>
              <a:rPr lang="fi-FI" sz="1400" dirty="0" smtClean="0"/>
              <a:t> </a:t>
            </a:r>
          </a:p>
          <a:p>
            <a:r>
              <a:rPr lang="fi-FI" sz="1400" dirty="0" smtClean="0"/>
              <a:t>Yritys X Oy		</a:t>
            </a:r>
            <a:r>
              <a:rPr lang="fi-FI" sz="1400" dirty="0" err="1" smtClean="0"/>
              <a:t>TSN:n</a:t>
            </a:r>
            <a:r>
              <a:rPr lang="fi-FI" sz="1400" dirty="0" smtClean="0"/>
              <a:t> (pää)luottamusmies</a:t>
            </a:r>
          </a:p>
          <a:p>
            <a:r>
              <a:rPr lang="fi-FI" dirty="0" smtClean="0"/>
              <a:t> </a:t>
            </a:r>
          </a:p>
          <a:p>
            <a:pPr algn="l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596336" y="6453336"/>
            <a:ext cx="864096" cy="216023"/>
          </a:xfrm>
        </p:spPr>
        <p:txBody>
          <a:bodyPr/>
          <a:lstStyle/>
          <a:p>
            <a:pPr>
              <a:defRPr/>
            </a:pPr>
            <a:fld id="{DA4F701C-C40D-48FF-857A-0BAE73D783E4}" type="datetime1">
              <a:rPr lang="fi-FI"/>
              <a:pPr>
                <a:defRPr/>
              </a:pPr>
              <a:t>29.4.2016</a:t>
            </a:fld>
            <a:endParaRPr lang="fi-FI" dirty="0"/>
          </a:p>
        </p:txBody>
      </p:sp>
      <p:sp>
        <p:nvSpPr>
          <p:cNvPr id="5" name="Tekstiruutu 4"/>
          <p:cNvSpPr txBox="1"/>
          <p:nvPr/>
        </p:nvSpPr>
        <p:spPr>
          <a:xfrm>
            <a:off x="8642113" y="6453336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smtClean="0">
                <a:latin typeface="+mn-lt"/>
              </a:rPr>
              <a:t>29</a:t>
            </a:r>
            <a:endParaRPr lang="fi-FI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769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		</a:t>
            </a:r>
            <a:r>
              <a:rPr lang="en-US" dirty="0" err="1" smtClean="0"/>
              <a:t>Kilpailukyky</a:t>
            </a:r>
            <a:r>
              <a:rPr lang="en-US" dirty="0" smtClean="0"/>
              <a:t>-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dirty="0" err="1" smtClean="0"/>
              <a:t>sopimus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Jukka Maarianvaara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Tehyn</a:t>
            </a:r>
            <a:r>
              <a:rPr lang="en-US" dirty="0" smtClean="0"/>
              <a:t> </a:t>
            </a:r>
            <a:r>
              <a:rPr lang="en-US" dirty="0" err="1" smtClean="0"/>
              <a:t>valtuusto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8.4.2016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8"/>
          <p:cNvSpPr>
            <a:spLocks noGrp="1"/>
          </p:cNvSpPr>
          <p:nvPr>
            <p:ph type="dt" sz="half" idx="12"/>
          </p:nvPr>
        </p:nvSpPr>
        <p:spPr>
          <a:xfrm>
            <a:off x="7596336" y="6453336"/>
            <a:ext cx="864096" cy="216023"/>
          </a:xfrm>
        </p:spPr>
        <p:txBody>
          <a:bodyPr/>
          <a:lstStyle/>
          <a:p>
            <a:fld id="{955A6EE9-F178-4EB8-9044-AFCE48C78E62}" type="datetime1">
              <a:rPr lang="fi-FI" smtClean="0"/>
              <a:pPr/>
              <a:t>29.4.2016</a:t>
            </a:fld>
            <a:endParaRPr lang="fi-FI" dirty="0"/>
          </a:p>
        </p:txBody>
      </p:sp>
      <p:sp>
        <p:nvSpPr>
          <p:cNvPr id="5" name="Slide Number Placeholder 9"/>
          <p:cNvSpPr txBox="1">
            <a:spLocks/>
          </p:cNvSpPr>
          <p:nvPr/>
        </p:nvSpPr>
        <p:spPr>
          <a:xfrm>
            <a:off x="8763000" y="6462985"/>
            <a:ext cx="381000" cy="20637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9pPr>
          </a:lstStyle>
          <a:p>
            <a:pPr>
              <a:defRPr/>
            </a:pPr>
            <a:fld id="{F3141691-3295-41BC-BA74-958986775878}" type="slidenum">
              <a:rPr lang="en-US" sz="1100" smtClean="0">
                <a:latin typeface="+mn-lt"/>
              </a:rPr>
              <a:pPr>
                <a:defRPr/>
              </a:pPr>
              <a:t>3</a:t>
            </a:fld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283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6400800" cy="1752600"/>
          </a:xfrm>
        </p:spPr>
        <p:txBody>
          <a:bodyPr/>
          <a:lstStyle/>
          <a:p>
            <a:pPr algn="l"/>
            <a:r>
              <a:rPr lang="fi-FI" sz="1800" b="1" dirty="0" smtClean="0"/>
              <a:t> </a:t>
            </a:r>
            <a:endParaRPr lang="fi-FI" sz="1800" dirty="0" smtClean="0"/>
          </a:p>
          <a:p>
            <a:pPr algn="l"/>
            <a:r>
              <a:rPr lang="fi-FI" sz="1800" b="1" dirty="0" smtClean="0"/>
              <a:t>TERVEYSPALVELUALAN TYÖEHTOSOPIMUKSEN 2 §:N MUKAINEN PAIKALLINEN SOPIMUS</a:t>
            </a:r>
            <a:endParaRPr lang="fi-FI" sz="1800" dirty="0" smtClean="0"/>
          </a:p>
          <a:p>
            <a:pPr algn="l"/>
            <a:r>
              <a:rPr lang="fi-FI" sz="1800" b="1" dirty="0" smtClean="0"/>
              <a:t> </a:t>
            </a:r>
            <a:endParaRPr lang="fi-FI" sz="1800" dirty="0" smtClean="0"/>
          </a:p>
          <a:p>
            <a:pPr algn="l"/>
            <a:r>
              <a:rPr lang="fi-FI" sz="1800" b="1" dirty="0" smtClean="0"/>
              <a:t> Sopijaosapuolet</a:t>
            </a:r>
            <a:endParaRPr lang="fi-FI" sz="1800" dirty="0" smtClean="0"/>
          </a:p>
          <a:p>
            <a:pPr algn="l"/>
            <a:r>
              <a:rPr lang="fi-FI" sz="1800" dirty="0" smtClean="0"/>
              <a:t>Työnantaja   Yritys X Oy</a:t>
            </a:r>
          </a:p>
          <a:p>
            <a:pPr algn="l"/>
            <a:r>
              <a:rPr lang="fi-FI" sz="1800" dirty="0" smtClean="0"/>
              <a:t>Työntekijä   N.N</a:t>
            </a:r>
          </a:p>
          <a:p>
            <a:pPr algn="l"/>
            <a:endParaRPr lang="fi-FI" sz="1800" dirty="0" smtClean="0"/>
          </a:p>
          <a:p>
            <a:pPr algn="l"/>
            <a:r>
              <a:rPr lang="fi-FI" sz="1800" b="1" dirty="0" smtClean="0"/>
              <a:t>Sopimuksen kohde</a:t>
            </a:r>
            <a:endParaRPr lang="fi-FI" sz="1800" dirty="0" smtClean="0"/>
          </a:p>
          <a:p>
            <a:pPr algn="l"/>
            <a:r>
              <a:rPr lang="fi-FI" sz="1800" b="1" dirty="0" smtClean="0"/>
              <a:t> </a:t>
            </a:r>
            <a:r>
              <a:rPr lang="fi-FI" sz="1800" dirty="0" smtClean="0"/>
              <a:t>Työvuoron pituus normaalityöajassa (</a:t>
            </a:r>
            <a:r>
              <a:rPr lang="fi-FI" sz="1800" dirty="0" err="1" smtClean="0"/>
              <a:t>tes</a:t>
            </a:r>
            <a:r>
              <a:rPr lang="fi-FI" sz="1800" dirty="0" smtClean="0"/>
              <a:t> 6 § 2  kohta).</a:t>
            </a:r>
          </a:p>
          <a:p>
            <a:pPr algn="l"/>
            <a:r>
              <a:rPr lang="fi-FI" sz="1800" dirty="0" smtClean="0"/>
              <a:t> </a:t>
            </a:r>
          </a:p>
          <a:p>
            <a:pPr algn="l"/>
            <a:r>
              <a:rPr lang="fi-FI" sz="1800" b="1" dirty="0" smtClean="0"/>
              <a:t>Sopimuksen sisältö</a:t>
            </a:r>
            <a:endParaRPr lang="fi-FI" sz="1800" dirty="0" smtClean="0"/>
          </a:p>
          <a:p>
            <a:pPr algn="l"/>
            <a:r>
              <a:rPr lang="fi-FI" sz="1800" dirty="0" smtClean="0"/>
              <a:t>Työnantaja ja työntekijä sopivat Yritys X:n ja </a:t>
            </a:r>
            <a:r>
              <a:rPr lang="fi-FI" sz="1800" dirty="0" err="1" smtClean="0"/>
              <a:t>TSN:n</a:t>
            </a:r>
            <a:r>
              <a:rPr lang="fi-FI" sz="1800" dirty="0" smtClean="0"/>
              <a:t> pääluottamusmiehen   …..päivänä allekirjoittaman  sopimuksen mukaisesti seuraavaa:</a:t>
            </a:r>
          </a:p>
          <a:p>
            <a:pPr algn="l"/>
            <a:r>
              <a:rPr lang="fi-FI" sz="1800" dirty="0" smtClean="0"/>
              <a:t> </a:t>
            </a:r>
          </a:p>
          <a:p>
            <a:pPr algn="l"/>
            <a:r>
              <a:rPr lang="fi-FI" sz="1800" dirty="0" smtClean="0"/>
              <a:t>Työvuoron pituus on enintään 10 tuntia. Työntekijän työajan tulee tasoittua enintään  kolmen viikon tasoittumisjaksossa.</a:t>
            </a:r>
          </a:p>
          <a:p>
            <a:pPr algn="l"/>
            <a:r>
              <a:rPr lang="fi-FI" sz="1800" dirty="0" smtClean="0"/>
              <a:t> </a:t>
            </a:r>
          </a:p>
          <a:p>
            <a:pPr algn="l"/>
            <a:r>
              <a:rPr lang="fi-FI" sz="1800" dirty="0" smtClean="0"/>
              <a:t> </a:t>
            </a:r>
          </a:p>
          <a:p>
            <a:r>
              <a:rPr lang="fi-FI" dirty="0" smtClean="0"/>
              <a:t> 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596336" y="6453336"/>
            <a:ext cx="864096" cy="216023"/>
          </a:xfrm>
        </p:spPr>
        <p:txBody>
          <a:bodyPr/>
          <a:lstStyle/>
          <a:p>
            <a:pPr>
              <a:defRPr/>
            </a:pPr>
            <a:fld id="{DA4F701C-C40D-48FF-857A-0BAE73D783E4}" type="datetime1">
              <a:rPr lang="fi-FI"/>
              <a:pPr>
                <a:defRPr/>
              </a:pPr>
              <a:t>29.4.2016</a:t>
            </a:fld>
            <a:endParaRPr lang="fi-FI" dirty="0"/>
          </a:p>
        </p:txBody>
      </p:sp>
      <p:sp>
        <p:nvSpPr>
          <p:cNvPr id="5" name="Tekstiruutu 4"/>
          <p:cNvSpPr txBox="1"/>
          <p:nvPr/>
        </p:nvSpPr>
        <p:spPr>
          <a:xfrm>
            <a:off x="8642113" y="6453336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smtClean="0">
                <a:latin typeface="+mn-lt"/>
              </a:rPr>
              <a:t>30</a:t>
            </a:r>
            <a:endParaRPr lang="fi-FI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704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83568" y="692696"/>
            <a:ext cx="6400800" cy="1752600"/>
          </a:xfrm>
        </p:spPr>
        <p:txBody>
          <a:bodyPr/>
          <a:lstStyle/>
          <a:p>
            <a:pPr algn="l"/>
            <a:r>
              <a:rPr lang="fi-FI" sz="1800" b="1" dirty="0" smtClean="0"/>
              <a:t>Sopimuksen kesto</a:t>
            </a:r>
            <a:endParaRPr lang="fi-FI" sz="1800" dirty="0" smtClean="0"/>
          </a:p>
          <a:p>
            <a:pPr algn="l"/>
            <a:r>
              <a:rPr lang="fi-FI" sz="1800" dirty="0" smtClean="0"/>
              <a:t>Sopimus on voimassa toistaiseksi. </a:t>
            </a:r>
          </a:p>
          <a:p>
            <a:pPr algn="l"/>
            <a:r>
              <a:rPr lang="fi-FI" sz="1800" dirty="0" smtClean="0"/>
              <a:t>Tämä sopimuksen voimassa olo päättyy viimeistään samana ajankohtana kuin edellä mainittu Yritys X:n ja </a:t>
            </a:r>
            <a:r>
              <a:rPr lang="fi-FI" sz="1800" dirty="0" err="1" smtClean="0"/>
              <a:t>TSN:n</a:t>
            </a:r>
            <a:r>
              <a:rPr lang="fi-FI" sz="1800" dirty="0" smtClean="0"/>
              <a:t> pääluottamusmiehen allekirjoittama sopimus.</a:t>
            </a:r>
          </a:p>
          <a:p>
            <a:pPr algn="l"/>
            <a:r>
              <a:rPr lang="fi-FI" sz="1800" dirty="0" smtClean="0"/>
              <a:t> </a:t>
            </a:r>
          </a:p>
          <a:p>
            <a:pPr algn="l"/>
            <a:r>
              <a:rPr lang="fi-FI" sz="1800" b="1" dirty="0" smtClean="0"/>
              <a:t>Sopimuksen irtisanominen</a:t>
            </a:r>
            <a:endParaRPr lang="fi-FI" sz="1800" dirty="0" smtClean="0"/>
          </a:p>
          <a:p>
            <a:pPr algn="l"/>
            <a:r>
              <a:rPr lang="fi-FI" sz="1800" dirty="0" smtClean="0"/>
              <a:t>Sopimuksen irtisanomisaika on 2 kk.</a:t>
            </a:r>
          </a:p>
          <a:p>
            <a:pPr algn="l"/>
            <a:r>
              <a:rPr lang="fi-FI" sz="1800" dirty="0" smtClean="0"/>
              <a:t> </a:t>
            </a:r>
          </a:p>
          <a:p>
            <a:pPr algn="l"/>
            <a:r>
              <a:rPr lang="fi-FI" sz="1800" dirty="0" smtClean="0"/>
              <a:t> </a:t>
            </a:r>
          </a:p>
          <a:p>
            <a:pPr algn="l"/>
            <a:r>
              <a:rPr lang="fi-FI" sz="1800" dirty="0" smtClean="0"/>
              <a:t> </a:t>
            </a:r>
          </a:p>
          <a:p>
            <a:pPr algn="l"/>
            <a:r>
              <a:rPr lang="fi-FI" sz="1800" dirty="0" smtClean="0"/>
              <a:t> </a:t>
            </a:r>
          </a:p>
          <a:p>
            <a:pPr algn="l"/>
            <a:r>
              <a:rPr lang="fi-FI" sz="1800" dirty="0" smtClean="0"/>
              <a:t>Helsinki    .   . 2010</a:t>
            </a:r>
          </a:p>
          <a:p>
            <a:pPr algn="l"/>
            <a:r>
              <a:rPr lang="fi-FI" sz="1800" dirty="0" smtClean="0"/>
              <a:t> </a:t>
            </a:r>
          </a:p>
          <a:p>
            <a:pPr algn="l"/>
            <a:r>
              <a:rPr lang="fi-FI" sz="1800" dirty="0" smtClean="0"/>
              <a:t> </a:t>
            </a:r>
          </a:p>
          <a:p>
            <a:pPr algn="l"/>
            <a:r>
              <a:rPr lang="fi-FI" sz="1800" dirty="0" smtClean="0"/>
              <a:t>  </a:t>
            </a:r>
          </a:p>
          <a:p>
            <a:pPr algn="l"/>
            <a:r>
              <a:rPr lang="fi-FI" sz="1800" dirty="0" smtClean="0"/>
              <a:t>Työnantaja 			Työntekijä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596336" y="6453336"/>
            <a:ext cx="864096" cy="216023"/>
          </a:xfrm>
        </p:spPr>
        <p:txBody>
          <a:bodyPr/>
          <a:lstStyle/>
          <a:p>
            <a:pPr>
              <a:defRPr/>
            </a:pPr>
            <a:fld id="{DA4F701C-C40D-48FF-857A-0BAE73D783E4}" type="datetime1">
              <a:rPr lang="fi-FI"/>
              <a:pPr>
                <a:defRPr/>
              </a:pPr>
              <a:t>29.4.2016</a:t>
            </a:fld>
            <a:endParaRPr lang="fi-FI" dirty="0"/>
          </a:p>
        </p:txBody>
      </p:sp>
      <p:sp>
        <p:nvSpPr>
          <p:cNvPr id="5" name="Tekstiruutu 4"/>
          <p:cNvSpPr txBox="1"/>
          <p:nvPr/>
        </p:nvSpPr>
        <p:spPr>
          <a:xfrm>
            <a:off x="8642113" y="6453336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smtClean="0">
                <a:latin typeface="+mn-lt"/>
              </a:rPr>
              <a:t>31</a:t>
            </a:r>
            <a:endParaRPr lang="fi-FI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032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Miksi yhteiskuntasopimus?</a:t>
            </a:r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67546" y="1988841"/>
            <a:ext cx="8135937" cy="4176464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Taustalla</a:t>
            </a:r>
          </a:p>
          <a:p>
            <a:pPr lvl="1"/>
            <a:r>
              <a:rPr lang="fi-FI" dirty="0" smtClean="0"/>
              <a:t>Suomen pitkäaikainen talouden taantuma</a:t>
            </a:r>
          </a:p>
          <a:p>
            <a:pPr lvl="1"/>
            <a:r>
              <a:rPr lang="fi-FI" dirty="0" smtClean="0"/>
              <a:t>Työttömyyden kasvu</a:t>
            </a:r>
          </a:p>
          <a:p>
            <a:pPr lvl="1"/>
            <a:r>
              <a:rPr lang="fi-FI" dirty="0" smtClean="0"/>
              <a:t>Julkisen talouden velkaantuminen</a:t>
            </a:r>
          </a:p>
          <a:p>
            <a:pPr lvl="1"/>
            <a:r>
              <a:rPr lang="fi-FI" dirty="0" smtClean="0"/>
              <a:t>Vientimarkkinoiden huono tilanne</a:t>
            </a:r>
          </a:p>
          <a:p>
            <a:pPr lvl="1"/>
            <a:r>
              <a:rPr lang="fi-FI" dirty="0" smtClean="0"/>
              <a:t>Kansainvälisen kilpailukyvyn menetykset </a:t>
            </a:r>
          </a:p>
          <a:p>
            <a:pPr marL="457200" lvl="1" indent="0">
              <a:buNone/>
            </a:pPr>
            <a:endParaRPr lang="fi-FI" dirty="0"/>
          </a:p>
          <a:p>
            <a:r>
              <a:rPr lang="fi-FI" dirty="0" smtClean="0"/>
              <a:t>Tehylle tärkeää</a:t>
            </a:r>
          </a:p>
          <a:p>
            <a:pPr lvl="1"/>
            <a:r>
              <a:rPr lang="fi-FI" dirty="0" smtClean="0"/>
              <a:t>Perutaan pakkolait ja leikkaukset, jotka olisivat kurittaneet varsinkin naisvaltaista julkista sektoria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55A6EE9-F178-4EB8-9044-AFCE48C78E62}" type="datetime1">
              <a:rPr lang="fi-FI" smtClean="0"/>
              <a:pPr/>
              <a:t>29.4.2016</a:t>
            </a:fld>
            <a:endParaRPr lang="fi-FI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3141691-3295-41BC-BA74-95898677587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21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153400" cy="914400"/>
          </a:xfrm>
        </p:spPr>
        <p:txBody>
          <a:bodyPr/>
          <a:lstStyle/>
          <a:p>
            <a:r>
              <a:rPr lang="fi-FI" dirty="0" smtClean="0"/>
              <a:t>Ei palkankorotuksia ennen 2018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1"/>
          </p:nvPr>
        </p:nvSpPr>
        <p:spPr>
          <a:xfrm>
            <a:off x="457202" y="1787218"/>
            <a:ext cx="8135937" cy="4459596"/>
          </a:xfrm>
        </p:spPr>
        <p:txBody>
          <a:bodyPr>
            <a:normAutofit/>
          </a:bodyPr>
          <a:lstStyle/>
          <a:p>
            <a:r>
              <a:rPr lang="fi-FI" dirty="0" smtClean="0"/>
              <a:t>Nyt voimassa olevien työehtosopimusten sopimuskaudet päättyvät loppusyksyn 2016 ja alkutalven 2017 välisenä aikana</a:t>
            </a:r>
          </a:p>
          <a:p>
            <a:r>
              <a:rPr lang="fi-FI" dirty="0" smtClean="0"/>
              <a:t>Niille on tarkoitus sopia 12 kuukauden pituinen </a:t>
            </a:r>
            <a:r>
              <a:rPr lang="fi-FI" u="sng" dirty="0" smtClean="0"/>
              <a:t>jatko</a:t>
            </a:r>
            <a:r>
              <a:rPr lang="fi-FI" dirty="0" smtClean="0"/>
              <a:t>, jonka aikana ei tule palkankorotuksia</a:t>
            </a:r>
          </a:p>
          <a:p>
            <a:pPr lvl="1"/>
            <a:r>
              <a:rPr lang="fi-FI" sz="2200" dirty="0" smtClean="0"/>
              <a:t>Ei myöskään maksavia tekstimuutoksia, pl. </a:t>
            </a:r>
            <a:r>
              <a:rPr lang="fi-FI" sz="2200" dirty="0" err="1" smtClean="0"/>
              <a:t>kikyn</a:t>
            </a:r>
            <a:r>
              <a:rPr lang="fi-FI" sz="2200" dirty="0" smtClean="0"/>
              <a:t> rakenteelliset muutokset ja paikallisen sopimisen määräykset</a:t>
            </a:r>
          </a:p>
          <a:p>
            <a:pPr lvl="1"/>
            <a:r>
              <a:rPr lang="fi-FI" sz="2200" dirty="0" smtClean="0"/>
              <a:t>Uusi vain vanha sopimus? Merkitystä liikkeenluovutustilanteissa</a:t>
            </a:r>
          </a:p>
          <a:p>
            <a:r>
              <a:rPr lang="fi-FI" dirty="0" smtClean="0"/>
              <a:t>Syksyllä 2017 alkava neuvottelukierros käydään liittokierroksena</a:t>
            </a:r>
          </a:p>
          <a:p>
            <a:pPr lvl="1"/>
            <a:r>
              <a:rPr lang="fi-FI" sz="2000" dirty="0" smtClean="0"/>
              <a:t>Ns. Suomen mallia aletaan jossain vaiheessa valmistella</a:t>
            </a:r>
            <a:endParaRPr lang="fi-FI" sz="2000" dirty="0"/>
          </a:p>
          <a:p>
            <a:pPr marL="0" indent="0">
              <a:buNone/>
            </a:pPr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C26C91A-F415-45D2-952D-9D71243D10A1}" type="datetime1">
              <a:rPr lang="fi-FI" smtClean="0"/>
              <a:pPr/>
              <a:t>29.4.2016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3141691-3295-41BC-BA74-95898677587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78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153400" cy="914400"/>
          </a:xfrm>
        </p:spPr>
        <p:txBody>
          <a:bodyPr>
            <a:normAutofit fontScale="90000"/>
          </a:bodyPr>
          <a:lstStyle/>
          <a:p>
            <a:r>
              <a:rPr lang="fi-FI" dirty="0" err="1" smtClean="0"/>
              <a:t>TyEL-</a:t>
            </a:r>
            <a:r>
              <a:rPr lang="fi-FI" dirty="0" smtClean="0"/>
              <a:t> ja työttömyysvakuutusmaksuihin muutoksia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1"/>
          </p:nvPr>
        </p:nvSpPr>
        <p:spPr>
          <a:xfrm>
            <a:off x="395536" y="1873627"/>
            <a:ext cx="8197601" cy="4373186"/>
          </a:xfrm>
        </p:spPr>
        <p:txBody>
          <a:bodyPr/>
          <a:lstStyle/>
          <a:p>
            <a:r>
              <a:rPr lang="fi-FI" dirty="0"/>
              <a:t>E</a:t>
            </a:r>
            <a:r>
              <a:rPr lang="fi-FI" dirty="0" smtClean="0"/>
              <a:t>läkevakuutusmaksujen ja työttömyysvakuutusmaksujen työntekijän maksuosuutta nostetaan ja työnantajien maksuosuutta lasketaan vv. 2017 – 2020 </a:t>
            </a:r>
          </a:p>
          <a:p>
            <a:pPr lvl="1"/>
            <a:r>
              <a:rPr lang="fi-FI" dirty="0" smtClean="0"/>
              <a:t>Työntekijöille lisää maksettavaa 2,05 %</a:t>
            </a:r>
            <a:r>
              <a:rPr lang="fi-FI" dirty="0" err="1" smtClean="0"/>
              <a:t>-yks</a:t>
            </a:r>
            <a:r>
              <a:rPr lang="fi-FI" dirty="0" smtClean="0"/>
              <a:t>.</a:t>
            </a:r>
          </a:p>
          <a:p>
            <a:pPr lvl="1"/>
            <a:r>
              <a:rPr lang="fi-FI" dirty="0" smtClean="0"/>
              <a:t>Osin </a:t>
            </a:r>
            <a:r>
              <a:rPr lang="fi-FI" dirty="0" err="1" smtClean="0"/>
              <a:t>verovähenteisiä</a:t>
            </a:r>
            <a:r>
              <a:rPr lang="fi-FI" dirty="0" smtClean="0"/>
              <a:t> maksuja</a:t>
            </a:r>
          </a:p>
          <a:p>
            <a:r>
              <a:rPr lang="fi-FI" dirty="0" smtClean="0"/>
              <a:t>Myös työnantajan sosiaaliturvamaksua alennetaan</a:t>
            </a:r>
          </a:p>
          <a:p>
            <a:pPr lvl="1"/>
            <a:r>
              <a:rPr lang="fi-FI" dirty="0" smtClean="0"/>
              <a:t>Tämä rahoitetaan mm. julkisen sektorin (kunta, valtio jne.) määräaikaisella lomarahaleikkauksella </a:t>
            </a:r>
          </a:p>
          <a:p>
            <a:r>
              <a:rPr lang="fi-FI" dirty="0" err="1" smtClean="0"/>
              <a:t>TVR:n</a:t>
            </a:r>
            <a:r>
              <a:rPr lang="fi-FI" dirty="0" smtClean="0"/>
              <a:t> suhdannepuskuria nostetaan 5 % =&gt; 7 %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C26C91A-F415-45D2-952D-9D71243D10A1}" type="datetime1">
              <a:rPr lang="fi-FI" smtClean="0"/>
              <a:pPr/>
              <a:t>29.4.2016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3141691-3295-41BC-BA74-95898677587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15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153400" cy="914400"/>
          </a:xfrm>
        </p:spPr>
        <p:txBody>
          <a:bodyPr>
            <a:normAutofit/>
          </a:bodyPr>
          <a:lstStyle/>
          <a:p>
            <a:r>
              <a:rPr lang="fi-FI" dirty="0" smtClean="0"/>
              <a:t>Työajan pidentäminen 24 tuntia vuodessa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1"/>
          </p:nvPr>
        </p:nvSpPr>
        <p:spPr>
          <a:xfrm>
            <a:off x="395536" y="1772817"/>
            <a:ext cx="8197601" cy="4473997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Yhteiskuntasopimuksen mukaan työaikaa pidennetään vuodessa </a:t>
            </a:r>
            <a:r>
              <a:rPr lang="fi-FI" u="sng" dirty="0" smtClean="0"/>
              <a:t>keskimäärin</a:t>
            </a:r>
            <a:r>
              <a:rPr lang="fi-FI" dirty="0" smtClean="0"/>
              <a:t> 24 tuntia</a:t>
            </a:r>
          </a:p>
          <a:p>
            <a:pPr lvl="1"/>
            <a:r>
              <a:rPr lang="fi-FI" dirty="0" smtClean="0"/>
              <a:t>Keskimääräinen </a:t>
            </a:r>
            <a:r>
              <a:rPr lang="fi-FI" dirty="0"/>
              <a:t>laskennallinen </a:t>
            </a:r>
            <a:r>
              <a:rPr lang="fi-FI" dirty="0" smtClean="0"/>
              <a:t>palkanalennus 1,32 %</a:t>
            </a:r>
          </a:p>
          <a:p>
            <a:pPr lvl="1"/>
            <a:r>
              <a:rPr lang="fi-FI" dirty="0" smtClean="0"/>
              <a:t>Pidennys tehdään ”ansiotasoa muuttamatta”</a:t>
            </a:r>
          </a:p>
          <a:p>
            <a:r>
              <a:rPr lang="fi-FI" dirty="0" smtClean="0"/>
              <a:t>Toteuttaminen käytännössä varsin hankalaa</a:t>
            </a:r>
          </a:p>
          <a:p>
            <a:pPr lvl="1"/>
            <a:r>
              <a:rPr lang="fi-FI" dirty="0" smtClean="0"/>
              <a:t>Sovittava alakohtaisesti</a:t>
            </a:r>
          </a:p>
          <a:p>
            <a:pPr lvl="1"/>
            <a:r>
              <a:rPr lang="fi-FI" dirty="0" smtClean="0"/>
              <a:t>Viikoittaisen työajan pidentäminen: työsopimuskirjaukset?</a:t>
            </a:r>
          </a:p>
          <a:p>
            <a:pPr lvl="1"/>
            <a:r>
              <a:rPr lang="fi-FI" dirty="0" smtClean="0"/>
              <a:t>Työaikapankki: liittyminen vapaaehtoista</a:t>
            </a:r>
          </a:p>
          <a:p>
            <a:pPr lvl="1"/>
            <a:r>
              <a:rPr lang="fi-FI" dirty="0" smtClean="0"/>
              <a:t>Liukuva työaika: ei kaikkialla käytössä</a:t>
            </a:r>
          </a:p>
          <a:p>
            <a:pPr lvl="1"/>
            <a:r>
              <a:rPr lang="fi-FI" dirty="0" smtClean="0"/>
              <a:t>Arkipyhät, vuosilomat, ylityöt?</a:t>
            </a:r>
          </a:p>
          <a:p>
            <a:pPr lvl="1"/>
            <a:r>
              <a:rPr lang="fi-FI" dirty="0" smtClean="0"/>
              <a:t>Osa-aikaiset, tuntipalkkaiset?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C26C91A-F415-45D2-952D-9D71243D10A1}" type="datetime1">
              <a:rPr lang="fi-FI" smtClean="0"/>
              <a:pPr/>
              <a:t>29.4.2016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3141691-3295-41BC-BA74-95898677587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45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FE231F-D77E-49C8-A85E-41F17EF57F18}" type="datetime1">
              <a:rPr lang="fi-FI" smtClean="0"/>
              <a:pPr>
                <a:defRPr/>
              </a:pPr>
              <a:t>29.4.2016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45263-D85A-4AB9-BF9E-6BA070499C55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  <p:sp>
        <p:nvSpPr>
          <p:cNvPr id="6" name="Title 7"/>
          <p:cNvSpPr txBox="1">
            <a:spLocks/>
          </p:cNvSpPr>
          <p:nvPr/>
        </p:nvSpPr>
        <p:spPr bwMode="auto">
          <a:xfrm>
            <a:off x="587221" y="764704"/>
            <a:ext cx="7547428" cy="117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D81C3F"/>
                </a:solidFill>
                <a:latin typeface="+mj-lt"/>
                <a:ea typeface="ＭＳ Ｐゴシック" pitchFamily="-111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D81C3F"/>
                </a:solidFill>
                <a:latin typeface="Calibri" pitchFamily="-111" charset="0"/>
                <a:ea typeface="ＭＳ Ｐゴシック" charset="-128"/>
                <a:cs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D81C3F"/>
                </a:solidFill>
                <a:latin typeface="Calibri" pitchFamily="-111" charset="0"/>
                <a:ea typeface="ＭＳ Ｐゴシック" charset="-128"/>
                <a:cs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D81C3F"/>
                </a:solidFill>
                <a:latin typeface="Calibri" pitchFamily="-111" charset="0"/>
                <a:ea typeface="ＭＳ Ｐゴシック" charset="-128"/>
                <a:cs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D81C3F"/>
                </a:solidFill>
                <a:latin typeface="Calibri" pitchFamily="-111" charset="0"/>
                <a:ea typeface="ＭＳ Ｐゴシック" charset="-128"/>
                <a:cs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fi-FI" kern="0" dirty="0" smtClean="0"/>
              <a:t>Vuosittaista työaikaa pidennetään 24 tunnilla. Miten se pitäisi toteuttaa?</a:t>
            </a:r>
            <a:endParaRPr lang="en-US" kern="0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763000" y="6462985"/>
            <a:ext cx="381000" cy="20637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kstiruutu 7"/>
          <p:cNvSpPr txBox="1"/>
          <p:nvPr/>
        </p:nvSpPr>
        <p:spPr>
          <a:xfrm>
            <a:off x="470595" y="1844824"/>
            <a:ext cx="829240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 </a:t>
            </a:r>
            <a:r>
              <a:rPr lang="fi-FI" sz="1600" b="1" dirty="0" smtClean="0"/>
              <a:t>Keskiarvot </a:t>
            </a:r>
            <a:r>
              <a:rPr lang="fi-FI" sz="1600" b="1" dirty="0"/>
              <a:t>vastauksista</a:t>
            </a:r>
            <a:r>
              <a:rPr lang="fi-FI" sz="1600" dirty="0"/>
              <a:t> </a:t>
            </a:r>
            <a:endParaRPr lang="fi-FI" sz="1600" dirty="0" smtClean="0"/>
          </a:p>
          <a:p>
            <a:r>
              <a:rPr lang="fi-FI" sz="1400" i="1" dirty="0" smtClean="0"/>
              <a:t/>
            </a:r>
            <a:br>
              <a:rPr lang="fi-FI" sz="1400" i="1" dirty="0" smtClean="0"/>
            </a:br>
            <a:endParaRPr lang="fi-FI" sz="1400" dirty="0"/>
          </a:p>
          <a:p>
            <a:endParaRPr lang="fi-FI" sz="1400" dirty="0"/>
          </a:p>
        </p:txBody>
      </p:sp>
      <p:sp>
        <p:nvSpPr>
          <p:cNvPr id="9" name="Suorakulmio 8"/>
          <p:cNvSpPr/>
          <p:nvPr/>
        </p:nvSpPr>
        <p:spPr>
          <a:xfrm>
            <a:off x="179511" y="5373216"/>
            <a:ext cx="84969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i="1" dirty="0"/>
              <a:t>Vaihtoehdot tärkeysjärjestyksessä: 1 = </a:t>
            </a:r>
            <a:r>
              <a:rPr lang="fi-FI" i="1" dirty="0" smtClean="0"/>
              <a:t>vähiten mieluinen                               					   6 </a:t>
            </a:r>
            <a:r>
              <a:rPr lang="fi-FI" i="1" dirty="0"/>
              <a:t>= </a:t>
            </a:r>
            <a:r>
              <a:rPr lang="fi-FI" i="1" dirty="0" smtClean="0"/>
              <a:t>mieluisin</a:t>
            </a:r>
            <a:endParaRPr lang="fi-FI" dirty="0"/>
          </a:p>
        </p:txBody>
      </p:sp>
      <p:graphicFrame>
        <p:nvGraphicFramePr>
          <p:cNvPr id="10" name="Sisällön paikkamerkki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5110473"/>
              </p:ext>
            </p:extLst>
          </p:nvPr>
        </p:nvGraphicFramePr>
        <p:xfrm>
          <a:off x="423950" y="2121242"/>
          <a:ext cx="8532601" cy="351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79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53400" cy="914400"/>
          </a:xfrm>
        </p:spPr>
        <p:txBody>
          <a:bodyPr/>
          <a:lstStyle/>
          <a:p>
            <a:r>
              <a:rPr lang="fi-FI" dirty="0" smtClean="0"/>
              <a:t>Paikallinen sopiminen		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1"/>
          </p:nvPr>
        </p:nvSpPr>
        <p:spPr>
          <a:xfrm>
            <a:off x="467544" y="1412777"/>
            <a:ext cx="8125593" cy="4834037"/>
          </a:xfrm>
        </p:spPr>
        <p:txBody>
          <a:bodyPr>
            <a:normAutofit/>
          </a:bodyPr>
          <a:lstStyle/>
          <a:p>
            <a:r>
              <a:rPr lang="fi-FI" dirty="0" smtClean="0"/>
              <a:t>EK ja SY hakivat voimakkaasti paikallisen sopimisen lakia; </a:t>
            </a:r>
            <a:r>
              <a:rPr lang="fi-FI" dirty="0" err="1" smtClean="0"/>
              <a:t>EK:n</a:t>
            </a:r>
            <a:r>
              <a:rPr lang="fi-FI" dirty="0" smtClean="0"/>
              <a:t> kelkka kääntyi vasta viime hetkillä</a:t>
            </a:r>
          </a:p>
          <a:p>
            <a:pPr lvl="1"/>
            <a:r>
              <a:rPr lang="fi-FI" dirty="0" smtClean="0"/>
              <a:t>Lakivalmistelussa kolmikantaisuus oli hyvin näennäistä</a:t>
            </a:r>
          </a:p>
          <a:p>
            <a:pPr lvl="1"/>
            <a:r>
              <a:rPr lang="fi-FI" dirty="0" smtClean="0"/>
              <a:t>Paikallisesti olisi voitu sopia käytännössä mistä vain ilman </a:t>
            </a:r>
            <a:r>
              <a:rPr lang="fi-FI" dirty="0" err="1" smtClean="0"/>
              <a:t>tes-rajoituksia</a:t>
            </a:r>
            <a:endParaRPr lang="fi-FI" dirty="0" smtClean="0"/>
          </a:p>
          <a:p>
            <a:r>
              <a:rPr lang="fi-FI" dirty="0" smtClean="0"/>
              <a:t>”Tavoitteena” on lisätä paikallista sopimista; taustalla maan hallituksen 5 kohdan lista, josta toteutui 4/5</a:t>
            </a:r>
          </a:p>
          <a:p>
            <a:pPr lvl="1"/>
            <a:r>
              <a:rPr lang="fi-FI" sz="2000" dirty="0" smtClean="0"/>
              <a:t>Selviytymislauseke</a:t>
            </a:r>
          </a:p>
          <a:p>
            <a:pPr lvl="1"/>
            <a:r>
              <a:rPr lang="fi-FI" sz="2000" dirty="0" smtClean="0"/>
              <a:t>Luottamusmiesten toimintaedellytysten kehittäminen</a:t>
            </a:r>
          </a:p>
          <a:p>
            <a:pPr lvl="1"/>
            <a:r>
              <a:rPr lang="fi-FI" sz="2000" dirty="0" smtClean="0"/>
              <a:t>Paikallisen sopimuksen voimaantulo ilman liittotason hyväksyntää</a:t>
            </a:r>
          </a:p>
          <a:p>
            <a:pPr lvl="1"/>
            <a:r>
              <a:rPr lang="fi-FI" sz="2000" dirty="0" smtClean="0"/>
              <a:t>Mahdollisuus ottaa käyttöön työaikapankkijärjestelmä</a:t>
            </a:r>
            <a:endParaRPr lang="fi-FI" sz="20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C26C91A-F415-45D2-952D-9D71243D10A1}" type="datetime1">
              <a:rPr lang="fi-FI" smtClean="0"/>
              <a:pPr/>
              <a:t>29.4.2016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3141691-3295-41BC-BA74-95898677587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3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Mukautettu 2">
      <a:dk1>
        <a:srgbClr val="000000"/>
      </a:dk1>
      <a:lt1>
        <a:srgbClr val="FFFFFF"/>
      </a:lt1>
      <a:dk2>
        <a:srgbClr val="000000"/>
      </a:dk2>
      <a:lt2>
        <a:srgbClr val="B5B2AA"/>
      </a:lt2>
      <a:accent1>
        <a:srgbClr val="822433"/>
      </a:accent1>
      <a:accent2>
        <a:srgbClr val="AA272F"/>
      </a:accent2>
      <a:accent3>
        <a:srgbClr val="D81C3F"/>
      </a:accent3>
      <a:accent4>
        <a:srgbClr val="BAC405"/>
      </a:accent4>
      <a:accent5>
        <a:srgbClr val="E28C05"/>
      </a:accent5>
      <a:accent6>
        <a:srgbClr val="00829B"/>
      </a:accent6>
      <a:hlink>
        <a:srgbClr val="0099B5"/>
      </a:hlink>
      <a:folHlink>
        <a:srgbClr val="28C4D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si_1_master">
  <a:themeElements>
    <a:clrScheme name="Mukautettu 2">
      <a:dk1>
        <a:srgbClr val="000000"/>
      </a:dk1>
      <a:lt1>
        <a:srgbClr val="FFFFFF"/>
      </a:lt1>
      <a:dk2>
        <a:srgbClr val="000000"/>
      </a:dk2>
      <a:lt2>
        <a:srgbClr val="B5B2AA"/>
      </a:lt2>
      <a:accent1>
        <a:srgbClr val="822433"/>
      </a:accent1>
      <a:accent2>
        <a:srgbClr val="AA272F"/>
      </a:accent2>
      <a:accent3>
        <a:srgbClr val="D81C3F"/>
      </a:accent3>
      <a:accent4>
        <a:srgbClr val="BAC405"/>
      </a:accent4>
      <a:accent5>
        <a:srgbClr val="E28C05"/>
      </a:accent5>
      <a:accent6>
        <a:srgbClr val="00829B"/>
      </a:accent6>
      <a:hlink>
        <a:srgbClr val="0099B5"/>
      </a:hlink>
      <a:folHlink>
        <a:srgbClr val="28C4D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ansi_2_master">
  <a:themeElements>
    <a:clrScheme name="Mukautettu 2">
      <a:dk1>
        <a:srgbClr val="000000"/>
      </a:dk1>
      <a:lt1>
        <a:srgbClr val="FFFFFF"/>
      </a:lt1>
      <a:dk2>
        <a:srgbClr val="000000"/>
      </a:dk2>
      <a:lt2>
        <a:srgbClr val="B5B2AA"/>
      </a:lt2>
      <a:accent1>
        <a:srgbClr val="822433"/>
      </a:accent1>
      <a:accent2>
        <a:srgbClr val="AA272F"/>
      </a:accent2>
      <a:accent3>
        <a:srgbClr val="D81C3F"/>
      </a:accent3>
      <a:accent4>
        <a:srgbClr val="BAC405"/>
      </a:accent4>
      <a:accent5>
        <a:srgbClr val="E28C05"/>
      </a:accent5>
      <a:accent6>
        <a:srgbClr val="00829B"/>
      </a:accent6>
      <a:hlink>
        <a:srgbClr val="0099B5"/>
      </a:hlink>
      <a:folHlink>
        <a:srgbClr val="28C4D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Tehy palkki">
    <a:dk1>
      <a:sysClr val="windowText" lastClr="000000"/>
    </a:dk1>
    <a:lt1>
      <a:sysClr val="window" lastClr="FFFFFF"/>
    </a:lt1>
    <a:dk2>
      <a:srgbClr val="D81C3F"/>
    </a:dk2>
    <a:lt2>
      <a:srgbClr val="E28C05"/>
    </a:lt2>
    <a:accent1>
      <a:srgbClr val="00829B"/>
    </a:accent1>
    <a:accent2>
      <a:srgbClr val="BAC405"/>
    </a:accent2>
    <a:accent3>
      <a:srgbClr val="B5B2AA"/>
    </a:accent3>
    <a:accent4>
      <a:srgbClr val="FFFFFF"/>
    </a:accent4>
    <a:accent5>
      <a:srgbClr val="FFFFFF"/>
    </a:accent5>
    <a:accent6>
      <a:srgbClr val="FFFFFF"/>
    </a:accent6>
    <a:hlink>
      <a:srgbClr val="FFFFFF"/>
    </a:hlink>
    <a:folHlink>
      <a:srgbClr val="FFFFFF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hy_asiakirja" ma:contentTypeID="0x0101009D5A2F153922FA4EAB18710A54771AB3007552F2070DAD12469B5EDCF44112F1EB" ma:contentTypeVersion="" ma:contentTypeDescription="" ma:contentTypeScope="" ma:versionID="d87f5a009bbf843e2c0fa04437194d1a">
  <xsd:schema xmlns:xsd="http://www.w3.org/2001/XMLSchema" xmlns:xs="http://www.w3.org/2001/XMLSchema" xmlns:p="http://schemas.microsoft.com/office/2006/metadata/properties" xmlns:ns2="a4cf26d6-eea1-478b-afd4-678faaf4f21d" targetNamespace="http://schemas.microsoft.com/office/2006/metadata/properties" ma:root="true" ma:fieldsID="925025cf696f8afd981bf7310ff42475" ns2:_="">
    <xsd:import namespace="a4cf26d6-eea1-478b-afd4-678faaf4f21d"/>
    <xsd:element name="properties">
      <xsd:complexType>
        <xsd:sequence>
          <xsd:element name="documentManagement">
            <xsd:complexType>
              <xsd:all>
                <xsd:element ref="ns2:TehyAsiakirjaTehtava" minOccurs="0"/>
                <xsd:element ref="ns2:TehyAsiakirjaTyyppi"/>
                <xsd:element ref="ns2:TehyAsiakirjaTila"/>
                <xsd:element ref="ns2:TehyAsiakirjaJulkisuus" minOccurs="0"/>
                <xsd:element ref="ns2:TehyKieli"/>
                <xsd:element ref="ns2:TehyAsiakirjaSailytysaika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f26d6-eea1-478b-afd4-678faaf4f21d" elementFormDefault="qualified">
    <xsd:import namespace="http://schemas.microsoft.com/office/2006/documentManagement/types"/>
    <xsd:import namespace="http://schemas.microsoft.com/office/infopath/2007/PartnerControls"/>
    <xsd:element name="TehyAsiakirjaTehtava" ma:index="1" nillable="true" ma:displayName="Tehtävä (asiakirja)" ma:hidden="true" ma:internalName="TehyAsiakirjaTehtava">
      <xsd:simpleType>
        <xsd:restriction base="dms:Text">
          <xsd:maxLength value="255"/>
        </xsd:restriction>
      </xsd:simpleType>
    </xsd:element>
    <xsd:element name="TehyAsiakirjaTyyppi" ma:index="3" ma:displayName="Tyyppi (asiakirja)" ma:default="Esite" ma:format="Dropdown" ma:internalName="TehyAsiakirjaTyyppi">
      <xsd:simpleType>
        <xsd:restriction base="dms:Choice">
          <xsd:enumeration value="Esite"/>
          <xsd:enumeration value="Esitys"/>
          <xsd:enumeration value="Esityslista"/>
          <xsd:enumeration value="Hakemus"/>
          <xsd:enumeration value="Kirje"/>
          <xsd:enumeration value="Lausunto"/>
          <xsd:enumeration value="Liite"/>
          <xsd:enumeration value="Luettelo"/>
          <xsd:enumeration value="Muistio"/>
          <xsd:enumeration value="Määräys"/>
          <xsd:enumeration value="Ohje"/>
          <xsd:enumeration value="Ohjelma"/>
          <xsd:enumeration value="Ote"/>
          <xsd:enumeration value="Pyyntö"/>
          <xsd:enumeration value="Päätös"/>
          <xsd:enumeration value="Pöytäkirja"/>
          <xsd:enumeration value="Raportti"/>
          <xsd:enumeration value="Sopimus"/>
          <xsd:enumeration value="Suunnitelma"/>
          <xsd:enumeration value="Tarjous"/>
          <xsd:enumeration value="Tarjouspyyntö"/>
          <xsd:enumeration value="Tiedote"/>
          <xsd:enumeration value="Tilasto"/>
          <xsd:enumeration value="Todistus"/>
          <xsd:enumeration value="Varoitus"/>
          <xsd:enumeration value="Muu"/>
        </xsd:restriction>
      </xsd:simpleType>
    </xsd:element>
    <xsd:element name="TehyAsiakirjaTila" ma:index="4" ma:displayName="Tila (asiakirja)" ma:default="Valmis" ma:format="Dropdown" ma:internalName="TehyAsiakirjaTila">
      <xsd:simpleType>
        <xsd:restriction base="dms:Choice">
          <xsd:enumeration value="Luonnos"/>
          <xsd:enumeration value="Valmis"/>
          <xsd:enumeration value="Hyväksytty"/>
        </xsd:restriction>
      </xsd:simpleType>
    </xsd:element>
    <xsd:element name="TehyAsiakirjaJulkisuus" ma:index="5" nillable="true" ma:displayName="Julkisuus (asiakirja)" ma:default="Tehyn sisäinen" ma:format="Dropdown" ma:hidden="true" ma:internalName="TehyAsiakirjaJulkisuus" ma:readOnly="false">
      <xsd:simpleType>
        <xsd:restriction base="dms:Choice">
          <xsd:enumeration value="Julkinen"/>
          <xsd:enumeration value="Tehyn sisäinen"/>
          <xsd:enumeration value="Salainen"/>
        </xsd:restriction>
      </xsd:simpleType>
    </xsd:element>
    <xsd:element name="TehyKieli" ma:index="12" ma:displayName="Kieli (Tehy)" ma:default="FI" ma:format="Dropdown" ma:hidden="true" ma:internalName="TehyKieli" ma:readOnly="false">
      <xsd:simpleType>
        <xsd:restriction base="dms:Choice">
          <xsd:enumeration value="FI"/>
          <xsd:enumeration value="SV"/>
        </xsd:restriction>
      </xsd:simpleType>
    </xsd:element>
    <xsd:element name="TehyAsiakirjaSailytysaika" ma:index="13" ma:displayName="Säilytysaika (asiakirja)" ma:default="6 v." ma:format="Dropdown" ma:hidden="true" ma:internalName="TehyAsiakirjaSailytysaika" ma:readOnly="false">
      <xsd:simpleType>
        <xsd:restriction base="dms:Choice">
          <xsd:enumeration value="3 v."/>
          <xsd:enumeration value="6 v."/>
          <xsd:enumeration value="10 v."/>
          <xsd:enumeration value="Toistaiseksi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Sisältölaji" ma:readOnly="true"/>
        <xsd:element ref="dc:title" minOccurs="0" maxOccurs="1" ma:index="2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hyAsiakirjaTyyppi xmlns="a4cf26d6-eea1-478b-afd4-678faaf4f21d">Esitys</TehyAsiakirjaTyyppi>
    <TehyKieli xmlns="a4cf26d6-eea1-478b-afd4-678faaf4f21d">FI</TehyKieli>
    <TehyAsiakirjaTila xmlns="a4cf26d6-eea1-478b-afd4-678faaf4f21d">Valmis</TehyAsiakirjaTila>
    <TehyAsiakirjaJulkisuus xmlns="a4cf26d6-eea1-478b-afd4-678faaf4f21d">Tehyn sisäinen</TehyAsiakirjaJulkisuus>
    <TehyAsiakirjaSailytysaika xmlns="a4cf26d6-eea1-478b-afd4-678faaf4f21d">6 v.</TehyAsiakirjaSailytysaika>
    <TehyAsiakirjaTehtava xmlns="a4cf26d6-eea1-478b-afd4-678faaf4f21d">140904KoulutusToiminta</TehyAsiakirjaTehtava>
  </documentManagement>
</p:properties>
</file>

<file path=customXml/itemProps1.xml><?xml version="1.0" encoding="utf-8"?>
<ds:datastoreItem xmlns:ds="http://schemas.openxmlformats.org/officeDocument/2006/customXml" ds:itemID="{33A31BF8-59FD-4F1B-8689-375389ADDC58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DB4C1165-5BF7-4E4F-9F6D-1BB68B8DD7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9ECFB0-F480-4611-9BFD-20AE716677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cf26d6-eea1-478b-afd4-678faaf4f2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6C7F5CA-EFE0-4185-877D-FAC3379C2A20}">
  <ds:schemaRefs>
    <ds:schemaRef ds:uri="http://schemas.openxmlformats.org/package/2006/metadata/core-properties"/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a4cf26d6-eea1-478b-afd4-678faaf4f21d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2761</TotalTime>
  <Words>1096</Words>
  <Application>Microsoft Office PowerPoint</Application>
  <PresentationFormat>Piirtoheitinkalvo</PresentationFormat>
  <Paragraphs>371</Paragraphs>
  <Slides>31</Slides>
  <Notes>11</Notes>
  <HiddenSlides>0</HiddenSlides>
  <MMClips>0</MMClips>
  <ScaleCrop>false</ScaleCrop>
  <HeadingPairs>
    <vt:vector size="4" baseType="variant">
      <vt:variant>
        <vt:lpstr>Teema</vt:lpstr>
      </vt:variant>
      <vt:variant>
        <vt:i4>3</vt:i4>
      </vt:variant>
      <vt:variant>
        <vt:lpstr>Dian otsikot</vt:lpstr>
      </vt:variant>
      <vt:variant>
        <vt:i4>31</vt:i4>
      </vt:variant>
    </vt:vector>
  </HeadingPairs>
  <TitlesOfParts>
    <vt:vector size="34" baseType="lpstr">
      <vt:lpstr>blank</vt:lpstr>
      <vt:lpstr>Kansi_1_master</vt:lpstr>
      <vt:lpstr>Kansi_2_master</vt:lpstr>
      <vt:lpstr>Yksityissektorilla työskentelevien bioanalyytikoiden ja laboratorionhoitajien koulutuspäivät 15.4.2016 Tampereella</vt:lpstr>
      <vt:lpstr>Missä mennään työmarkkinoilla?</vt:lpstr>
      <vt:lpstr>  Kilpailukyky-   sopimus</vt:lpstr>
      <vt:lpstr>Miksi yhteiskuntasopimus?</vt:lpstr>
      <vt:lpstr>Ei palkankorotuksia ennen 2018</vt:lpstr>
      <vt:lpstr>TyEL- ja työttömyysvakuutusmaksuihin muutoksia</vt:lpstr>
      <vt:lpstr>Työajan pidentäminen 24 tuntia vuodessa</vt:lpstr>
      <vt:lpstr>PowerPoint-esitys</vt:lpstr>
      <vt:lpstr>Paikallinen sopiminen  </vt:lpstr>
      <vt:lpstr>Aikataulu</vt:lpstr>
      <vt:lpstr>Talouskehitys on ollut heikko vuodesta 2008</vt:lpstr>
      <vt:lpstr>Suomen talouskehitys 2007-2015</vt:lpstr>
      <vt:lpstr>Kansainväliset suhdanteet*</vt:lpstr>
      <vt:lpstr>Suomen suhdanne-ennusteita</vt:lpstr>
      <vt:lpstr>Vuosiloman kertyminen perhevapaalla</vt:lpstr>
      <vt:lpstr>Vuosiloman siirtäminen sairaustapauksessa</vt:lpstr>
      <vt:lpstr>Vuosiloman siirtäminen vuosiloman aikana</vt:lpstr>
      <vt:lpstr>Työsuhteen ehdot</vt:lpstr>
      <vt:lpstr>Työehtosopimukset</vt:lpstr>
      <vt:lpstr>Mitä työehtosopimuksessa sovitaan?</vt:lpstr>
      <vt:lpstr>Työsopimus</vt:lpstr>
      <vt:lpstr>Työsopimus</vt:lpstr>
      <vt:lpstr>Terveyspalvelualan neuvottelutilanne</vt:lpstr>
      <vt:lpstr>Terveyspalvelualan neuvottelutilanne</vt:lpstr>
      <vt:lpstr>Paikallinen sopiminen</vt:lpstr>
      <vt:lpstr>Yleistä</vt:lpstr>
      <vt:lpstr>Paikallinen sopiminen työajoista</vt:lpstr>
      <vt:lpstr>Muu kuin 2 §:n mukainen sopiminen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Niittylä_Ajankohtaista edunvalvonta-asiaa</dc:title>
  <dc:creator>Huopainen Merja</dc:creator>
  <cp:lastModifiedBy>Elakshar Heidi</cp:lastModifiedBy>
  <cp:revision>314</cp:revision>
  <cp:lastPrinted>2016-04-13T11:57:43Z</cp:lastPrinted>
  <dcterms:created xsi:type="dcterms:W3CDTF">2011-03-16T06:24:01Z</dcterms:created>
  <dcterms:modified xsi:type="dcterms:W3CDTF">2016-04-29T10:50:06Z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0x0101009D5A2F153922FA4EAB18710A54771AB3007552F2070DAD12469B5EDCF44112F1EB</vt:lpwstr>
  </property>
</Properties>
</file>