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67" r:id="rId7"/>
    <p:sldId id="268" r:id="rId8"/>
    <p:sldId id="258" r:id="rId9"/>
    <p:sldId id="269" r:id="rId10"/>
    <p:sldId id="260" r:id="rId11"/>
    <p:sldId id="259" r:id="rId12"/>
    <p:sldId id="27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6405" autoAdjust="0"/>
  </p:normalViewPr>
  <p:slideViewPr>
    <p:cSldViewPr snapToGrid="0" snapToObjects="1">
      <p:cViewPr varScale="1">
        <p:scale>
          <a:sx n="62" d="100"/>
          <a:sy n="62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34044675578233"/>
          <c:y val="3.2460535734468639E-4"/>
          <c:w val="0.7055228604399354"/>
          <c:h val="0.86505731176601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prosentti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99-4112-8A0F-03489EB712F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599-4112-8A0F-03489EB712F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599-4112-8A0F-03489EB712F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599-4112-8A0F-03489EB712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viikottain</c:v>
                </c:pt>
                <c:pt idx="1">
                  <c:v>kuukausittain</c:v>
                </c:pt>
                <c:pt idx="2">
                  <c:v>harvemmin</c:v>
                </c:pt>
                <c:pt idx="3">
                  <c:v>ei osaa sanoa</c:v>
                </c:pt>
              </c:strCache>
            </c:strRef>
          </c:cat>
          <c:val>
            <c:numRef>
              <c:f>Taul1!$B$2:$B$5</c:f>
              <c:numCache>
                <c:formatCode>0.00%</c:formatCode>
                <c:ptCount val="4"/>
                <c:pt idx="0">
                  <c:v>0.375</c:v>
                </c:pt>
                <c:pt idx="1">
                  <c:v>0.375</c:v>
                </c:pt>
                <c:pt idx="2">
                  <c:v>0.1875</c:v>
                </c:pt>
                <c:pt idx="3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7-47C8-920B-DC7E3255F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87311299463384E-2"/>
          <c:y val="5.1679830347707227E-2"/>
          <c:w val="0.42013378303826671"/>
          <c:h val="0.74035492557053606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Prosentti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0B-42C8-AA05-D6C4E1C6AFB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A3A-4870-8973-87CEF8366A2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A3A-4870-8973-87CEF8366A2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A3A-4870-8973-87CEF8366A2C}"/>
              </c:ext>
            </c:extLst>
          </c:dPt>
          <c:dLbls>
            <c:dLbl>
              <c:idx val="0"/>
              <c:layout>
                <c:manualLayout>
                  <c:x val="-9.0044385375394956E-2"/>
                  <c:y val="0.17646896362166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0B-42C8-AA05-D6C4E1C6AFB2}"/>
                </c:ext>
              </c:extLst>
            </c:dLbl>
            <c:dLbl>
              <c:idx val="1"/>
              <c:layout>
                <c:manualLayout>
                  <c:x val="-0.20261992828125783"/>
                  <c:y val="-0.23939899641247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08176100628933"/>
                      <c:h val="5.8926685878784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3A-4870-8973-87CEF8366A2C}"/>
                </c:ext>
              </c:extLst>
            </c:dLbl>
            <c:dLbl>
              <c:idx val="2"/>
              <c:layout>
                <c:manualLayout>
                  <c:x val="6.2691208184964138E-8"/>
                  <c:y val="0.12239826087840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72327044025157"/>
                      <c:h val="5.8926685878784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3A-4870-8973-87CEF8366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huono</c:v>
                </c:pt>
                <c:pt idx="1">
                  <c:v>kohtalainen</c:v>
                </c:pt>
                <c:pt idx="2">
                  <c:v>hyvä</c:v>
                </c:pt>
                <c:pt idx="3">
                  <c:v>erinomainen</c:v>
                </c:pt>
              </c:strCache>
            </c:strRef>
          </c:cat>
          <c:val>
            <c:numRef>
              <c:f>Taul1!$B$2:$B$5</c:f>
              <c:numCache>
                <c:formatCode>0.00%</c:formatCode>
                <c:ptCount val="4"/>
                <c:pt idx="0">
                  <c:v>0.1666</c:v>
                </c:pt>
                <c:pt idx="1">
                  <c:v>0.54169999999999996</c:v>
                </c:pt>
                <c:pt idx="2">
                  <c:v>0.27079999999999999</c:v>
                </c:pt>
                <c:pt idx="3">
                  <c:v>2.0799999999999999E-2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A-4870-8973-87CEF8366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46050611598079"/>
          <c:y val="0.85438811585512298"/>
          <c:w val="0.82753949388401926"/>
          <c:h val="0.12877568817951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68249869153514"/>
          <c:y val="2.2614241698510239E-2"/>
          <c:w val="0.73646478499026902"/>
          <c:h val="0.8049732653837347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Prosentti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6A8-4467-A8B7-D1D552C4395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A8-4467-A8B7-D1D552C4395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6A8-4467-A8B7-D1D552C4395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CA-4FC0-B2A4-9E247C1046DE}"/>
              </c:ext>
            </c:extLst>
          </c:dPt>
          <c:dLbls>
            <c:dLbl>
              <c:idx val="3"/>
              <c:layout>
                <c:manualLayout>
                  <c:x val="1.160541497697079E-2"/>
                  <c:y val="1.217631400083724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3325527092591"/>
                      <c:h val="0.123678657228833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9CA-4FC0-B2A4-9E247C104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huono</c:v>
                </c:pt>
                <c:pt idx="1">
                  <c:v>kohtalainen</c:v>
                </c:pt>
                <c:pt idx="2">
                  <c:v>hyvä</c:v>
                </c:pt>
                <c:pt idx="3">
                  <c:v>erinomainen</c:v>
                </c:pt>
              </c:strCache>
            </c:strRef>
          </c:cat>
          <c:val>
            <c:numRef>
              <c:f>Taul1!$B$2:$B$5</c:f>
              <c:numCache>
                <c:formatCode>0.00%</c:formatCode>
                <c:ptCount val="4"/>
                <c:pt idx="0">
                  <c:v>8.3299999999999999E-2</c:v>
                </c:pt>
                <c:pt idx="1">
                  <c:v>0.52080000000000004</c:v>
                </c:pt>
                <c:pt idx="2">
                  <c:v>0.375</c:v>
                </c:pt>
                <c:pt idx="3">
                  <c:v>2.0799999999999999E-2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CA-4FC0-B2A4-9E247C104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BCC04-048D-6D4A-AD40-9B6A955AB85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38B7C-0E60-3047-899F-D0001EE57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750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D574A-F54E-4642-9404-C2D8D61D0CAE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79BB3-F650-DC4D-A978-A5C0A3C2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057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00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126026" y="6356350"/>
            <a:ext cx="560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72C9-1685-854F-9818-C767E6BAB6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2"/>
          </p:nvPr>
        </p:nvSpPr>
        <p:spPr>
          <a:xfrm>
            <a:off x="599242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1E54-0468-6341-8F35-308E402800B6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4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126026" y="6356350"/>
            <a:ext cx="560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72C9-1685-854F-9818-C767E6BAB6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10"/>
          <p:cNvSpPr>
            <a:spLocks noGrp="1"/>
          </p:cNvSpPr>
          <p:nvPr>
            <p:ph type="dt" sz="half" idx="2"/>
          </p:nvPr>
        </p:nvSpPr>
        <p:spPr>
          <a:xfrm>
            <a:off x="599242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B850-9F7C-F948-A01A-7B7C71F76D7D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126026" y="6356350"/>
            <a:ext cx="560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72C9-1685-854F-9818-C767E6BAB6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2"/>
          </p:nvPr>
        </p:nvSpPr>
        <p:spPr>
          <a:xfrm>
            <a:off x="599242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BD051-9485-B342-851F-676EB7678F3D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2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126026" y="6356350"/>
            <a:ext cx="560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72C9-1685-854F-9818-C767E6BAB6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2"/>
          </p:nvPr>
        </p:nvSpPr>
        <p:spPr>
          <a:xfrm>
            <a:off x="599242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BBA5-F073-524D-84FA-FF6BCB69975F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126026" y="6356350"/>
            <a:ext cx="560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72C9-1685-854F-9818-C767E6BAB6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10"/>
          <p:cNvSpPr>
            <a:spLocks noGrp="1"/>
          </p:cNvSpPr>
          <p:nvPr>
            <p:ph type="dt" sz="half" idx="10"/>
          </p:nvPr>
        </p:nvSpPr>
        <p:spPr>
          <a:xfrm>
            <a:off x="599242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0676-4E73-7842-9EFD-D9AC36F45BF6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4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126026" y="6356350"/>
            <a:ext cx="560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72C9-1685-854F-9818-C767E6BAB6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>
          <a:xfrm>
            <a:off x="599242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0155-90C6-DC4D-A575-2C0EE353DA3A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6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SN_logoelement2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-18590" r="15200"/>
          <a:stretch/>
        </p:blipFill>
        <p:spPr>
          <a:xfrm>
            <a:off x="0" y="1003609"/>
            <a:ext cx="9143999" cy="3334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1"/>
            <a:ext cx="5620215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934"/>
            <a:ext cx="8229600" cy="452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</a:t>
            </a:r>
            <a:r>
              <a:rPr lang="fi-FI" noProof="0" dirty="0" err="1"/>
              <a:t>Master</a:t>
            </a:r>
            <a:r>
              <a:rPr lang="fi-FI" noProof="0" dirty="0"/>
              <a:t>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126026" y="6356350"/>
            <a:ext cx="560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72C9-1685-854F-9818-C767E6BAB6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599242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7A91-D21F-134F-9E0B-A959582C8CB6}" type="datetime3">
              <a:rPr lang="fi-FI" noProof="0" smtClean="0"/>
              <a:t>9/12/17</a:t>
            </a:fld>
            <a:endParaRPr lang="fi-FI" noProof="0" dirty="0"/>
          </a:p>
        </p:txBody>
      </p:sp>
      <p:pic>
        <p:nvPicPr>
          <p:cNvPr id="9" name="Picture 11" descr="TSN_logoelement2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2" t="-18590" r="8630"/>
          <a:stretch/>
        </p:blipFill>
        <p:spPr>
          <a:xfrm>
            <a:off x="457200" y="6014010"/>
            <a:ext cx="456291" cy="72928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17" y="516310"/>
            <a:ext cx="887035" cy="54677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56" y="318320"/>
            <a:ext cx="949688" cy="9117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5" y="504519"/>
            <a:ext cx="438501" cy="5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1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</p:sldLayoutIdLst>
  <p:hf hdr="0" ftr="0"/>
  <p:txStyles>
    <p:titleStyle>
      <a:lvl1pPr marL="0" indent="0" algn="l" defTabSz="457200" rtl="0" eaLnBrk="1" latinLnBrk="0" hangingPunct="1">
        <a:spcBef>
          <a:spcPct val="0"/>
        </a:spcBef>
        <a:buFont typeface="Arial"/>
        <a:buNone/>
        <a:defRPr sz="3600" kern="1200">
          <a:solidFill>
            <a:srgbClr val="0074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Kysely </a:t>
            </a:r>
            <a:r>
              <a:rPr lang="fi-FI" dirty="0" err="1"/>
              <a:t>Attendon</a:t>
            </a:r>
            <a:r>
              <a:rPr lang="fi-FI" dirty="0"/>
              <a:t> Kotkan seudun yksiköissä työskenteleville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885950"/>
          </a:xfrm>
        </p:spPr>
        <p:txBody>
          <a:bodyPr>
            <a:normAutofit/>
          </a:bodyPr>
          <a:lstStyle/>
          <a:p>
            <a:r>
              <a:rPr lang="fi-FI" dirty="0"/>
              <a:t>Vastaajien määrä 48</a:t>
            </a:r>
          </a:p>
          <a:p>
            <a:endParaRPr lang="fi-FI" dirty="0"/>
          </a:p>
          <a:p>
            <a:r>
              <a:rPr lang="fi-FI" dirty="0"/>
              <a:t>Kysely toteutettu syys-lokakuussa 2017</a:t>
            </a:r>
          </a:p>
        </p:txBody>
      </p:sp>
    </p:spTree>
    <p:extLst>
      <p:ext uri="{BB962C8B-B14F-4D97-AF65-F5344CB8AC3E}">
        <p14:creationId xmlns:p14="http://schemas.microsoft.com/office/powerpoint/2010/main" val="358419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A6873D-BFFC-4700-8567-6FF5D6A1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Henkilöstömitoitus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6EDF1B-37C4-4425-B3A2-B98E4468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1933"/>
            <a:ext cx="8229600" cy="47479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C00000"/>
                </a:solidFill>
              </a:rPr>
              <a:t>Vastaajista yli 85 % koki, että henkilöstömitoitus ei ole riittävää omassa työyksikössä</a:t>
            </a:r>
          </a:p>
          <a:p>
            <a:pPr fontAlgn="base"/>
            <a:r>
              <a:rPr lang="fi-FI" dirty="0"/>
              <a:t>Asukkaille ei ehditä järjestää viriketoimintaa.</a:t>
            </a:r>
          </a:p>
          <a:p>
            <a:pPr fontAlgn="base"/>
            <a:r>
              <a:rPr lang="fi-FI" dirty="0"/>
              <a:t>Liian vähän aikaa hoitotyöhön.</a:t>
            </a:r>
          </a:p>
          <a:p>
            <a:pPr fontAlgn="base"/>
            <a:r>
              <a:rPr lang="fi-FI" dirty="0"/>
              <a:t>Viikonloppuisin ei ole mahdollisuutta / ei ehditä pitämään vuorojen vaihtuessa raportteja: hoito voi vaarantua.</a:t>
            </a:r>
          </a:p>
          <a:p>
            <a:pPr fontAlgn="base"/>
            <a:r>
              <a:rPr lang="fi-FI" dirty="0"/>
              <a:t>Ehditään tehdä vain välttämättömimmät toimenpiteet.</a:t>
            </a:r>
          </a:p>
          <a:p>
            <a:pPr fontAlgn="base"/>
            <a:r>
              <a:rPr lang="fi-FI" dirty="0"/>
              <a:t>Asukkaat eivät saa sitä hoitoa, mitä heille / heidän omaisilleen luvattu</a:t>
            </a:r>
            <a:r>
              <a:rPr lang="en-US" dirty="0"/>
              <a:t>​.</a:t>
            </a:r>
          </a:p>
          <a:p>
            <a:pPr fontAlgn="base"/>
            <a:r>
              <a:rPr lang="fi-FI" dirty="0"/>
              <a:t>Etenkin viikonloppuisin henkilöstövajetta</a:t>
            </a:r>
            <a:r>
              <a:rPr lang="en-US" dirty="0"/>
              <a:t>​.</a:t>
            </a:r>
          </a:p>
          <a:p>
            <a:pPr fontAlgn="base"/>
            <a:r>
              <a:rPr lang="fi-FI" dirty="0"/>
              <a:t>Aikataulut menevät heti sekaisin, jos tulee yllättäviä tilanteita</a:t>
            </a:r>
            <a:r>
              <a:rPr lang="en-US" dirty="0"/>
              <a:t>​.</a:t>
            </a:r>
          </a:p>
          <a:p>
            <a:pPr fontAlgn="base"/>
            <a:r>
              <a:rPr lang="fi-FI" dirty="0"/>
              <a:t>Hoitajat joutuvat luopumaan omista tauoistaan</a:t>
            </a:r>
            <a:r>
              <a:rPr lang="en-US" dirty="0"/>
              <a:t>​.</a:t>
            </a:r>
          </a:p>
          <a:p>
            <a:pPr fontAlgn="base"/>
            <a:r>
              <a:rPr lang="fi-FI" dirty="0"/>
              <a:t>Puutteellisen kielitaidon takia, asukkaat joutuvat kääntymään toisinaan vain täysin suomenkielisten puoleen</a:t>
            </a:r>
            <a:r>
              <a:rPr lang="en-US" dirty="0"/>
              <a:t>​.</a:t>
            </a:r>
          </a:p>
          <a:p>
            <a:pPr fontAlgn="base"/>
            <a:r>
              <a:rPr lang="fi-FI" dirty="0"/>
              <a:t>Viikonloppuisin ruokahuoltoon menee enemmän aikaa, koska keittiöhenkilöstöä ei ole.</a:t>
            </a:r>
          </a:p>
          <a:p>
            <a:pPr fontAlgn="base"/>
            <a:r>
              <a:rPr lang="fi-FI" dirty="0"/>
              <a:t>Ruokailutilanteissa avustettava asukas valmis, mutta henkilöstövajeen vuoksi häntä ei ehditä siirtämään takaisin vaan hän joutuu odottamaan.</a:t>
            </a:r>
          </a:p>
          <a:p>
            <a:pPr fontAlgn="base"/>
            <a:r>
              <a:rPr lang="fi-FI" dirty="0"/>
              <a:t>Työmotivaatio laskee, kun henkilöstö palaa loppuun.</a:t>
            </a:r>
            <a:endParaRPr lang="en-US" dirty="0"/>
          </a:p>
          <a:p>
            <a:pPr marL="0" indent="0">
              <a:buNone/>
            </a:pP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867FD8-33D2-4215-987D-610E3BE0B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0C44E02-311C-4BDC-B75F-CD01A9B6BE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8AB850-9F7C-F948-A01A-7B7C71F76D7D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2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2527CA-EAAA-427B-96C6-C7C22512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…jatkuu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1DA08B-A614-498B-BDDE-CC9E5DAAB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1933"/>
            <a:ext cx="8229600" cy="47903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C00000"/>
                </a:solidFill>
              </a:rPr>
              <a:t>Vastaajista yli 50 % koki, että henkilöstömitoitus ei ollut riittävää edellisessä työvuorossa</a:t>
            </a:r>
          </a:p>
          <a:p>
            <a:pPr marL="0" indent="0">
              <a:buNone/>
            </a:pPr>
            <a:endParaRPr lang="fi-FI" b="1" dirty="0">
              <a:solidFill>
                <a:srgbClr val="C00000"/>
              </a:solidFill>
            </a:endParaRPr>
          </a:p>
          <a:p>
            <a:pPr marL="0" indent="0" fontAlgn="base">
              <a:buNone/>
            </a:pPr>
            <a:r>
              <a:rPr lang="fi-FI" dirty="0"/>
              <a:t>Tilanteita, joissa tämä tuli eteen: 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Sijaispula</a:t>
            </a:r>
            <a:endParaRPr lang="en-US" dirty="0"/>
          </a:p>
          <a:p>
            <a:pPr fontAlgn="base"/>
            <a:r>
              <a:rPr lang="fi-FI" dirty="0"/>
              <a:t>Viikonloppuisin aina henkilöstövajetta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Monta keikkalaista samaan aikaa sijaisena: eivät tunne taloa eivätkä asukkaita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Opiskelija ohjattavana: vie aikaa</a:t>
            </a:r>
          </a:p>
          <a:p>
            <a:pPr fontAlgn="base"/>
            <a:r>
              <a:rPr lang="fi-FI" dirty="0"/>
              <a:t>Iltavuorossa henkilöstövajetta: iltatoimet mm. suuhygienia vie aikaa </a:t>
            </a:r>
          </a:p>
          <a:p>
            <a:pPr fontAlgn="base"/>
            <a:r>
              <a:rPr lang="fi-FI" dirty="0"/>
              <a:t>Aggressiivinen asukas vie kaikkien iltavuorolaisten huomion, muut jäävät vaille huomiota</a:t>
            </a:r>
          </a:p>
          <a:p>
            <a:pPr fontAlgn="base"/>
            <a:r>
              <a:rPr lang="fi-FI" dirty="0"/>
              <a:t>Taukoja ei ehditä pitää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Keittiön ollessa kiinni, on ruokahuolto hoitohenkilökunnalla: vie paljon aikaa​ välittömästä hoitotyöstä.</a:t>
            </a:r>
          </a:p>
          <a:p>
            <a:pPr fontAlgn="base"/>
            <a:r>
              <a:rPr lang="fi-FI" dirty="0"/>
              <a:t>Asukkaiden kanssa ei ehdi seurustella 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Asukkaita ei ehdi suihkuttaa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Vain yksi sairaanhoitaja koko talolle ei 61 asukkaalle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4ADD405-E773-421D-85BE-7BF354CA4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C1D31C-2E25-4876-AEE0-C9AAD7251D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8AB850-9F7C-F948-A01A-7B7C71F76D7D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1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641736-2402-4454-A9A4-23C9F53F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Henkilöstömitoitus saattohoitotilanteissa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21B0A2-ED9E-4219-8852-CEDDAE0C5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C00000"/>
                </a:solidFill>
              </a:rPr>
              <a:t>Yli 65 % vastaajista koki, että henkilöstömitoituksessa ei oteta huomioon saattohoitotilanteita</a:t>
            </a:r>
            <a:endParaRPr lang="fi-FI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i-FI" b="1" dirty="0">
              <a:solidFill>
                <a:srgbClr val="C00000"/>
              </a:solidFill>
            </a:endParaRPr>
          </a:p>
          <a:p>
            <a:pPr fontAlgn="base"/>
            <a:r>
              <a:rPr lang="fi-FI" dirty="0"/>
              <a:t>Aiemmin saatu lisää henkilökuntaa saattohoitotilanteisiin: ei enää</a:t>
            </a:r>
          </a:p>
          <a:p>
            <a:pPr fontAlgn="base"/>
            <a:r>
              <a:rPr lang="fi-FI" dirty="0"/>
              <a:t>Työntekijät kokevat, että saattohoitoa ei toteuteta hyvin. </a:t>
            </a:r>
          </a:p>
          <a:p>
            <a:pPr fontAlgn="base"/>
            <a:r>
              <a:rPr lang="fi-FI" dirty="0"/>
              <a:t>Erittäin moni kokee, että ei saada ylimääräistä hoitajaa, vaikka saattohoitoasukkaat vievät enemmän aikaa</a:t>
            </a:r>
            <a:r>
              <a:rPr lang="en-US" dirty="0"/>
              <a:t>​.</a:t>
            </a:r>
          </a:p>
          <a:p>
            <a:pPr fontAlgn="base"/>
            <a:r>
              <a:rPr lang="fi-FI" dirty="0"/>
              <a:t>Esimiehet suhtautuvat negatiivisesti, kun pyydetään lisäapua saattohoitotilanteisiin</a:t>
            </a:r>
            <a:r>
              <a:rPr lang="en-US" dirty="0"/>
              <a:t>​.</a:t>
            </a:r>
          </a:p>
          <a:p>
            <a:pPr fontAlgn="base"/>
            <a:r>
              <a:rPr lang="fi-FI" i="1" dirty="0"/>
              <a:t>”Talon perustamisen yhteydessä luvattu, että saattohoidon viimeisessä vaiheessa henkilökuntaa saa lisää, mutta tämä toteutunut vain pari kertaa”</a:t>
            </a:r>
            <a:r>
              <a:rPr lang="en-US" dirty="0"/>
              <a:t>​.</a:t>
            </a:r>
          </a:p>
          <a:p>
            <a:pPr fontAlgn="base"/>
            <a:r>
              <a:rPr lang="fi-FI" dirty="0"/>
              <a:t>Yöhoitaja ollut yksin saattohoitotilanteessa.</a:t>
            </a:r>
          </a:p>
          <a:p>
            <a:pPr fontAlgn="base"/>
            <a:r>
              <a:rPr lang="fi-FI" dirty="0"/>
              <a:t>Mikäli saattohoidettava saadaan lääkkeillä rauhalliseksi, ei toivetta saada lisätyövoimaa.</a:t>
            </a:r>
          </a:p>
          <a:p>
            <a:pPr fontAlgn="base"/>
            <a:r>
              <a:rPr lang="fi-FI" dirty="0"/>
              <a:t>Kuolevan kanssa ei ehditä olla läsnä.</a:t>
            </a:r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D5C18CD-09AD-49DE-9516-61BE9C24D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F59AFC-4419-48B0-B807-A2A56187CA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8AB850-9F7C-F948-A01A-7B7C71F76D7D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6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2E798-5178-4241-B1B6-26880899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580779-5A18-46AD-88E2-40CBCAB9B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fi-FI" dirty="0"/>
              <a:t>Yli 60 % vastaajista kokee, että työnantaja painostaa tasoittamaan työaikajaksolla syntyneet ylityöt ns. tunti tunnista eli ilman ylityökorvausta.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Yli 60 % vastaajista kertoo keskustelleensa työnantajan kanssa työpaikan ongelmista</a:t>
            </a:r>
            <a:r>
              <a:rPr lang="en-US" dirty="0"/>
              <a:t>​:</a:t>
            </a:r>
          </a:p>
          <a:p>
            <a:pPr lvl="1" fontAlgn="base"/>
            <a:r>
              <a:rPr lang="fi-FI" i="1" dirty="0"/>
              <a:t>”Työnantaja ilmaisee huolensa, mutta kertoo, että asialle ei voi tehdä mitään”</a:t>
            </a:r>
            <a:r>
              <a:rPr lang="en-US" dirty="0"/>
              <a:t>​</a:t>
            </a:r>
          </a:p>
          <a:p>
            <a:pPr lvl="1" fontAlgn="base"/>
            <a:r>
              <a:rPr lang="fi-FI" dirty="0"/>
              <a:t>Pyydetty apua avustaviin tehtäviin: työnantajan mukaan ei ole mahdollista</a:t>
            </a:r>
          </a:p>
          <a:p>
            <a:pPr fontAlgn="base"/>
            <a:r>
              <a:rPr lang="fi-FI" dirty="0"/>
              <a:t>Työnantaja kiistää ongelmat​</a:t>
            </a:r>
          </a:p>
          <a:p>
            <a:pPr lvl="1" fontAlgn="base"/>
            <a:r>
              <a:rPr lang="fi-FI" dirty="0"/>
              <a:t>Esim. henkilöstömitoitus johdon mielestä kunnossa</a:t>
            </a:r>
          </a:p>
          <a:p>
            <a:pPr fontAlgn="base"/>
            <a:r>
              <a:rPr lang="fi-FI" dirty="0"/>
              <a:t>Epäkohtia ei korjata​</a:t>
            </a:r>
          </a:p>
          <a:p>
            <a:pPr fontAlgn="base"/>
            <a:r>
              <a:rPr lang="fi-FI" dirty="0"/>
              <a:t>Yleisesti koetaan, että vika ei ole esimiehessä vaan ylemmässä johdossa.</a:t>
            </a:r>
          </a:p>
          <a:p>
            <a:pPr fontAlgn="base"/>
            <a:r>
              <a:rPr lang="fi-FI" dirty="0"/>
              <a:t>Kokemus, että kun ollaan yhteydessä ammattiliittoon, työnantaja kiristää entisestään oloja.</a:t>
            </a:r>
          </a:p>
          <a:p>
            <a:pPr fontAlgn="base"/>
            <a:r>
              <a:rPr lang="fi-FI" dirty="0"/>
              <a:t>Koetaan, että esimiehellä liikaa töitä.</a:t>
            </a:r>
          </a:p>
          <a:p>
            <a:pPr fontAlgn="base"/>
            <a:endParaRPr lang="fi-FI" dirty="0"/>
          </a:p>
          <a:p>
            <a:pPr fontAlgn="base"/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5AE874-0A21-4186-9682-1FF0C17F0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656D87D-2345-4E1A-AB5E-88AAAFD888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8AB850-9F7C-F948-A01A-7B7C71F76D7D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55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F101D9-55B7-42AA-9D12-6EBA1566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Filippiiniläisten työntekijöiden asemasta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021A97-2DC5-4F87-992A-776053ED1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C00000"/>
                </a:solidFill>
              </a:rPr>
              <a:t>Kolmannes vastaajista kertoo kuulleensa, että filippiiniläisillä työntekijöillä on lainvastaisia sopimuksia</a:t>
            </a:r>
          </a:p>
          <a:p>
            <a:pPr marL="0" indent="0">
              <a:buNone/>
            </a:pPr>
            <a:endParaRPr lang="fi-FI" b="1" dirty="0">
              <a:solidFill>
                <a:srgbClr val="C00000"/>
              </a:solidFill>
            </a:endParaRPr>
          </a:p>
          <a:p>
            <a:pPr marL="0" indent="0" fontAlgn="base">
              <a:buNone/>
            </a:pPr>
            <a:r>
              <a:rPr lang="fi-FI" dirty="0"/>
              <a:t>Kuultu seuraavia asioita sopimuksesta: 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sopimuksessa mainittu, ettei työntekijä saa tulla raskaaksi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Ei saa irtisanoutua eikä vaihtaa työpaikkaa tietyn ajan sisällä; uhkasakko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Työntekijät asuvat yhdessä jakaen huoneet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Kielletty liittymästä liittoon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Palkka ei ole noussut valmistumisen jälkeen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Viiden vuoden sopimus tai kielto, ettei saa hakeutua viiden vuoden sisällä muualle töihin</a:t>
            </a:r>
            <a:r>
              <a:rPr lang="en-US" dirty="0"/>
              <a:t>​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E8F749-75A9-4E08-9020-322D6AD52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926D9B-76CD-4052-BE1E-148E810B22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8AB850-9F7C-F948-A01A-7B7C71F76D7D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95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54FC36-FFAB-4C26-B0A2-D02B190B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321"/>
            <a:ext cx="6570133" cy="863600"/>
          </a:xfrm>
        </p:spPr>
        <p:txBody>
          <a:bodyPr>
            <a:noAutofit/>
          </a:bodyPr>
          <a:lstStyle/>
          <a:p>
            <a:r>
              <a:rPr lang="fi-FI" sz="2400" dirty="0"/>
              <a:t>Kyselyyn vastaajien toiveita työnantajalle, </a:t>
            </a:r>
            <a:br>
              <a:rPr lang="fi-FI" sz="2400" dirty="0"/>
            </a:br>
            <a:r>
              <a:rPr lang="fi-FI" sz="2400" dirty="0"/>
              <a:t>jotta oman työn voisi tehdä hyvin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F34B64-E874-4205-8E64-B81DB2D42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fi-FI" b="1" dirty="0"/>
              <a:t>Enemmän henkilöstöä ilta- ja viikonloppuvuoroihin. </a:t>
            </a:r>
            <a:endParaRPr lang="en-US" b="1" dirty="0"/>
          </a:p>
          <a:p>
            <a:pPr fontAlgn="base"/>
            <a:r>
              <a:rPr lang="fi-FI" b="1" dirty="0"/>
              <a:t>Yleisenä toiveena, että avustaviin töihin joko lisää henkilökuntaa tai kokonaan näiden töiden ulkoistaminen:</a:t>
            </a:r>
            <a:r>
              <a:rPr lang="en-US" b="1" dirty="0"/>
              <a:t> </a:t>
            </a:r>
            <a:r>
              <a:rPr lang="fi-FI" b="1" dirty="0"/>
              <a:t>hoitajat voisivat keskittyä hoitotyöhön</a:t>
            </a:r>
          </a:p>
          <a:p>
            <a:pPr lvl="1" fontAlgn="base"/>
            <a:r>
              <a:rPr lang="fi-FI" b="1" dirty="0"/>
              <a:t>pyykinpesu, ruoanlaitto, siistiminen, tavarakuormien purkaminen jne.</a:t>
            </a:r>
            <a:r>
              <a:rPr lang="en-US" b="1" dirty="0"/>
              <a:t>​</a:t>
            </a:r>
          </a:p>
          <a:p>
            <a:pPr fontAlgn="base"/>
            <a:r>
              <a:rPr lang="fi-FI" b="1" dirty="0"/>
              <a:t>Henkilöstömitoitus kokonaisuudessaan kuntoon</a:t>
            </a:r>
            <a:r>
              <a:rPr lang="en-US" b="1" dirty="0"/>
              <a:t>​</a:t>
            </a:r>
          </a:p>
          <a:p>
            <a:pPr fontAlgn="base"/>
            <a:r>
              <a:rPr lang="fi-FI" dirty="0"/>
              <a:t>Vakituisilta työntekijöitä tulisi ensisijaisesti kysyä vajaisiin vuoroihin</a:t>
            </a:r>
          </a:p>
          <a:p>
            <a:pPr fontAlgn="base"/>
            <a:r>
              <a:rPr lang="fi-FI" dirty="0" err="1"/>
              <a:t>Attendon</a:t>
            </a:r>
            <a:r>
              <a:rPr lang="fi-FI" dirty="0"/>
              <a:t> on palautettava viikonloppuvuorot normaalipituisiksi nykyisten 6 – 7 tunnin sijaan</a:t>
            </a:r>
            <a:r>
              <a:rPr lang="en-US" dirty="0"/>
              <a:t>​</a:t>
            </a:r>
          </a:p>
          <a:p>
            <a:pPr fontAlgn="base"/>
            <a:r>
              <a:rPr lang="fi-FI" dirty="0" err="1"/>
              <a:t>Attendon</a:t>
            </a:r>
            <a:r>
              <a:rPr lang="fi-FI" dirty="0"/>
              <a:t> on muutettava iltavuorot siten, että työntekijä olisi työvuorossa kello 21 saakka, näin asukkaiden iltatoimet saisi rauhassa hoidettua. 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Fysioterapeutteja ei saa laskea vahvuuteen</a:t>
            </a:r>
          </a:p>
          <a:p>
            <a:pPr fontAlgn="base"/>
            <a:r>
              <a:rPr lang="fi-FI" dirty="0"/>
              <a:t>Epäpäteviä opiskelijoita ei saa laskea vahvuuteen</a:t>
            </a:r>
          </a:p>
          <a:p>
            <a:pPr fontAlgn="base"/>
            <a:r>
              <a:rPr lang="fi-FI" dirty="0"/>
              <a:t>Työntekijöiden kielitaitovaatimukset kuntoon</a:t>
            </a:r>
          </a:p>
          <a:p>
            <a:pPr fontAlgn="base"/>
            <a:r>
              <a:rPr lang="fi-FI" dirty="0" err="1"/>
              <a:t>Attendon</a:t>
            </a:r>
            <a:r>
              <a:rPr lang="fi-FI" dirty="0"/>
              <a:t> pitäisi järjestää keittiöhenkilöstö myös viikonlopuille, jotta hoitohenkilöstön aika ei menisi ruokahuoltoon.</a:t>
            </a:r>
          </a:p>
          <a:p>
            <a:pPr marL="0" indent="0" fontAlgn="base">
              <a:buNone/>
            </a:pPr>
            <a:endParaRPr lang="fi-FI" dirty="0"/>
          </a:p>
          <a:p>
            <a:pPr fontAlgn="base"/>
            <a:endParaRPr lang="fi-FI" dirty="0"/>
          </a:p>
          <a:p>
            <a:pPr fontAlgn="base"/>
            <a:endParaRPr lang="fi-FI" dirty="0"/>
          </a:p>
          <a:p>
            <a:pPr fontAlgn="base"/>
            <a:endParaRPr lang="en-US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CE5D336-7EAA-430C-BA12-BBBC0E1D0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328A4D-81AA-4B69-A21E-269305EC14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8AB850-9F7C-F948-A01A-7B7C71F76D7D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2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Vajaat työvuorot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725"/>
            <a:ext cx="8229600" cy="1186972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Vastaajien kokemus vajaista työvuoroista, eli työpaikalla tehdään työvuoroja siten, että työvuoroista puuttuu henkilöstöä </a:t>
            </a:r>
            <a:br>
              <a:rPr lang="fi-FI" dirty="0"/>
            </a:br>
            <a:r>
              <a:rPr lang="fi-FI" dirty="0"/>
              <a:t>(esim. sijaista ei olla hankittu)  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38A172-7371-8D46-831F-2B224DED7F5B}" type="datetime3">
              <a:rPr lang="fi-FI" smtClean="0"/>
              <a:t>9/12/17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A2CFEE5D-2E02-4FEB-AF93-3F2FE6A59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044278"/>
              </p:ext>
            </p:extLst>
          </p:nvPr>
        </p:nvGraphicFramePr>
        <p:xfrm>
          <a:off x="4417219" y="2784474"/>
          <a:ext cx="4269581" cy="348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7A34C25B-FCCA-4FC1-A18E-5C6D30F15647}"/>
              </a:ext>
            </a:extLst>
          </p:cNvPr>
          <p:cNvSpPr txBox="1"/>
          <p:nvPr/>
        </p:nvSpPr>
        <p:spPr>
          <a:xfrm>
            <a:off x="507206" y="3351477"/>
            <a:ext cx="41505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Työvuoroluetteloja suunniteltu vajaiksi, sijaiset hankitaan vasta myöhemmin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Sijaista ei edes yritetä saada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Yllättävät poissaolot: ei saada sijaista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Sijaisten puuttuessa joudutaan tekemään pitkiä työvuoroja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Tyypillistä on, että esim. aamuvuorossa on vain kaksi työntekijää kolmen sijasta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Henkilökunnan koulutuspäiviä ei huomioida mitoituksessa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371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195D17-5BF2-45ED-A2D3-E1AD5519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Vajaat työvuorot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3F2CD2-4A0D-4F88-A726-47AF974FC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Vastaajien kokemus vajaista työvuoroista, eli työpaikalla tehdään työvuoroja siten, että työvuoroista puuttuu henkilöstöä </a:t>
            </a:r>
            <a:br>
              <a:rPr lang="fi-FI" dirty="0"/>
            </a:br>
            <a:r>
              <a:rPr lang="fi-FI" dirty="0"/>
              <a:t>(esim. sijaista ei olla hankittu)</a:t>
            </a:r>
          </a:p>
          <a:p>
            <a:endParaRPr lang="fi-FI" dirty="0"/>
          </a:p>
          <a:p>
            <a:r>
              <a:rPr lang="fi-FI" dirty="0"/>
              <a:t>Työvuoroissa esim. opiskelijoita tai kokemattomia sijaisia, vakituisen henkilöstön aika menee ohjeistukseen. Tilanne koetaan erityisen hankalana ilta- ja viikonloppuvuoroissa, joissa henkilöstömitoitus on muutoinkin vähäinen ja aikataulu kireä. (2 työntekijää osastolla ja 16 asukasta, joista monet huonokuntoisia tai kahden autettavia).</a:t>
            </a:r>
          </a:p>
          <a:p>
            <a:r>
              <a:rPr lang="fi-FI" dirty="0"/>
              <a:t>Työnantajan suunnittelema ”välivuoro” ei ole riittävä ratkaisu kiireeseen. Aamuvuorossa on kaksi työntekijää, välivuorolainen aloittaa vasta kello 9 Asukkaat tarvitsisivat apua jo ennen kello 9, jolloin ns. välivuorolainen saapuu, asukkaat joutuvat odottamaan suihkua todella pitkään.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81E255C-18A0-4588-BD92-4EB074089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20F7D31-1A2D-4F7D-B239-CE83CC6240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8AB850-9F7C-F948-A01A-7B7C71F76D7D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0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3BAC00-EEA9-4EB7-8810-723DC4AF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Vajaat työvuorot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FEACB1-66D9-4D8B-9DA1-134D30423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Vastaajien kokemus vajaista työvuoroista, eli työpaikalla tehdään työvuoroja siten, että työvuoroista puuttuu henkilöstöä </a:t>
            </a:r>
            <a:br>
              <a:rPr lang="fi-FI" dirty="0"/>
            </a:br>
            <a:r>
              <a:rPr lang="fi-FI" dirty="0"/>
              <a:t>(esim. sijaista ei olla hankittu)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Sairaanhoitajien työtaakka on lisääntynyt. Koska sijaisia ei hankita, joutuvat sairaanhoitajat perushoitotyöhön omien tehtäviensä lisäksi.</a:t>
            </a:r>
          </a:p>
          <a:p>
            <a:r>
              <a:rPr lang="fi-FI" dirty="0"/>
              <a:t>Vastauksissa kerrotaan, että sairaanhoitajien työ on lisääntynyt, koska hoivatyönesimiehet on poistettu.  Vastaajien arvion mukaan tämä vaikuttaa myös johtajan työmäärään ja keskittymiseen.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26CA07-0254-4ED2-A7A1-113786CA3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4C29E6C-981F-466D-9732-BCD2B863F2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8AB850-9F7C-F948-A01A-7B7C71F76D7D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6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37CB10-53ED-4121-90EF-59E4209F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Potilasturvallisuuden vaarantuminen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14218C-E273-4457-A9DA-940DB6E0D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C00000"/>
                </a:solidFill>
              </a:rPr>
              <a:t>60 % vastaajista kokee potilasturvallisuuden vaarantuneen viimeisen kuukauden aikana</a:t>
            </a:r>
          </a:p>
          <a:p>
            <a:pPr marL="0" indent="0">
              <a:buNone/>
            </a:pPr>
            <a:endParaRPr lang="fi-FI" b="1" dirty="0">
              <a:solidFill>
                <a:srgbClr val="C00000"/>
              </a:solidFill>
            </a:endParaRPr>
          </a:p>
          <a:p>
            <a:pPr fontAlgn="base"/>
            <a:r>
              <a:rPr lang="en-US" dirty="0"/>
              <a:t>Vastauksissa arvioidaan, että erityisesti iltavuoroissa potilasturvallisuus vaarantuu. </a:t>
            </a:r>
            <a:endParaRPr lang="fi-FI" dirty="0"/>
          </a:p>
          <a:p>
            <a:pPr fontAlgn="base"/>
            <a:r>
              <a:rPr lang="fi-FI" dirty="0"/>
              <a:t>Vähäisen henkilöstömäärän vuoksi henkilöstä ei pysty / ehdi  valvomaan asukkaita riittävästi. Puutteellinen valvonta on johtanut mm. asukkaiden </a:t>
            </a:r>
            <a:r>
              <a:rPr lang="en-US" dirty="0"/>
              <a:t>kaatumisiin.</a:t>
            </a:r>
          </a:p>
          <a:p>
            <a:pPr fontAlgn="base"/>
            <a:r>
              <a:rPr lang="fi-FI" dirty="0"/>
              <a:t>Vähäinen henkilöstömäärä johtaa myös siihen, että henkilöstö ei voi hallita esimerkiksi asukkaan aggressiivista käytöstä tai auttaa asukasta riittävästi.</a:t>
            </a:r>
          </a:p>
          <a:p>
            <a:pPr fontAlgn="base"/>
            <a:r>
              <a:rPr lang="fi-FI" dirty="0"/>
              <a:t>Kun vuorossa vain kaksi työntekijää ja useampi asukas on ns. kahden autettava, jäävät muut vaille valvontaa. Näissä tilanteissa kerrotaan sattuneen vahinkoja ja kaatumisia. Esimerkkinä iltavuoro: kaksi työntekijää ovat tekemässä iltapesuja, muut asukkaat ovat vailla valvontaa ja apua. 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fi-FI" dirty="0"/>
              <a:t>Jatkuva kiire aiheuttaa lääkepoikkeamia, lääkkeitä on unohdettu antaa tai annettu väärälle asukkaalle</a:t>
            </a:r>
            <a:r>
              <a:rPr lang="en-US" dirty="0"/>
              <a:t>​. </a:t>
            </a:r>
          </a:p>
          <a:p>
            <a:pPr marL="0" indent="0" fontAlgn="base">
              <a:buNone/>
            </a:pPr>
            <a:r>
              <a:rPr lang="en-US" dirty="0"/>
              <a:t>​</a:t>
            </a:r>
          </a:p>
          <a:p>
            <a:pPr marL="0" indent="0">
              <a:buNone/>
            </a:pPr>
            <a:endParaRPr lang="fi-FI" b="1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19B7D1-4A40-4FFC-89AD-79937BF4F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C1ABF6-0E84-452B-A2F9-3850696D07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8AB850-9F7C-F948-A01A-7B7C71F76D7D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1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745E92-F8BF-4371-B306-89E68CF2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Potilasturvallisuuden vaarantuminen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CC5CF2-B001-4D89-B0E0-FE56DB499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solidFill>
                  <a:srgbClr val="C00000"/>
                </a:solidFill>
              </a:rPr>
              <a:t>60 % vastaajista kokee potilasturvallisuuden vaarantuneen viimeisen kuukauden aikana</a:t>
            </a:r>
          </a:p>
          <a:p>
            <a:pPr fontAlgn="base"/>
            <a:r>
              <a:rPr lang="fi-FI" dirty="0"/>
              <a:t>Työvuorossa toisinaan ainoastaan sijaisia ja opiskelijoita. Työvuorossa voi olla opiskelija, jolla ei ole lainkaan käytännön kokemusta hoitotyöstä ja samaan aikaan parina sijainen, joka ei tunne asukkaita. </a:t>
            </a:r>
          </a:p>
          <a:p>
            <a:pPr fontAlgn="base"/>
            <a:r>
              <a:rPr lang="fi-FI" dirty="0"/>
              <a:t>Lääkehoito vaarantuu, kun sijaiset eivät tunne asukkaiden yleiskuntoa ja voinnin muutosta.</a:t>
            </a:r>
          </a:p>
          <a:p>
            <a:pPr fontAlgn="base"/>
            <a:r>
              <a:rPr lang="fi-FI" dirty="0"/>
              <a:t>Sijaiset eivät tunne tarpeeksi taloa tai asukkaita​, perehdytykseen ei ole riittävästi aikaa.</a:t>
            </a:r>
          </a:p>
          <a:p>
            <a:pPr fontAlgn="base"/>
            <a:r>
              <a:rPr lang="fi-FI" dirty="0"/>
              <a:t>Opiskelijoilla vähän kokemusta käytännön hoitotyöstä​.</a:t>
            </a:r>
          </a:p>
          <a:p>
            <a:r>
              <a:rPr lang="fi-FI" dirty="0"/>
              <a:t>Puutteelliseen kielitaitoon on myös liittynyt vaaratilanteita.</a:t>
            </a:r>
          </a:p>
          <a:p>
            <a:r>
              <a:rPr lang="fi-FI" dirty="0"/>
              <a:t>Vastauksien perusteella ongelmana erityisesti se, että vakituisella henkilöstöllä ei ole aikaa ja mahdollisuutta opastaa sijaisia ja opiskelijoita.</a:t>
            </a:r>
          </a:p>
          <a:p>
            <a:endParaRPr lang="en-US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6F3E7F3-AAF8-404F-894D-385010033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F25A11-09D4-434B-894E-0F2900BC1D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8AB850-9F7C-F948-A01A-7B7C71F76D7D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3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114241-5102-49AA-8BB1-13A015B4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Hoitotyön laatu; </a:t>
            </a:r>
            <a:br>
              <a:rPr lang="fi-FI" dirty="0"/>
            </a:br>
            <a:r>
              <a:rPr lang="fi-FI" dirty="0"/>
              <a:t>vastaajien kokemus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36FDBB-40F5-4F15-A451-6F60905A70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i-FI" b="1" dirty="0"/>
              <a:t>Omassa työyksikössä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54F8D97E-0CEC-4892-8965-A00B1DE8E72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8412917"/>
              </p:ext>
            </p:extLst>
          </p:nvPr>
        </p:nvGraphicFramePr>
        <p:xfrm>
          <a:off x="457200" y="2004482"/>
          <a:ext cx="7975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3C4FA3C-8A84-4CEF-989E-F083BD52C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E08261-5E7A-4C4A-82A7-7173896E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0676-4E73-7842-9EFD-D9AC36F45BF6}" type="datetime3">
              <a:rPr lang="fi-FI" smtClean="0"/>
              <a:t>9/12/17</a:t>
            </a:fld>
            <a:endParaRPr lang="en-US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73898D5-328E-4509-9609-7BCD2C1D1987}"/>
              </a:ext>
            </a:extLst>
          </p:cNvPr>
          <p:cNvSpPr txBox="1"/>
          <p:nvPr/>
        </p:nvSpPr>
        <p:spPr>
          <a:xfrm>
            <a:off x="4614333" y="1693333"/>
            <a:ext cx="407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Edellisessä työvuorossa</a:t>
            </a:r>
          </a:p>
        </p:txBody>
      </p:sp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BBEC8BDA-11F3-4011-A234-7338F839DE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31515"/>
              </p:ext>
            </p:extLst>
          </p:nvPr>
        </p:nvGraphicFramePr>
        <p:xfrm>
          <a:off x="4191000" y="2133600"/>
          <a:ext cx="4377267" cy="410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309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808157-7A31-46EE-9003-5B19AF45A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Työaika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58AE37-9EBA-4BDB-8C2E-D0594992D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5DA6C3-51DD-4D69-B7B7-CE40731A83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8AB850-9F7C-F948-A01A-7B7C71F76D7D}" type="datetime3">
              <a:rPr lang="fi-FI" smtClean="0"/>
              <a:t>9/12/17</a:t>
            </a:fld>
            <a:endParaRPr lang="en-US" dirty="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276EAF5-E5A9-4DE1-98D3-7A58F58DD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Vastaajat kokivat, että heillä kuluu keskimäärin yli 40 % avustaviin tehtäviin (siivoaminen, ruoan valmistus, pyykin pesu, apuvälinehuolto jne.)</a:t>
            </a:r>
          </a:p>
          <a:p>
            <a:pPr marL="0" indent="0">
              <a:buNone/>
            </a:pPr>
            <a:endParaRPr lang="fi-FI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i-FI" b="1" dirty="0"/>
              <a:t>Yli 85 % vastaajista koki, että heillä ei ole riittävästi aikaa vastata asukkaiden tarpeisiin</a:t>
            </a:r>
            <a:r>
              <a:rPr lang="fi-FI" dirty="0"/>
              <a:t>: </a:t>
            </a:r>
          </a:p>
          <a:p>
            <a:r>
              <a:rPr lang="fi-FI" dirty="0"/>
              <a:t>Asukkaille ei ehditä järjestää virikkeitä</a:t>
            </a:r>
          </a:p>
          <a:p>
            <a:r>
              <a:rPr lang="fi-FI" dirty="0"/>
              <a:t>Asukkaiden kanssa ei ehdi seurustella</a:t>
            </a:r>
          </a:p>
          <a:p>
            <a:r>
              <a:rPr lang="fi-FI" dirty="0"/>
              <a:t>Ei ehditä ulkoilla asukkaiden kanssa</a:t>
            </a:r>
          </a:p>
          <a:p>
            <a:r>
              <a:rPr lang="fi-FI" dirty="0"/>
              <a:t>Hoitaminen ei ole tarpeeksi laadukasta</a:t>
            </a:r>
          </a:p>
          <a:p>
            <a:r>
              <a:rPr lang="fi-FI" dirty="0"/>
              <a:t>Pesuja jää tekemättä </a:t>
            </a:r>
          </a:p>
          <a:p>
            <a:r>
              <a:rPr lang="fi-FI" dirty="0"/>
              <a:t>Suuhygienia puutteellista </a:t>
            </a:r>
          </a:p>
          <a:p>
            <a:r>
              <a:rPr lang="fi-FI" dirty="0"/>
              <a:t>Asukkaat joutuvat odottamaan – myös pääsyä vessaan</a:t>
            </a:r>
          </a:p>
          <a:p>
            <a:r>
              <a:rPr lang="fi-FI" dirty="0"/>
              <a:t>Kuntouttavaan työhön ei ole aikaa</a:t>
            </a:r>
          </a:p>
        </p:txBody>
      </p:sp>
    </p:spTree>
    <p:extLst>
      <p:ext uri="{BB962C8B-B14F-4D97-AF65-F5344CB8AC3E}">
        <p14:creationId xmlns:p14="http://schemas.microsoft.com/office/powerpoint/2010/main" val="224790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22CDFE-D034-4D2A-8CB1-EA0BBAFF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Työaika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11D6CE-7645-4187-BE72-37750B8D0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Yli 85 % vastaajista koki, että heillä ei ole riittävästi aikaa vastata asukkaiden tarpeisiin</a:t>
            </a:r>
            <a:r>
              <a:rPr lang="fi-FI" dirty="0"/>
              <a:t>: </a:t>
            </a:r>
          </a:p>
          <a:p>
            <a:r>
              <a:rPr lang="fi-FI" dirty="0"/>
              <a:t>Vastauksien perusteella työntekijät kokevat, etteivät ehdi hoitaa asukkaita riittävän hyvin. Vanhusten mielipiteitä ehdi ehditä kuunnella.</a:t>
            </a:r>
          </a:p>
          <a:p>
            <a:r>
              <a:rPr lang="fi-FI" dirty="0"/>
              <a:t>Jatkuva kiire: suihkutuksia on jätettävä väliin tai siirrettävä toiseen päivään</a:t>
            </a:r>
          </a:p>
          <a:p>
            <a:r>
              <a:rPr lang="fi-FI" dirty="0"/>
              <a:t>Jatkuva kiire: huolelliseen perushoitoon, esimerkiksi hampainen puhdistukseen ei ole aikaa.   </a:t>
            </a:r>
          </a:p>
          <a:p>
            <a:r>
              <a:rPr lang="fi-FI" dirty="0"/>
              <a:t>Ei mahdollisuutta kuntouttavaan työotteeseen, virikkeisiin, ulkoilutuksiin tai läsnäoloon.</a:t>
            </a:r>
          </a:p>
          <a:p>
            <a:r>
              <a:rPr lang="fi-FI" dirty="0"/>
              <a:t>Vastauksissa kuvataan työpäivän olevan selviytymistä tilanteesta toiseen ja hoivakoti lähinnä säilytyspaikka vanhuksille.</a:t>
            </a:r>
          </a:p>
          <a:p>
            <a:r>
              <a:rPr lang="fi-FI" dirty="0"/>
              <a:t>Asukkaat jatkuvasti huonommassa kunnossa ja laadukas hoitotyö vaatii näin ollen enemmän aikaa.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438AD6C-611C-4A5B-9D2A-8E3AB8D4A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572C9-1685-854F-9818-C767E6BAB69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470FD4-59D5-4C38-B252-5E50251302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8AB850-9F7C-F948-A01A-7B7C71F76D7D}" type="datetime3">
              <a:rPr lang="fi-FI" smtClean="0"/>
              <a:t>9/12/17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91501"/>
      </p:ext>
    </p:extLst>
  </p:cSld>
  <p:clrMapOvr>
    <a:masterClrMapping/>
  </p:clrMapOvr>
</p:sld>
</file>

<file path=ppt/theme/theme1.xml><?xml version="1.0" encoding="utf-8"?>
<a:theme xmlns:a="http://schemas.openxmlformats.org/drawingml/2006/main" name="TS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F38DC9F59782949915B3C11CCF3EF8F" ma:contentTypeVersion="0" ma:contentTypeDescription="Luo uusi asiakirja." ma:contentTypeScope="" ma:versionID="30e4c8c7d9260c088b83370fd00f4036">
  <xsd:schema xmlns:xsd="http://www.w3.org/2001/XMLSchema" xmlns:p="http://schemas.microsoft.com/office/2006/metadata/properties" targetNamespace="http://schemas.microsoft.com/office/2006/metadata/properties" ma:root="true" ma:fieldsID="22c9da951e987266d296bc1d7d04551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8F7C36-448C-4DF6-B992-7A163815144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40A0E7-CBDF-4389-93CF-E95EA62E7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A401BD3-AE13-4C36-A78E-A57DA066A7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1044</Words>
  <Application>Microsoft Office PowerPoint</Application>
  <PresentationFormat>Näytössä katseltava diaesitys (4:3)</PresentationFormat>
  <Paragraphs>172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TSN Theme</vt:lpstr>
      <vt:lpstr>Kysely Attendon Kotkan seudun yksiköissä työskenteleville </vt:lpstr>
      <vt:lpstr>Vajaat työvuorot</vt:lpstr>
      <vt:lpstr>Vajaat työvuorot</vt:lpstr>
      <vt:lpstr>Vajaat työvuorot</vt:lpstr>
      <vt:lpstr>Potilasturvallisuuden vaarantuminen</vt:lpstr>
      <vt:lpstr>Potilasturvallisuuden vaarantuminen</vt:lpstr>
      <vt:lpstr>Hoitotyön laatu;  vastaajien kokemus</vt:lpstr>
      <vt:lpstr>Työaika</vt:lpstr>
      <vt:lpstr>Työaika</vt:lpstr>
      <vt:lpstr>Henkilöstömitoitus</vt:lpstr>
      <vt:lpstr>…jatkuu</vt:lpstr>
      <vt:lpstr>Henkilöstömitoitus saattohoitotilanteissa</vt:lpstr>
      <vt:lpstr>Yleistä</vt:lpstr>
      <vt:lpstr>Filippiiniläisten työntekijöiden asemasta</vt:lpstr>
      <vt:lpstr>Kyselyyn vastaajien toiveita työnantajalle,  jotta oman työn voisi tehdä hyvin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TSN</dc:subject>
  <dc:creator>Grönroos Mari</dc:creator>
  <cp:keywords/>
  <dc:description/>
  <cp:lastModifiedBy>Okkeri Vappu</cp:lastModifiedBy>
  <cp:revision>42</cp:revision>
  <dcterms:created xsi:type="dcterms:W3CDTF">2016-09-21T08:02:17Z</dcterms:created>
  <dcterms:modified xsi:type="dcterms:W3CDTF">2017-12-09T18:13:36Z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0x010100FF38DC9F59782949915B3C11CCF3EF8F</vt:lpwstr>
  </property>
</Properties>
</file>