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8" r:id="rId2"/>
    <p:sldId id="262" r:id="rId3"/>
    <p:sldId id="270" r:id="rId4"/>
    <p:sldId id="259" r:id="rId5"/>
    <p:sldId id="271" r:id="rId6"/>
    <p:sldId id="257" r:id="rId7"/>
    <p:sldId id="272" r:id="rId8"/>
    <p:sldId id="265" r:id="rId9"/>
    <p:sldId id="273" r:id="rId10"/>
    <p:sldId id="267" r:id="rId11"/>
    <p:sldId id="274" r:id="rId12"/>
    <p:sldId id="268" r:id="rId13"/>
    <p:sldId id="275" r:id="rId14"/>
    <p:sldId id="269" r:id="rId15"/>
    <p:sldId id="266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1C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09"/>
    <p:restoredTop sz="94654"/>
  </p:normalViewPr>
  <p:slideViewPr>
    <p:cSldViewPr snapToGrid="0" snapToObjects="1">
      <p:cViewPr varScale="1">
        <p:scale>
          <a:sx n="108" d="100"/>
          <a:sy n="108" d="100"/>
        </p:scale>
        <p:origin x="85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BABC9-81E2-9E44-A674-CA06EF9FB5AD}" type="datetimeFigureOut">
              <a:t>24.1.2019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BDA27-3D6C-8F43-B31B-4713F3819C27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6077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DA27-3D6C-8F43-B31B-4713F3819C27}" type="slidenum"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6748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DA27-3D6C-8F43-B31B-4713F3819C27}" type="slidenum"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4836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DA27-3D6C-8F43-B31B-4713F3819C27}" type="slidenum"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2264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DA27-3D6C-8F43-B31B-4713F3819C27}" type="slidenum"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3768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DA27-3D6C-8F43-B31B-4713F3819C27}" type="slidenum"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5826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DA27-3D6C-8F43-B31B-4713F3819C27}" type="slidenum"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3441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DA27-3D6C-8F43-B31B-4713F3819C27}" type="slidenum"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0501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DA27-3D6C-8F43-B31B-4713F3819C27}" type="slidenum"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5790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DA27-3D6C-8F43-B31B-4713F3819C27}" type="slidenum"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2784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DA27-3D6C-8F43-B31B-4713F3819C27}" type="slidenum"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9217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DA27-3D6C-8F43-B31B-4713F3819C27}" type="slidenum"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2962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DA27-3D6C-8F43-B31B-4713F3819C27}" type="slidenum"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7688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BDA27-3D6C-8F43-B31B-4713F3819C27}" type="slidenum"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4132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E4B9D2-7394-6B47-BAF3-1EFDC9025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339641C-1C02-7B45-A73D-727CCFCA1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BB09FBA-ED97-C84E-9328-BC65717A4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B67B-CE30-BC43-A8B2-B5F0BD3961DC}" type="datetimeFigureOut">
              <a:t>24.1.2019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2A5F697-17D1-4E43-A753-6B28E4272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6C815EC-583F-6C43-8449-C76DCC44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D-9E04-A849-912B-A05B1EE0BBB4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8243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7865A0-84D0-C844-8C23-B6F3BA0D8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979320A-57FC-5045-8F2C-416120ACD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9415AD-7928-4C48-9372-CD4DB8411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B67B-CE30-BC43-A8B2-B5F0BD3961DC}" type="datetimeFigureOut">
              <a:t>24.1.2019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5DECD3C-1914-DA49-9132-1E228870F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ACE7849-553F-3A4B-9246-378EE4E53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D-9E04-A849-912B-A05B1EE0BBB4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01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CB3C75DE-7FC0-8946-BE56-6D18D2E75D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535F918-2562-8843-B97A-D4142013F5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E9B188F-CD61-3A4D-80C5-CE17D248B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B67B-CE30-BC43-A8B2-B5F0BD3961DC}" type="datetimeFigureOut">
              <a:t>24.1.2019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C0B1082-7AEE-4D46-A143-22623FEE9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3C68FB1-1BEF-664C-A9D8-2354A8CA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D-9E04-A849-912B-A05B1EE0BBB4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4541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AF4E7F5-63BF-B34D-99A5-A62759B0C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BBFE95-4395-5B45-B6AD-5CFFC8AAE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8FEBAD2-A7CE-8D42-9070-8A9074FCE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B67B-CE30-BC43-A8B2-B5F0BD3961DC}" type="datetimeFigureOut">
              <a:t>24.1.2019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1E11853-1CAE-5849-B445-AE49E74C5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85B4B79-EEAC-0543-AACA-BD583E0DE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D-9E04-A849-912B-A05B1EE0BBB4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0473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DAA1D5-C5BE-8E4E-B94C-392B1C918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D184309-E29D-DD45-9115-03D339550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19C88C9-BA0A-9641-BCE3-56408A4DC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B67B-CE30-BC43-A8B2-B5F0BD3961DC}" type="datetimeFigureOut">
              <a:t>24.1.2019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6E4BA2E-D77C-6E4F-90F4-F4CA1D006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C31A198-6683-1C43-9DE0-B9D869D9A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D-9E04-A849-912B-A05B1EE0BBB4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9936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3856CC-DB57-6146-BDA5-273827108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EAA2A1-7455-604B-8574-FC16DCA5F2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A52D93C-881B-3044-946B-431786205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4AB8998-516D-754B-9FBC-6AA002C5C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B67B-CE30-BC43-A8B2-B5F0BD3961DC}" type="datetimeFigureOut">
              <a:t>24.1.2019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0D461DA-D20C-9840-9D2C-2972575F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A35D677-EE3A-894C-8261-3C82DDA4E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D-9E04-A849-912B-A05B1EE0BBB4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0891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086164-C6FE-6D42-A134-7AB38E198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CD0AC53-AE5D-C546-81B7-4C2C57100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C44AF42-EEAB-7742-BDBB-E4863A2AD7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B23A7C1-D5E8-0649-B5A7-B912FDB1BE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BE1A684-ECF2-A148-BD7E-74B5FDDCE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C7510E2-6BBB-764B-9140-C75858980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B67B-CE30-BC43-A8B2-B5F0BD3961DC}" type="datetimeFigureOut">
              <a:t>24.1.2019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7C96620A-403D-8546-8969-D12B88410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6D4E291-6979-3C46-A1BF-45237FCB7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D-9E04-A849-912B-A05B1EE0BBB4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865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50CE6C-96FA-7C44-8721-1053F6D83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4027145-C1CE-B645-8A3F-074CB0D3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B67B-CE30-BC43-A8B2-B5F0BD3961DC}" type="datetimeFigureOut">
              <a:t>24.1.2019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C880C32-497B-9447-9BC9-0BCA93DC8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0F69FCE-31D8-1F44-B7A4-87D239D6D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D-9E04-A849-912B-A05B1EE0BBB4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2921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4F90BD6-6B6C-0B47-A5FB-520E9BF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B67B-CE30-BC43-A8B2-B5F0BD3961DC}" type="datetimeFigureOut">
              <a:t>24.1.2019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99AC3D1-DB81-5F47-9FBE-4F7F42D0F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16BD77E-A2D1-EF4A-9704-FC1EF03A0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D-9E04-A849-912B-A05B1EE0BBB4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020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002EF8-A521-D04D-9706-CBB09F244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513CB1E-725C-5244-814B-FF4BB319B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BB9E6D7-F557-9346-9E5E-9BF5860CB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C7B14C9-16DD-794B-82C7-B1314E64B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B67B-CE30-BC43-A8B2-B5F0BD3961DC}" type="datetimeFigureOut">
              <a:t>24.1.2019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1368674-8B8A-4A46-A70E-4C678A5D6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D51FB13-722F-5440-ACD2-160B74D0F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D-9E04-A849-912B-A05B1EE0BBB4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041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077AF3-7120-6D4E-B8EF-26B9F5139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A5EF5551-A9B8-304B-BBF6-C020EBD36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936F21D-D3AC-B840-89B7-E23D07980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0E366FC-AD1D-9E4C-A62D-13AD70791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B67B-CE30-BC43-A8B2-B5F0BD3961DC}" type="datetimeFigureOut">
              <a:t>24.1.2019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8923D60-83CC-3A42-AA1F-6C32DAC1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272ECFD-E55C-C14F-8F5A-F56487424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D-9E04-A849-912B-A05B1EE0BBB4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98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255AB8E-334A-1049-B2A8-22FB0FD11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9CE7501-2A79-B340-A1E4-F915E0C1C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BD40214-D934-4C42-8DD0-2234C1A25A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DB67B-CE30-BC43-A8B2-B5F0BD3961DC}" type="datetimeFigureOut">
              <a:t>24.1.2019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0C80518-3ADA-E441-96EB-C7C32A2E06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E8E32EC-55E4-CD49-ABEB-BE7131C9B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8F3BD-9E04-A849-912B-A05B1EE0BBB4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5948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05DBFE8E-4E75-9C42-9907-1E6838523B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1C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C5F471B-589B-E14C-B18D-84FE6B08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945" y="-315685"/>
            <a:ext cx="8001000" cy="8001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35D90138-DE47-6642-BFD1-5A0EE760E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2229" y="5335295"/>
            <a:ext cx="811942" cy="110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60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Ryhmä 15">
            <a:extLst>
              <a:ext uri="{FF2B5EF4-FFF2-40B4-BE49-F238E27FC236}">
                <a16:creationId xmlns:a16="http://schemas.microsoft.com/office/drawing/2014/main" id="{C35213DF-F475-D849-A7FE-A56F4E1244CA}"/>
              </a:ext>
            </a:extLst>
          </p:cNvPr>
          <p:cNvGrpSpPr/>
          <p:nvPr/>
        </p:nvGrpSpPr>
        <p:grpSpPr>
          <a:xfrm>
            <a:off x="4038364" y="1390261"/>
            <a:ext cx="4359653" cy="4359048"/>
            <a:chOff x="3719594" y="1026139"/>
            <a:chExt cx="4835471" cy="4834800"/>
          </a:xfrm>
          <a:noFill/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AF0231B1-DC3B-0743-AD0D-696F208E9E06}"/>
                </a:ext>
              </a:extLst>
            </p:cNvPr>
            <p:cNvSpPr/>
            <p:nvPr/>
          </p:nvSpPr>
          <p:spPr>
            <a:xfrm>
              <a:off x="3719594" y="1026139"/>
              <a:ext cx="4835471" cy="4834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Tekstiruutu 12">
              <a:extLst>
                <a:ext uri="{FF2B5EF4-FFF2-40B4-BE49-F238E27FC236}">
                  <a16:creationId xmlns:a16="http://schemas.microsoft.com/office/drawing/2014/main" id="{C924968F-8E51-6D40-94AE-B2BE564914EE}"/>
                </a:ext>
              </a:extLst>
            </p:cNvPr>
            <p:cNvSpPr txBox="1"/>
            <p:nvPr/>
          </p:nvSpPr>
          <p:spPr>
            <a:xfrm>
              <a:off x="3719594" y="1904769"/>
              <a:ext cx="4835471" cy="35160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fi-FI" sz="2000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17" name="Otsikko 1">
            <a:extLst>
              <a:ext uri="{FF2B5EF4-FFF2-40B4-BE49-F238E27FC236}">
                <a16:creationId xmlns:a16="http://schemas.microsoft.com/office/drawing/2014/main" id="{B46BD9D0-D396-D348-9A48-3292832D9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3079" y="2182432"/>
            <a:ext cx="4636571" cy="3019191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fi-FI" sz="3200" b="1">
                <a:latin typeface="Helvetica" pitchFamily="2" charset="0"/>
              </a:rPr>
              <a:t>Hoitotyön ymmärryksen </a:t>
            </a:r>
            <a:br>
              <a:rPr lang="fi-FI" sz="3200" b="1">
                <a:latin typeface="Helvetica" pitchFamily="2" charset="0"/>
              </a:rPr>
            </a:br>
            <a:r>
              <a:rPr lang="fi-FI" sz="3200" b="1">
                <a:latin typeface="Helvetica" pitchFamily="2" charset="0"/>
              </a:rPr>
              <a:t>pitää näkyä johtamisessa – muuten sote-uudistus ei onnistu.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5A23712-2FD5-E844-857F-AA4BCD5B7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8" t="59142" r="-14516" b="23024"/>
          <a:stretch/>
        </p:blipFill>
        <p:spPr>
          <a:xfrm>
            <a:off x="10302590" y="278181"/>
            <a:ext cx="1795005" cy="288845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AB31DAA4-762D-C542-B91A-6B20F68B9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767" y="-48524"/>
            <a:ext cx="6152029" cy="690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57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Ryhmä 15">
            <a:extLst>
              <a:ext uri="{FF2B5EF4-FFF2-40B4-BE49-F238E27FC236}">
                <a16:creationId xmlns:a16="http://schemas.microsoft.com/office/drawing/2014/main" id="{C35213DF-F475-D849-A7FE-A56F4E1244CA}"/>
              </a:ext>
            </a:extLst>
          </p:cNvPr>
          <p:cNvGrpSpPr/>
          <p:nvPr/>
        </p:nvGrpSpPr>
        <p:grpSpPr>
          <a:xfrm>
            <a:off x="4038364" y="1390261"/>
            <a:ext cx="4359653" cy="4359048"/>
            <a:chOff x="3719594" y="1026139"/>
            <a:chExt cx="4835471" cy="4834800"/>
          </a:xfrm>
          <a:noFill/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AF0231B1-DC3B-0743-AD0D-696F208E9E06}"/>
                </a:ext>
              </a:extLst>
            </p:cNvPr>
            <p:cNvSpPr/>
            <p:nvPr/>
          </p:nvSpPr>
          <p:spPr>
            <a:xfrm>
              <a:off x="3719594" y="1026139"/>
              <a:ext cx="4835471" cy="4834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Tekstiruutu 12">
              <a:extLst>
                <a:ext uri="{FF2B5EF4-FFF2-40B4-BE49-F238E27FC236}">
                  <a16:creationId xmlns:a16="http://schemas.microsoft.com/office/drawing/2014/main" id="{C924968F-8E51-6D40-94AE-B2BE564914EE}"/>
                </a:ext>
              </a:extLst>
            </p:cNvPr>
            <p:cNvSpPr txBox="1"/>
            <p:nvPr/>
          </p:nvSpPr>
          <p:spPr>
            <a:xfrm>
              <a:off x="3719594" y="1904769"/>
              <a:ext cx="4835471" cy="35160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fi-FI" sz="2000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18" name="Alaotsikko 2">
            <a:extLst>
              <a:ext uri="{FF2B5EF4-FFF2-40B4-BE49-F238E27FC236}">
                <a16:creationId xmlns:a16="http://schemas.microsoft.com/office/drawing/2014/main" id="{B7873250-FE9B-1F42-A98F-E362576756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2041" y="913299"/>
            <a:ext cx="3856641" cy="4595172"/>
          </a:xfrm>
        </p:spPr>
        <p:txBody>
          <a:bodyPr anchor="b" anchorCtr="0">
            <a:noAutofit/>
          </a:bodyPr>
          <a:lstStyle/>
          <a:p>
            <a:pPr marL="285750" indent="-285750" algn="l">
              <a:lnSpc>
                <a:spcPct val="100000"/>
              </a:lnSpc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400" b="1" dirty="0">
                <a:latin typeface="Helvetica" pitchFamily="2" charset="0"/>
              </a:rPr>
              <a:t>Johtaminen on sote-uudistuksen ydinkysymys – sen tulee tukea laadukkaan ja vaikuttavan hoidon tuottamista</a:t>
            </a:r>
          </a:p>
          <a:p>
            <a:pPr marL="285750" indent="-285750" algn="l">
              <a:lnSpc>
                <a:spcPct val="100000"/>
              </a:lnSpc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400" b="1" dirty="0">
                <a:latin typeface="Helvetica" pitchFamily="2" charset="0"/>
              </a:rPr>
              <a:t>Hoitotyön johtajia ja esimiehiä on viime vuosina vähennetty sote-järjestelmän suuresta murroksesta huolimatta – tämä on huolestuttava kehitys </a:t>
            </a:r>
          </a:p>
          <a:p>
            <a:pPr marL="285750" indent="-285750" algn="l">
              <a:lnSpc>
                <a:spcPct val="100000"/>
              </a:lnSpc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400" b="1" dirty="0">
                <a:latin typeface="Helvetica" pitchFamily="2" charset="0"/>
              </a:rPr>
              <a:t>Johtamisella vaikutetaan laajasti mm. kustannustehokkuuteen, henkilöstön hyvinvointiin, alalla pysymiseen ja potilasturvallisuuteen</a:t>
            </a:r>
          </a:p>
          <a:p>
            <a:pPr marL="285750" indent="-285750" algn="l">
              <a:lnSpc>
                <a:spcPct val="100000"/>
              </a:lnSpc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400" b="1" dirty="0">
                <a:latin typeface="Helvetica" pitchFamily="2" charset="0"/>
              </a:rPr>
              <a:t>Hoitotyön johtajilla tulee olla alan ammattilaisen tausta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5A23712-2FD5-E844-857F-AA4BCD5B7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8" t="59142" r="-14516" b="23024"/>
          <a:stretch/>
        </p:blipFill>
        <p:spPr>
          <a:xfrm>
            <a:off x="10302590" y="278181"/>
            <a:ext cx="1795005" cy="288845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AB31DAA4-762D-C542-B91A-6B20F68B9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767" y="-48524"/>
            <a:ext cx="6152029" cy="690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69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Ryhmä 15">
            <a:extLst>
              <a:ext uri="{FF2B5EF4-FFF2-40B4-BE49-F238E27FC236}">
                <a16:creationId xmlns:a16="http://schemas.microsoft.com/office/drawing/2014/main" id="{C35213DF-F475-D849-A7FE-A56F4E1244CA}"/>
              </a:ext>
            </a:extLst>
          </p:cNvPr>
          <p:cNvGrpSpPr/>
          <p:nvPr/>
        </p:nvGrpSpPr>
        <p:grpSpPr>
          <a:xfrm>
            <a:off x="4038364" y="1390261"/>
            <a:ext cx="4359653" cy="4359048"/>
            <a:chOff x="3719594" y="1026139"/>
            <a:chExt cx="4835471" cy="4834800"/>
          </a:xfrm>
          <a:noFill/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AF0231B1-DC3B-0743-AD0D-696F208E9E06}"/>
                </a:ext>
              </a:extLst>
            </p:cNvPr>
            <p:cNvSpPr/>
            <p:nvPr/>
          </p:nvSpPr>
          <p:spPr>
            <a:xfrm>
              <a:off x="3719594" y="1026139"/>
              <a:ext cx="4835471" cy="4834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Tekstiruutu 12">
              <a:extLst>
                <a:ext uri="{FF2B5EF4-FFF2-40B4-BE49-F238E27FC236}">
                  <a16:creationId xmlns:a16="http://schemas.microsoft.com/office/drawing/2014/main" id="{C924968F-8E51-6D40-94AE-B2BE564914EE}"/>
                </a:ext>
              </a:extLst>
            </p:cNvPr>
            <p:cNvSpPr txBox="1"/>
            <p:nvPr/>
          </p:nvSpPr>
          <p:spPr>
            <a:xfrm>
              <a:off x="3719594" y="1904769"/>
              <a:ext cx="4835471" cy="35160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fi-FI" sz="2000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17" name="Otsikko 1">
            <a:extLst>
              <a:ext uri="{FF2B5EF4-FFF2-40B4-BE49-F238E27FC236}">
                <a16:creationId xmlns:a16="http://schemas.microsoft.com/office/drawing/2014/main" id="{B46BD9D0-D396-D348-9A48-3292832D9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3080" y="2319668"/>
            <a:ext cx="4790364" cy="3032863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fi-FI" sz="3200" b="1">
                <a:latin typeface="Helvetica" pitchFamily="2" charset="0"/>
              </a:rPr>
              <a:t>Niin kauan kun naisvaltaisen </a:t>
            </a:r>
            <a:br>
              <a:rPr lang="fi-FI" sz="3200" b="1">
                <a:latin typeface="Helvetica" pitchFamily="2" charset="0"/>
              </a:rPr>
            </a:br>
            <a:r>
              <a:rPr lang="fi-FI" sz="3200" b="1">
                <a:latin typeface="Helvetica" pitchFamily="2" charset="0"/>
              </a:rPr>
              <a:t>sosiaali- ja terveysalan palkkatasoa ei nosteta, palkkatasa-arvo </a:t>
            </a:r>
            <a:br>
              <a:rPr lang="fi-FI" sz="3200" b="1">
                <a:latin typeface="Helvetica" pitchFamily="2" charset="0"/>
              </a:rPr>
            </a:br>
            <a:r>
              <a:rPr lang="fi-FI" sz="3200" b="1">
                <a:latin typeface="Helvetica" pitchFamily="2" charset="0"/>
              </a:rPr>
              <a:t>ei etene.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5A23712-2FD5-E844-857F-AA4BCD5B7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9" t="77104" r="12864" b="4289"/>
          <a:stretch/>
        </p:blipFill>
        <p:spPr>
          <a:xfrm>
            <a:off x="10463961" y="260251"/>
            <a:ext cx="1378422" cy="301375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AB31DAA4-762D-C542-B91A-6B20F68B9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767" y="-48524"/>
            <a:ext cx="6152028" cy="690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38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Ryhmä 15">
            <a:extLst>
              <a:ext uri="{FF2B5EF4-FFF2-40B4-BE49-F238E27FC236}">
                <a16:creationId xmlns:a16="http://schemas.microsoft.com/office/drawing/2014/main" id="{C35213DF-F475-D849-A7FE-A56F4E1244CA}"/>
              </a:ext>
            </a:extLst>
          </p:cNvPr>
          <p:cNvGrpSpPr/>
          <p:nvPr/>
        </p:nvGrpSpPr>
        <p:grpSpPr>
          <a:xfrm>
            <a:off x="4038364" y="1390261"/>
            <a:ext cx="4359653" cy="4359048"/>
            <a:chOff x="3719594" y="1026139"/>
            <a:chExt cx="4835471" cy="4834800"/>
          </a:xfrm>
          <a:noFill/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AF0231B1-DC3B-0743-AD0D-696F208E9E06}"/>
                </a:ext>
              </a:extLst>
            </p:cNvPr>
            <p:cNvSpPr/>
            <p:nvPr/>
          </p:nvSpPr>
          <p:spPr>
            <a:xfrm>
              <a:off x="3719594" y="1026139"/>
              <a:ext cx="4835471" cy="4834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Tekstiruutu 12">
              <a:extLst>
                <a:ext uri="{FF2B5EF4-FFF2-40B4-BE49-F238E27FC236}">
                  <a16:creationId xmlns:a16="http://schemas.microsoft.com/office/drawing/2014/main" id="{C924968F-8E51-6D40-94AE-B2BE564914EE}"/>
                </a:ext>
              </a:extLst>
            </p:cNvPr>
            <p:cNvSpPr txBox="1"/>
            <p:nvPr/>
          </p:nvSpPr>
          <p:spPr>
            <a:xfrm>
              <a:off x="3719594" y="1904769"/>
              <a:ext cx="4835471" cy="35160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fi-FI" sz="2000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18" name="Alaotsikko 2">
            <a:extLst>
              <a:ext uri="{FF2B5EF4-FFF2-40B4-BE49-F238E27FC236}">
                <a16:creationId xmlns:a16="http://schemas.microsoft.com/office/drawing/2014/main" id="{B7873250-FE9B-1F42-A98F-E362576756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2041" y="757359"/>
            <a:ext cx="3704241" cy="4595172"/>
          </a:xfrm>
        </p:spPr>
        <p:txBody>
          <a:bodyPr anchor="b" anchorCtr="0">
            <a:noAutofit/>
          </a:bodyPr>
          <a:lstStyle/>
          <a:p>
            <a:pPr marL="285750" indent="-285750" algn="l">
              <a:lnSpc>
                <a:spcPct val="100000"/>
              </a:lnSpc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400" b="1" dirty="0">
                <a:latin typeface="Helvetica" pitchFamily="2" charset="0"/>
              </a:rPr>
              <a:t>Vaikka naisten tasa-arvoa työelämässä on monin paikoin parannettu, silti vielä on tehtävää</a:t>
            </a:r>
          </a:p>
          <a:p>
            <a:pPr marL="285750" indent="-285750" algn="l">
              <a:lnSpc>
                <a:spcPct val="100000"/>
              </a:lnSpc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400" b="1" dirty="0">
                <a:latin typeface="Helvetica" pitchFamily="2" charset="0"/>
              </a:rPr>
              <a:t>Naisvaltaisella, korkeasti koulutetulla sote-alalla palkkataso ei ole kohdillaan työn vaativuuteen nähden</a:t>
            </a:r>
          </a:p>
          <a:p>
            <a:pPr marL="285750" indent="-285750" algn="l">
              <a:lnSpc>
                <a:spcPct val="100000"/>
              </a:lnSpc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400" b="1" dirty="0">
                <a:latin typeface="Helvetica" pitchFamily="2" charset="0"/>
              </a:rPr>
              <a:t>Huono palkkataso tulee olemaan alalta poistyöntävä voima</a:t>
            </a:r>
          </a:p>
          <a:p>
            <a:pPr marL="285750" indent="-285750" algn="l">
              <a:lnSpc>
                <a:spcPct val="100000"/>
              </a:lnSpc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400" b="1" dirty="0">
                <a:latin typeface="Helvetica" pitchFamily="2" charset="0"/>
              </a:rPr>
              <a:t>Milloin on hyvä ajankohta korjata sote-alan palkkataso kuntoon?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5A23712-2FD5-E844-857F-AA4BCD5B7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9" t="77104" r="12864" b="4289"/>
          <a:stretch/>
        </p:blipFill>
        <p:spPr>
          <a:xfrm>
            <a:off x="10463961" y="260251"/>
            <a:ext cx="1378422" cy="301375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AB31DAA4-762D-C542-B91A-6B20F68B9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767" y="-48524"/>
            <a:ext cx="6152028" cy="690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38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Ryhmä 15">
            <a:extLst>
              <a:ext uri="{FF2B5EF4-FFF2-40B4-BE49-F238E27FC236}">
                <a16:creationId xmlns:a16="http://schemas.microsoft.com/office/drawing/2014/main" id="{C35213DF-F475-D849-A7FE-A56F4E1244CA}"/>
              </a:ext>
            </a:extLst>
          </p:cNvPr>
          <p:cNvGrpSpPr/>
          <p:nvPr/>
        </p:nvGrpSpPr>
        <p:grpSpPr>
          <a:xfrm>
            <a:off x="4038364" y="1390261"/>
            <a:ext cx="4359653" cy="4359048"/>
            <a:chOff x="3719594" y="1026139"/>
            <a:chExt cx="4835471" cy="4834800"/>
          </a:xfrm>
          <a:noFill/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AF0231B1-DC3B-0743-AD0D-696F208E9E06}"/>
                </a:ext>
              </a:extLst>
            </p:cNvPr>
            <p:cNvSpPr/>
            <p:nvPr/>
          </p:nvSpPr>
          <p:spPr>
            <a:xfrm>
              <a:off x="3719594" y="1026139"/>
              <a:ext cx="4835471" cy="4834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Tekstiruutu 12">
              <a:extLst>
                <a:ext uri="{FF2B5EF4-FFF2-40B4-BE49-F238E27FC236}">
                  <a16:creationId xmlns:a16="http://schemas.microsoft.com/office/drawing/2014/main" id="{C924968F-8E51-6D40-94AE-B2BE564914EE}"/>
                </a:ext>
              </a:extLst>
            </p:cNvPr>
            <p:cNvSpPr txBox="1"/>
            <p:nvPr/>
          </p:nvSpPr>
          <p:spPr>
            <a:xfrm>
              <a:off x="3719594" y="1904769"/>
              <a:ext cx="4835471" cy="35160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fi-FI" sz="2000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14" name="Kuva 13">
            <a:extLst>
              <a:ext uri="{FF2B5EF4-FFF2-40B4-BE49-F238E27FC236}">
                <a16:creationId xmlns:a16="http://schemas.microsoft.com/office/drawing/2014/main" id="{AB31DAA4-762D-C542-B91A-6B20F68B9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524"/>
            <a:ext cx="6152028" cy="6906522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85450714-7E30-A94B-A98E-5EE177FCE0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9" r="3138"/>
          <a:stretch/>
        </p:blipFill>
        <p:spPr>
          <a:xfrm>
            <a:off x="6268720" y="-48524"/>
            <a:ext cx="5730240" cy="690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39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05DBFE8E-4E75-9C42-9907-1E6838523B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1C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5D90138-DE47-6642-BFD1-5A0EE760E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229" y="5335295"/>
            <a:ext cx="811942" cy="1108997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54CAA615-052C-8A4D-942A-FAAF8EB7C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782" y="1392240"/>
            <a:ext cx="3628512" cy="407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57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0405A963-521B-5C40-B5D5-D9C050590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639"/>
          <a:stretch/>
        </p:blipFill>
        <p:spPr>
          <a:xfrm>
            <a:off x="5211821" y="2540000"/>
            <a:ext cx="6708097" cy="3276858"/>
          </a:xfrm>
          <a:prstGeom prst="rect">
            <a:avLst/>
          </a:prstGeom>
        </p:spPr>
      </p:pic>
      <p:grpSp>
        <p:nvGrpSpPr>
          <p:cNvPr id="16" name="Ryhmä 15">
            <a:extLst>
              <a:ext uri="{FF2B5EF4-FFF2-40B4-BE49-F238E27FC236}">
                <a16:creationId xmlns:a16="http://schemas.microsoft.com/office/drawing/2014/main" id="{C35213DF-F475-D849-A7FE-A56F4E1244CA}"/>
              </a:ext>
            </a:extLst>
          </p:cNvPr>
          <p:cNvGrpSpPr/>
          <p:nvPr/>
        </p:nvGrpSpPr>
        <p:grpSpPr>
          <a:xfrm>
            <a:off x="4038364" y="1390261"/>
            <a:ext cx="4359653" cy="4359048"/>
            <a:chOff x="3719594" y="1026139"/>
            <a:chExt cx="4835471" cy="4834800"/>
          </a:xfrm>
          <a:noFill/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AF0231B1-DC3B-0743-AD0D-696F208E9E06}"/>
                </a:ext>
              </a:extLst>
            </p:cNvPr>
            <p:cNvSpPr/>
            <p:nvPr/>
          </p:nvSpPr>
          <p:spPr>
            <a:xfrm>
              <a:off x="3719594" y="1026139"/>
              <a:ext cx="4835471" cy="4834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Tekstiruutu 12">
              <a:extLst>
                <a:ext uri="{FF2B5EF4-FFF2-40B4-BE49-F238E27FC236}">
                  <a16:creationId xmlns:a16="http://schemas.microsoft.com/office/drawing/2014/main" id="{C924968F-8E51-6D40-94AE-B2BE564914EE}"/>
                </a:ext>
              </a:extLst>
            </p:cNvPr>
            <p:cNvSpPr txBox="1"/>
            <p:nvPr/>
          </p:nvSpPr>
          <p:spPr>
            <a:xfrm>
              <a:off x="3719594" y="1904769"/>
              <a:ext cx="4835471" cy="35160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fi-FI" sz="2000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22" name="Kuva 21">
            <a:extLst>
              <a:ext uri="{FF2B5EF4-FFF2-40B4-BE49-F238E27FC236}">
                <a16:creationId xmlns:a16="http://schemas.microsoft.com/office/drawing/2014/main" id="{A9252F91-E240-8F46-AB08-2C190CC0E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650" y="860090"/>
            <a:ext cx="4492995" cy="4492995"/>
          </a:xfrm>
          <a:prstGeom prst="rect">
            <a:avLst/>
          </a:prstGeom>
        </p:spPr>
      </p:pic>
      <p:sp>
        <p:nvSpPr>
          <p:cNvPr id="14" name="Otsikko 1">
            <a:extLst>
              <a:ext uri="{FF2B5EF4-FFF2-40B4-BE49-F238E27FC236}">
                <a16:creationId xmlns:a16="http://schemas.microsoft.com/office/drawing/2014/main" id="{BD7D0F6A-1B28-AA47-84F6-5A6D6FD9D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601" y="1283331"/>
            <a:ext cx="4748416" cy="1004646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fi-FI" sz="5000" b="1">
                <a:solidFill>
                  <a:srgbClr val="D81C3F"/>
                </a:solidFill>
                <a:latin typeface="Helvetica" pitchFamily="2" charset="0"/>
              </a:rPr>
              <a:t>Miksi?</a:t>
            </a:r>
          </a:p>
        </p:txBody>
      </p:sp>
      <p:sp>
        <p:nvSpPr>
          <p:cNvPr id="15" name="Alaotsikko 2">
            <a:extLst>
              <a:ext uri="{FF2B5EF4-FFF2-40B4-BE49-F238E27FC236}">
                <a16:creationId xmlns:a16="http://schemas.microsoft.com/office/drawing/2014/main" id="{51476A75-B9FE-234B-BE91-0FCC15E0F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601" y="2423351"/>
            <a:ext cx="4722538" cy="2681941"/>
          </a:xfrm>
        </p:spPr>
        <p:txBody>
          <a:bodyPr anchor="t" anchorCtr="0">
            <a:noAutofit/>
          </a:bodyPr>
          <a:lstStyle/>
          <a:p>
            <a:pPr marL="285750" indent="-285750" algn="l">
              <a:lnSpc>
                <a:spcPct val="100000"/>
              </a:lnSpc>
              <a:spcBef>
                <a:spcPts val="1600"/>
              </a:spcBef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600" b="1">
                <a:latin typeface="Helvetica" pitchFamily="2" charset="0"/>
              </a:rPr>
              <a:t>Sosiaali- ja terveydenhuollon asiat ovat isoja ja monimutkaisia kokonaisuuksia. </a:t>
            </a:r>
          </a:p>
          <a:p>
            <a:pPr marL="285750" indent="-285750" algn="l">
              <a:lnSpc>
                <a:spcPct val="100000"/>
              </a:lnSpc>
              <a:spcBef>
                <a:spcPts val="1600"/>
              </a:spcBef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600" b="1">
                <a:latin typeface="Helvetica" pitchFamily="2" charset="0"/>
              </a:rPr>
              <a:t>Myös niitä koskevia muutoksia voi olla vaikea hahmottaa.</a:t>
            </a:r>
          </a:p>
          <a:p>
            <a:pPr marL="285750" indent="-285750" algn="l">
              <a:lnSpc>
                <a:spcPct val="100000"/>
              </a:lnSpc>
              <a:spcBef>
                <a:spcPts val="1600"/>
              </a:spcBef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600" b="1">
                <a:latin typeface="Helvetica" pitchFamily="2" charset="0"/>
              </a:rPr>
              <a:t>Siksi Tehy listaa päättäjille </a:t>
            </a:r>
            <a:r>
              <a:rPr lang="fi-FI" sz="1600" b="1">
                <a:solidFill>
                  <a:srgbClr val="D81C3F"/>
                </a:solidFill>
                <a:latin typeface="Helvetica" pitchFamily="2" charset="0"/>
              </a:rPr>
              <a:t>viisi soten avainsanaa</a:t>
            </a:r>
            <a:r>
              <a:rPr lang="fi-FI" sz="1600" b="1">
                <a:latin typeface="Helvetica" pitchFamily="2" charset="0"/>
              </a:rPr>
              <a:t> päätöksenteon tueksi.</a:t>
            </a:r>
          </a:p>
          <a:p>
            <a:pPr marL="285750" indent="-285750" algn="l">
              <a:lnSpc>
                <a:spcPct val="100000"/>
              </a:lnSpc>
              <a:spcBef>
                <a:spcPts val="1600"/>
              </a:spcBef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600" b="1">
                <a:latin typeface="Helvetica" pitchFamily="2" charset="0"/>
              </a:rPr>
              <a:t>Kysymys on </a:t>
            </a:r>
            <a:r>
              <a:rPr lang="fi-FI" sz="1600" b="1">
                <a:solidFill>
                  <a:srgbClr val="D81C3F"/>
                </a:solidFill>
                <a:latin typeface="Helvetica" pitchFamily="2" charset="0"/>
              </a:rPr>
              <a:t>resursseista</a:t>
            </a:r>
            <a:r>
              <a:rPr lang="fi-FI" sz="1600" b="1">
                <a:latin typeface="Helvetica" pitchFamily="2" charset="0"/>
              </a:rPr>
              <a:t>, </a:t>
            </a:r>
            <a:r>
              <a:rPr lang="fi-FI" sz="1600" b="1">
                <a:solidFill>
                  <a:srgbClr val="D81C3F"/>
                </a:solidFill>
                <a:latin typeface="Helvetica" pitchFamily="2" charset="0"/>
              </a:rPr>
              <a:t>laadusta</a:t>
            </a:r>
            <a:r>
              <a:rPr lang="fi-FI" sz="1600" b="1">
                <a:latin typeface="Helvetica" pitchFamily="2" charset="0"/>
              </a:rPr>
              <a:t>, </a:t>
            </a:r>
            <a:r>
              <a:rPr lang="fi-FI" sz="1600" b="1">
                <a:solidFill>
                  <a:srgbClr val="D81C3F"/>
                </a:solidFill>
                <a:latin typeface="Helvetica" pitchFamily="2" charset="0"/>
              </a:rPr>
              <a:t>osaamisesta</a:t>
            </a:r>
            <a:r>
              <a:rPr lang="fi-FI" sz="1600" b="1">
                <a:latin typeface="Helvetica" pitchFamily="2" charset="0"/>
              </a:rPr>
              <a:t>, </a:t>
            </a:r>
            <a:r>
              <a:rPr lang="fi-FI" sz="1600" b="1">
                <a:solidFill>
                  <a:srgbClr val="D81C3F"/>
                </a:solidFill>
                <a:latin typeface="Helvetica" pitchFamily="2" charset="0"/>
              </a:rPr>
              <a:t>johtamisesta</a:t>
            </a:r>
            <a:r>
              <a:rPr lang="fi-FI" sz="1600" b="1">
                <a:latin typeface="Helvetica" pitchFamily="2" charset="0"/>
              </a:rPr>
              <a:t> ja </a:t>
            </a:r>
            <a:r>
              <a:rPr lang="fi-FI" sz="1600" b="1">
                <a:solidFill>
                  <a:srgbClr val="D81C3F"/>
                </a:solidFill>
                <a:latin typeface="Helvetica" pitchFamily="2" charset="0"/>
              </a:rPr>
              <a:t>tasa-arvosta</a:t>
            </a:r>
            <a:r>
              <a:rPr lang="fi-FI" sz="1600" b="1">
                <a:latin typeface="Helvetica" pitchFamily="2" charset="0"/>
              </a:rPr>
              <a:t>.</a:t>
            </a:r>
          </a:p>
          <a:p>
            <a:pPr marL="285750" indent="-285750" algn="l">
              <a:lnSpc>
                <a:spcPct val="100000"/>
              </a:lnSpc>
              <a:spcBef>
                <a:spcPts val="1600"/>
              </a:spcBef>
              <a:buClr>
                <a:srgbClr val="D81C3F"/>
              </a:buClr>
              <a:buFont typeface="Wingdings" pitchFamily="2" charset="2"/>
              <a:buChar char="§"/>
            </a:pPr>
            <a:endParaRPr lang="fi-FI" sz="1600" b="1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616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0405A963-521B-5C40-B5D5-D9C050590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639"/>
          <a:stretch/>
        </p:blipFill>
        <p:spPr>
          <a:xfrm>
            <a:off x="5211821" y="2540000"/>
            <a:ext cx="6708097" cy="3276858"/>
          </a:xfrm>
          <a:prstGeom prst="rect">
            <a:avLst/>
          </a:prstGeom>
        </p:spPr>
      </p:pic>
      <p:grpSp>
        <p:nvGrpSpPr>
          <p:cNvPr id="16" name="Ryhmä 15">
            <a:extLst>
              <a:ext uri="{FF2B5EF4-FFF2-40B4-BE49-F238E27FC236}">
                <a16:creationId xmlns:a16="http://schemas.microsoft.com/office/drawing/2014/main" id="{C35213DF-F475-D849-A7FE-A56F4E1244CA}"/>
              </a:ext>
            </a:extLst>
          </p:cNvPr>
          <p:cNvGrpSpPr/>
          <p:nvPr/>
        </p:nvGrpSpPr>
        <p:grpSpPr>
          <a:xfrm>
            <a:off x="4038364" y="1390261"/>
            <a:ext cx="4359653" cy="4359048"/>
            <a:chOff x="3719594" y="1026139"/>
            <a:chExt cx="4835471" cy="4834800"/>
          </a:xfrm>
          <a:noFill/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AF0231B1-DC3B-0743-AD0D-696F208E9E06}"/>
                </a:ext>
              </a:extLst>
            </p:cNvPr>
            <p:cNvSpPr/>
            <p:nvPr/>
          </p:nvSpPr>
          <p:spPr>
            <a:xfrm>
              <a:off x="3719594" y="1026139"/>
              <a:ext cx="4835471" cy="4834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Tekstiruutu 12">
              <a:extLst>
                <a:ext uri="{FF2B5EF4-FFF2-40B4-BE49-F238E27FC236}">
                  <a16:creationId xmlns:a16="http://schemas.microsoft.com/office/drawing/2014/main" id="{C924968F-8E51-6D40-94AE-B2BE564914EE}"/>
                </a:ext>
              </a:extLst>
            </p:cNvPr>
            <p:cNvSpPr txBox="1"/>
            <p:nvPr/>
          </p:nvSpPr>
          <p:spPr>
            <a:xfrm>
              <a:off x="3719594" y="1904769"/>
              <a:ext cx="4835471" cy="35160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fi-FI" sz="2000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22" name="Kuva 21">
            <a:extLst>
              <a:ext uri="{FF2B5EF4-FFF2-40B4-BE49-F238E27FC236}">
                <a16:creationId xmlns:a16="http://schemas.microsoft.com/office/drawing/2014/main" id="{A9252F91-E240-8F46-AB08-2C190CC0E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650" y="860090"/>
            <a:ext cx="4492995" cy="4492995"/>
          </a:xfrm>
          <a:prstGeom prst="rect">
            <a:avLst/>
          </a:prstGeom>
        </p:spPr>
      </p:pic>
      <p:sp>
        <p:nvSpPr>
          <p:cNvPr id="17" name="Otsikko 1">
            <a:extLst>
              <a:ext uri="{FF2B5EF4-FFF2-40B4-BE49-F238E27FC236}">
                <a16:creationId xmlns:a16="http://schemas.microsoft.com/office/drawing/2014/main" id="{48A59A94-F44F-AB49-A248-4302AA2B0EF6}"/>
              </a:ext>
            </a:extLst>
          </p:cNvPr>
          <p:cNvSpPr txBox="1">
            <a:spLocks/>
          </p:cNvSpPr>
          <p:nvPr/>
        </p:nvSpPr>
        <p:spPr>
          <a:xfrm>
            <a:off x="1213616" y="1911683"/>
            <a:ext cx="6229600" cy="47431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fi-FI" sz="2200" b="1">
                <a:solidFill>
                  <a:srgbClr val="D81C3F"/>
                </a:solidFill>
                <a:latin typeface="Helvetica" pitchFamily="2" charset="0"/>
              </a:rPr>
              <a:t>Sote-päätöksentekoon tarvitaan </a:t>
            </a:r>
            <a:br>
              <a:rPr lang="fi-FI" sz="2200" b="1">
                <a:solidFill>
                  <a:srgbClr val="D81C3F"/>
                </a:solidFill>
                <a:latin typeface="Helvetica" pitchFamily="2" charset="0"/>
              </a:rPr>
            </a:br>
            <a:r>
              <a:rPr lang="fi-FI" sz="2200" b="1">
                <a:solidFill>
                  <a:srgbClr val="D81C3F"/>
                </a:solidFill>
                <a:latin typeface="Helvetica" pitchFamily="2" charset="0"/>
              </a:rPr>
              <a:t>vain viisi suurta sanaa. </a:t>
            </a:r>
            <a:br>
              <a:rPr lang="fi-FI" sz="4400" b="1">
                <a:solidFill>
                  <a:srgbClr val="D81C3F"/>
                </a:solidFill>
                <a:latin typeface="Helvetica" pitchFamily="2" charset="0"/>
              </a:rPr>
            </a:br>
            <a:br>
              <a:rPr lang="fi-FI" sz="4400" b="1">
                <a:solidFill>
                  <a:srgbClr val="D81C3F"/>
                </a:solidFill>
                <a:latin typeface="Helvetica" pitchFamily="2" charset="0"/>
              </a:rPr>
            </a:br>
            <a:r>
              <a:rPr lang="fi-FI" sz="4400" b="1">
                <a:latin typeface="Helvetica" pitchFamily="2" charset="0"/>
              </a:rPr>
              <a:t>Tässä ne ovat, </a:t>
            </a:r>
            <a:br>
              <a:rPr lang="fi-FI" sz="4400" b="1">
                <a:latin typeface="Helvetica" pitchFamily="2" charset="0"/>
              </a:rPr>
            </a:br>
            <a:r>
              <a:rPr lang="fi-FI" sz="4400" b="1">
                <a:latin typeface="Helvetica" pitchFamily="2" charset="0"/>
              </a:rPr>
              <a:t>ole hyvä!</a:t>
            </a:r>
            <a:br>
              <a:rPr lang="fi-FI" sz="4400" b="1">
                <a:solidFill>
                  <a:srgbClr val="D81C3F"/>
                </a:solidFill>
                <a:latin typeface="Helvetica" pitchFamily="2" charset="0"/>
              </a:rPr>
            </a:br>
            <a:endParaRPr lang="fi-FI" sz="4400" b="1">
              <a:solidFill>
                <a:srgbClr val="D81C3F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068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405B588-2545-E541-A2F1-B6ECFE3DB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767" y="-48524"/>
            <a:ext cx="6152029" cy="6906524"/>
          </a:xfrm>
          <a:prstGeom prst="rect">
            <a:avLst/>
          </a:prstGeom>
        </p:spPr>
      </p:pic>
      <p:grpSp>
        <p:nvGrpSpPr>
          <p:cNvPr id="16" name="Ryhmä 15">
            <a:extLst>
              <a:ext uri="{FF2B5EF4-FFF2-40B4-BE49-F238E27FC236}">
                <a16:creationId xmlns:a16="http://schemas.microsoft.com/office/drawing/2014/main" id="{C35213DF-F475-D849-A7FE-A56F4E1244CA}"/>
              </a:ext>
            </a:extLst>
          </p:cNvPr>
          <p:cNvGrpSpPr/>
          <p:nvPr/>
        </p:nvGrpSpPr>
        <p:grpSpPr>
          <a:xfrm>
            <a:off x="4038364" y="1390261"/>
            <a:ext cx="4359653" cy="4359048"/>
            <a:chOff x="3719594" y="1026139"/>
            <a:chExt cx="4835471" cy="4834800"/>
          </a:xfrm>
          <a:noFill/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AF0231B1-DC3B-0743-AD0D-696F208E9E06}"/>
                </a:ext>
              </a:extLst>
            </p:cNvPr>
            <p:cNvSpPr/>
            <p:nvPr/>
          </p:nvSpPr>
          <p:spPr>
            <a:xfrm>
              <a:off x="3719594" y="1026139"/>
              <a:ext cx="4835471" cy="4834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Tekstiruutu 12">
              <a:extLst>
                <a:ext uri="{FF2B5EF4-FFF2-40B4-BE49-F238E27FC236}">
                  <a16:creationId xmlns:a16="http://schemas.microsoft.com/office/drawing/2014/main" id="{C924968F-8E51-6D40-94AE-B2BE564914EE}"/>
                </a:ext>
              </a:extLst>
            </p:cNvPr>
            <p:cNvSpPr txBox="1"/>
            <p:nvPr/>
          </p:nvSpPr>
          <p:spPr>
            <a:xfrm>
              <a:off x="3719594" y="1904769"/>
              <a:ext cx="4835471" cy="35160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fi-FI" sz="2000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17" name="Otsikko 1">
            <a:extLst>
              <a:ext uri="{FF2B5EF4-FFF2-40B4-BE49-F238E27FC236}">
                <a16:creationId xmlns:a16="http://schemas.microsoft.com/office/drawing/2014/main" id="{B46BD9D0-D396-D348-9A48-3292832D9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9459" y="2358066"/>
            <a:ext cx="4716574" cy="3792575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fi-FI" sz="3200" b="1" dirty="0">
                <a:latin typeface="Helvetica" pitchFamily="2" charset="0"/>
              </a:rPr>
              <a:t>Sosiaali- ja terveydenhuollon koulutetun henkilöstön riittävästä määrästä ei voi tinkiä – eihän?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5A23712-2FD5-E844-857F-AA4BCD5B77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9" t="6411" r="15278" b="79736"/>
          <a:stretch/>
        </p:blipFill>
        <p:spPr>
          <a:xfrm>
            <a:off x="10560726" y="326229"/>
            <a:ext cx="1312436" cy="22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86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405B588-2545-E541-A2F1-B6ECFE3DB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767" y="-48524"/>
            <a:ext cx="6152029" cy="6906524"/>
          </a:xfrm>
          <a:prstGeom prst="rect">
            <a:avLst/>
          </a:prstGeom>
        </p:spPr>
      </p:pic>
      <p:grpSp>
        <p:nvGrpSpPr>
          <p:cNvPr id="16" name="Ryhmä 15">
            <a:extLst>
              <a:ext uri="{FF2B5EF4-FFF2-40B4-BE49-F238E27FC236}">
                <a16:creationId xmlns:a16="http://schemas.microsoft.com/office/drawing/2014/main" id="{C35213DF-F475-D849-A7FE-A56F4E1244CA}"/>
              </a:ext>
            </a:extLst>
          </p:cNvPr>
          <p:cNvGrpSpPr/>
          <p:nvPr/>
        </p:nvGrpSpPr>
        <p:grpSpPr>
          <a:xfrm>
            <a:off x="4038364" y="1390261"/>
            <a:ext cx="4359653" cy="4359048"/>
            <a:chOff x="3719594" y="1026139"/>
            <a:chExt cx="4835471" cy="4834800"/>
          </a:xfrm>
          <a:noFill/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AF0231B1-DC3B-0743-AD0D-696F208E9E06}"/>
                </a:ext>
              </a:extLst>
            </p:cNvPr>
            <p:cNvSpPr/>
            <p:nvPr/>
          </p:nvSpPr>
          <p:spPr>
            <a:xfrm>
              <a:off x="3719594" y="1026139"/>
              <a:ext cx="4835471" cy="4834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Tekstiruutu 12">
              <a:extLst>
                <a:ext uri="{FF2B5EF4-FFF2-40B4-BE49-F238E27FC236}">
                  <a16:creationId xmlns:a16="http://schemas.microsoft.com/office/drawing/2014/main" id="{C924968F-8E51-6D40-94AE-B2BE564914EE}"/>
                </a:ext>
              </a:extLst>
            </p:cNvPr>
            <p:cNvSpPr txBox="1"/>
            <p:nvPr/>
          </p:nvSpPr>
          <p:spPr>
            <a:xfrm>
              <a:off x="3719594" y="1904769"/>
              <a:ext cx="4835471" cy="35160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fi-FI" sz="2000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18" name="Alaotsikko 2">
            <a:extLst>
              <a:ext uri="{FF2B5EF4-FFF2-40B4-BE49-F238E27FC236}">
                <a16:creationId xmlns:a16="http://schemas.microsoft.com/office/drawing/2014/main" id="{B7873250-FE9B-1F42-A98F-E362576756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2042" y="983269"/>
            <a:ext cx="4219604" cy="4595172"/>
          </a:xfrm>
        </p:spPr>
        <p:txBody>
          <a:bodyPr anchor="b" anchorCtr="0">
            <a:noAutofit/>
          </a:bodyPr>
          <a:lstStyle/>
          <a:p>
            <a:pPr marL="285750" indent="-285750" algn="l">
              <a:lnSpc>
                <a:spcPct val="100000"/>
              </a:lnSpc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400" b="1" dirty="0">
                <a:latin typeface="Helvetica" pitchFamily="2" charset="0"/>
              </a:rPr>
              <a:t>Parempia palveluita ja säästöjä </a:t>
            </a:r>
            <a:br>
              <a:rPr lang="fi-FI" sz="1400" b="1" dirty="0">
                <a:latin typeface="Helvetica" pitchFamily="2" charset="0"/>
              </a:rPr>
            </a:br>
            <a:r>
              <a:rPr lang="fi-FI" sz="1400" b="1" dirty="0">
                <a:latin typeface="Helvetica" pitchFamily="2" charset="0"/>
              </a:rPr>
              <a:t>– haastava yhtälö</a:t>
            </a:r>
          </a:p>
          <a:p>
            <a:pPr marL="285750" indent="-285750" algn="l">
              <a:lnSpc>
                <a:spcPct val="100000"/>
              </a:lnSpc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400" b="1" dirty="0">
                <a:latin typeface="Helvetica" pitchFamily="2" charset="0"/>
              </a:rPr>
              <a:t>Mahdoton toteuttaa ilman riittävää määrää osaavia ihmisiä</a:t>
            </a:r>
          </a:p>
          <a:p>
            <a:pPr marL="285750" indent="-285750" algn="l">
              <a:lnSpc>
                <a:spcPct val="100000"/>
              </a:lnSpc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400" b="1" dirty="0">
                <a:latin typeface="Helvetica" pitchFamily="2" charset="0"/>
              </a:rPr>
              <a:t>Sote-alalla ei saa alkaa kilpailla alimitoitetuilla henkilöresursseilla</a:t>
            </a:r>
          </a:p>
          <a:p>
            <a:pPr marL="285750" indent="-285750" algn="l">
              <a:lnSpc>
                <a:spcPct val="100000"/>
              </a:lnSpc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400" b="1" dirty="0">
                <a:latin typeface="Helvetica" pitchFamily="2" charset="0"/>
              </a:rPr>
              <a:t>Perustuslaki turvaa kaikille yhtäläiset ja riittävät sote-palvelut</a:t>
            </a:r>
          </a:p>
          <a:p>
            <a:pPr marL="285750" indent="-285750" algn="l">
              <a:lnSpc>
                <a:spcPct val="100000"/>
              </a:lnSpc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400" b="1" dirty="0">
                <a:latin typeface="Helvetica" pitchFamily="2" charset="0"/>
              </a:rPr>
              <a:t>Yhteiset varat on käytettävä niin, että ne tuottavat mahdollisimman paljon hyvinvointia ja terveyttä</a:t>
            </a:r>
          </a:p>
          <a:p>
            <a:pPr marL="285750" indent="-285750" algn="l">
              <a:lnSpc>
                <a:spcPct val="100000"/>
              </a:lnSpc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400" b="1" dirty="0">
                <a:latin typeface="Helvetica" pitchFamily="2" charset="0"/>
              </a:rPr>
              <a:t>Terveysmenojen osuus BKT:stä on Suomessa OECD-maiden keskitasoa. Tahdommeko tippua listalla alaspäin?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5A23712-2FD5-E844-857F-AA4BCD5B77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9" t="6411" r="15278" b="79736"/>
          <a:stretch/>
        </p:blipFill>
        <p:spPr>
          <a:xfrm>
            <a:off x="10560726" y="326229"/>
            <a:ext cx="1312436" cy="22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70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BFE19628-F74E-9B48-9253-572C385BE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767" y="-48523"/>
            <a:ext cx="6152029" cy="6906524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9B93B99F-B510-2747-B4B7-2822E5D4C2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2041" y="2738286"/>
            <a:ext cx="4748416" cy="2590379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fi-FI" sz="3200" b="1">
                <a:latin typeface="Helvetica" pitchFamily="2" charset="0"/>
              </a:rPr>
              <a:t>Palveluiden saatavuutta ei voi </a:t>
            </a:r>
            <a:br>
              <a:rPr lang="fi-FI" sz="3200" b="1">
                <a:latin typeface="Helvetica" pitchFamily="2" charset="0"/>
              </a:rPr>
            </a:br>
            <a:r>
              <a:rPr lang="fi-FI" sz="3200" b="1">
                <a:latin typeface="Helvetica" pitchFamily="2" charset="0"/>
              </a:rPr>
              <a:t>lisätä laadun kustannuksella.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B674DCC4-7FC5-9840-B389-6AEB12C8EF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8" t="23222" r="36110" b="57491"/>
          <a:stretch/>
        </p:blipFill>
        <p:spPr>
          <a:xfrm>
            <a:off x="11003047" y="298825"/>
            <a:ext cx="975050" cy="31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53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BFE19628-F74E-9B48-9253-572C385BE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767" y="-48523"/>
            <a:ext cx="6152029" cy="6906524"/>
          </a:xfrm>
          <a:prstGeom prst="rect">
            <a:avLst/>
          </a:prstGeom>
        </p:spPr>
      </p:pic>
      <p:sp>
        <p:nvSpPr>
          <p:cNvPr id="12" name="Alaotsikko 2">
            <a:extLst>
              <a:ext uri="{FF2B5EF4-FFF2-40B4-BE49-F238E27FC236}">
                <a16:creationId xmlns:a16="http://schemas.microsoft.com/office/drawing/2014/main" id="{FCA8E43E-589D-B74E-B109-9FEA23309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2042" y="755644"/>
            <a:ext cx="3856640" cy="4595172"/>
          </a:xfrm>
        </p:spPr>
        <p:txBody>
          <a:bodyPr anchor="b" anchorCtr="0">
            <a:noAutofit/>
          </a:bodyPr>
          <a:lstStyle/>
          <a:p>
            <a:pPr marL="285750" indent="-285750" algn="l">
              <a:lnSpc>
                <a:spcPct val="100000"/>
              </a:lnSpc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400" b="1" dirty="0">
                <a:latin typeface="Helvetica" pitchFamily="2" charset="0"/>
              </a:rPr>
              <a:t>Sote-palveluiden laatua pitää kehittää, ei heikentää</a:t>
            </a:r>
          </a:p>
          <a:p>
            <a:pPr marL="285750" indent="-285750" algn="l">
              <a:lnSpc>
                <a:spcPct val="100000"/>
              </a:lnSpc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400" b="1" dirty="0">
                <a:latin typeface="Helvetica" pitchFamily="2" charset="0"/>
              </a:rPr>
              <a:t>Laadukkaassa hoidossa asiakasta ei pallotella luukulta toiselle, vaan hoidetaan vaiva maaliin asti</a:t>
            </a:r>
          </a:p>
          <a:p>
            <a:pPr marL="285750" indent="-285750" algn="l">
              <a:lnSpc>
                <a:spcPct val="100000"/>
              </a:lnSpc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400" b="1" dirty="0">
                <a:latin typeface="Helvetica" pitchFamily="2" charset="0"/>
              </a:rPr>
              <a:t>Sote-päätöksenteon on perustuttava tutkittuun tietoon hoidon vaikuttavuudesta  </a:t>
            </a:r>
          </a:p>
          <a:p>
            <a:pPr marL="285750" indent="-285750" algn="l">
              <a:lnSpc>
                <a:spcPct val="100000"/>
              </a:lnSpc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400" b="1" dirty="0">
                <a:latin typeface="Helvetica" pitchFamily="2" charset="0"/>
              </a:rPr>
              <a:t>Sote-alan ammattilaisia tulee </a:t>
            </a:r>
            <a:r>
              <a:rPr lang="fi-FI" sz="1400" b="1" dirty="0" err="1">
                <a:latin typeface="Helvetica" pitchFamily="2" charset="0"/>
              </a:rPr>
              <a:t>osallistaa</a:t>
            </a:r>
            <a:r>
              <a:rPr lang="fi-FI" sz="1400" b="1" dirty="0">
                <a:latin typeface="Helvetica" pitchFamily="2" charset="0"/>
              </a:rPr>
              <a:t> muutoksen toteuttamiseen laajasti</a:t>
            </a:r>
          </a:p>
          <a:p>
            <a:pPr marL="285750" indent="-285750" algn="l">
              <a:lnSpc>
                <a:spcPct val="100000"/>
              </a:lnSpc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400" b="1" dirty="0">
                <a:latin typeface="Helvetica" pitchFamily="2" charset="0"/>
              </a:rPr>
              <a:t>Laadukas hoito tuo kustannussäästöjä tehokkaammin kuin huono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B674DCC4-7FC5-9840-B389-6AEB12C8EF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8" t="23222" r="36110" b="57491"/>
          <a:stretch/>
        </p:blipFill>
        <p:spPr>
          <a:xfrm>
            <a:off x="11003047" y="298825"/>
            <a:ext cx="975050" cy="31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20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Ryhmä 15">
            <a:extLst>
              <a:ext uri="{FF2B5EF4-FFF2-40B4-BE49-F238E27FC236}">
                <a16:creationId xmlns:a16="http://schemas.microsoft.com/office/drawing/2014/main" id="{C35213DF-F475-D849-A7FE-A56F4E1244CA}"/>
              </a:ext>
            </a:extLst>
          </p:cNvPr>
          <p:cNvGrpSpPr/>
          <p:nvPr/>
        </p:nvGrpSpPr>
        <p:grpSpPr>
          <a:xfrm>
            <a:off x="4038364" y="1390261"/>
            <a:ext cx="4359653" cy="4359048"/>
            <a:chOff x="3719594" y="1026139"/>
            <a:chExt cx="4835471" cy="4834800"/>
          </a:xfrm>
          <a:noFill/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AF0231B1-DC3B-0743-AD0D-696F208E9E06}"/>
                </a:ext>
              </a:extLst>
            </p:cNvPr>
            <p:cNvSpPr/>
            <p:nvPr/>
          </p:nvSpPr>
          <p:spPr>
            <a:xfrm>
              <a:off x="3719594" y="1026139"/>
              <a:ext cx="4835471" cy="4834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Tekstiruutu 12">
              <a:extLst>
                <a:ext uri="{FF2B5EF4-FFF2-40B4-BE49-F238E27FC236}">
                  <a16:creationId xmlns:a16="http://schemas.microsoft.com/office/drawing/2014/main" id="{C924968F-8E51-6D40-94AE-B2BE564914EE}"/>
                </a:ext>
              </a:extLst>
            </p:cNvPr>
            <p:cNvSpPr txBox="1"/>
            <p:nvPr/>
          </p:nvSpPr>
          <p:spPr>
            <a:xfrm>
              <a:off x="3719594" y="1904769"/>
              <a:ext cx="4835471" cy="35160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fi-FI" sz="2000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17" name="Otsikko 1">
            <a:extLst>
              <a:ext uri="{FF2B5EF4-FFF2-40B4-BE49-F238E27FC236}">
                <a16:creationId xmlns:a16="http://schemas.microsoft.com/office/drawing/2014/main" id="{B46BD9D0-D396-D348-9A48-3292832D9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2041" y="2068537"/>
            <a:ext cx="4748416" cy="3253528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fi-FI" sz="3200" b="1">
                <a:latin typeface="Helvetica" pitchFamily="2" charset="0"/>
              </a:rPr>
              <a:t>Sosiaali- ja terveydenhuollon henkilöstön koulutustasoa </a:t>
            </a:r>
            <a:br>
              <a:rPr lang="fi-FI" sz="3200" b="1">
                <a:latin typeface="Helvetica" pitchFamily="2" charset="0"/>
              </a:rPr>
            </a:br>
            <a:r>
              <a:rPr lang="fi-FI" sz="3200" b="1">
                <a:latin typeface="Helvetica" pitchFamily="2" charset="0"/>
              </a:rPr>
              <a:t>ja osaamista pitää nostaa – ei laskea.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5A23712-2FD5-E844-857F-AA4BCD5B7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8" t="40876" r="-14516" b="41290"/>
          <a:stretch/>
        </p:blipFill>
        <p:spPr>
          <a:xfrm>
            <a:off x="10320520" y="287146"/>
            <a:ext cx="1795005" cy="288845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AB31DAA4-762D-C542-B91A-6B20F68B9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767" y="-48524"/>
            <a:ext cx="6152029" cy="690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50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Ryhmä 15">
            <a:extLst>
              <a:ext uri="{FF2B5EF4-FFF2-40B4-BE49-F238E27FC236}">
                <a16:creationId xmlns:a16="http://schemas.microsoft.com/office/drawing/2014/main" id="{C35213DF-F475-D849-A7FE-A56F4E1244CA}"/>
              </a:ext>
            </a:extLst>
          </p:cNvPr>
          <p:cNvGrpSpPr/>
          <p:nvPr/>
        </p:nvGrpSpPr>
        <p:grpSpPr>
          <a:xfrm>
            <a:off x="4038364" y="1390261"/>
            <a:ext cx="4359653" cy="4359048"/>
            <a:chOff x="3719594" y="1026139"/>
            <a:chExt cx="4835471" cy="4834800"/>
          </a:xfrm>
          <a:noFill/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AF0231B1-DC3B-0743-AD0D-696F208E9E06}"/>
                </a:ext>
              </a:extLst>
            </p:cNvPr>
            <p:cNvSpPr/>
            <p:nvPr/>
          </p:nvSpPr>
          <p:spPr>
            <a:xfrm>
              <a:off x="3719594" y="1026139"/>
              <a:ext cx="4835471" cy="4834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Tekstiruutu 12">
              <a:extLst>
                <a:ext uri="{FF2B5EF4-FFF2-40B4-BE49-F238E27FC236}">
                  <a16:creationId xmlns:a16="http://schemas.microsoft.com/office/drawing/2014/main" id="{C924968F-8E51-6D40-94AE-B2BE564914EE}"/>
                </a:ext>
              </a:extLst>
            </p:cNvPr>
            <p:cNvSpPr txBox="1"/>
            <p:nvPr/>
          </p:nvSpPr>
          <p:spPr>
            <a:xfrm>
              <a:off x="3719594" y="1904769"/>
              <a:ext cx="4835471" cy="35160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fi-FI" sz="2000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18" name="Alaotsikko 2">
            <a:extLst>
              <a:ext uri="{FF2B5EF4-FFF2-40B4-BE49-F238E27FC236}">
                <a16:creationId xmlns:a16="http://schemas.microsoft.com/office/drawing/2014/main" id="{B7873250-FE9B-1F42-A98F-E362576756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2041" y="575991"/>
            <a:ext cx="4080759" cy="4595172"/>
          </a:xfrm>
        </p:spPr>
        <p:txBody>
          <a:bodyPr anchor="b" anchorCtr="0">
            <a:noAutofit/>
          </a:bodyPr>
          <a:lstStyle/>
          <a:p>
            <a:pPr marL="285750" indent="-285750" algn="l">
              <a:lnSpc>
                <a:spcPct val="100000"/>
              </a:lnSpc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400" b="1" dirty="0">
                <a:latin typeface="Helvetica" pitchFamily="2" charset="0"/>
              </a:rPr>
              <a:t>Sote-alan kustannuksia ei tule karsia työntekijöiden koulutustasoa laskemalla</a:t>
            </a:r>
          </a:p>
          <a:p>
            <a:pPr marL="285750" indent="-285750" algn="l">
              <a:lnSpc>
                <a:spcPct val="100000"/>
              </a:lnSpc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400" b="1" dirty="0">
                <a:latin typeface="Helvetica" pitchFamily="2" charset="0"/>
              </a:rPr>
              <a:t>Sote-alan osaajien ammattitaito monipuolistuu – sitä tulisi myös hyödyntää monipuolisemmin</a:t>
            </a:r>
          </a:p>
          <a:p>
            <a:pPr marL="285750" indent="-285750" algn="l">
              <a:lnSpc>
                <a:spcPct val="100000"/>
              </a:lnSpc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400" b="1" dirty="0">
                <a:latin typeface="Helvetica" pitchFamily="2" charset="0"/>
              </a:rPr>
              <a:t>Digitalisaation ja </a:t>
            </a:r>
            <a:r>
              <a:rPr lang="fi-FI" sz="1400" b="1" dirty="0" err="1">
                <a:latin typeface="Helvetica" pitchFamily="2" charset="0"/>
              </a:rPr>
              <a:t>robotisaation</a:t>
            </a:r>
            <a:r>
              <a:rPr lang="fi-FI" sz="1400" b="1" dirty="0">
                <a:latin typeface="Helvetica" pitchFamily="2" charset="0"/>
              </a:rPr>
              <a:t> ansiosta myös hoitoalan ammatit monipuolistuvat ja syntyy uutta osaamistarvetta</a:t>
            </a:r>
          </a:p>
          <a:p>
            <a:pPr marL="285750" indent="-285750" algn="l">
              <a:lnSpc>
                <a:spcPct val="100000"/>
              </a:lnSpc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400" b="1" dirty="0">
                <a:latin typeface="Helvetica" pitchFamily="2" charset="0"/>
              </a:rPr>
              <a:t>Kilpailu osaajista tulee kiristymään</a:t>
            </a:r>
          </a:p>
          <a:p>
            <a:pPr marL="285750" indent="-285750" algn="l">
              <a:lnSpc>
                <a:spcPct val="100000"/>
              </a:lnSpc>
              <a:buClr>
                <a:srgbClr val="D81C3F"/>
              </a:buClr>
              <a:buFont typeface="Wingdings" pitchFamily="2" charset="2"/>
              <a:buChar char="§"/>
            </a:pPr>
            <a:r>
              <a:rPr lang="fi-FI" sz="1400" b="1" dirty="0">
                <a:latin typeface="Helvetica" pitchFamily="2" charset="0"/>
              </a:rPr>
              <a:t>Sote-alan koulutusta tulee kehittää ja laajentaa vastaamaan kasvaviin tarpeisiin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5A23712-2FD5-E844-857F-AA4BCD5B7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8" t="40876" r="-14516" b="41290"/>
          <a:stretch/>
        </p:blipFill>
        <p:spPr>
          <a:xfrm>
            <a:off x="10320520" y="287146"/>
            <a:ext cx="1795005" cy="288845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AB31DAA4-762D-C542-B91A-6B20F68B9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767" y="-48524"/>
            <a:ext cx="6152029" cy="690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2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266</Words>
  <Application>Microsoft Office PowerPoint</Application>
  <PresentationFormat>Laajakuva</PresentationFormat>
  <Paragraphs>48</Paragraphs>
  <Slides>15</Slides>
  <Notes>13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Helvetica</vt:lpstr>
      <vt:lpstr>Wingdings</vt:lpstr>
      <vt:lpstr>Office-teema</vt:lpstr>
      <vt:lpstr>PowerPoint-esitys</vt:lpstr>
      <vt:lpstr>Miksi?</vt:lpstr>
      <vt:lpstr>PowerPoint-esitys</vt:lpstr>
      <vt:lpstr>Sosiaali- ja terveydenhuollon koulutetun henkilöstön riittävästä määrästä ei voi tinkiä – eihän?</vt:lpstr>
      <vt:lpstr>PowerPoint-esitys</vt:lpstr>
      <vt:lpstr>Palveluiden saatavuutta ei voi  lisätä laadun kustannuksella.</vt:lpstr>
      <vt:lpstr>PowerPoint-esitys</vt:lpstr>
      <vt:lpstr>Sosiaali- ja terveydenhuollon henkilöstön koulutustasoa  ja osaamista pitää nostaa – ei laskea.</vt:lpstr>
      <vt:lpstr>PowerPoint-esitys</vt:lpstr>
      <vt:lpstr>Hoitotyön ymmärryksen  pitää näkyä johtamisessa – muuten sote-uudistus ei onnistu.</vt:lpstr>
      <vt:lpstr>PowerPoint-esitys</vt:lpstr>
      <vt:lpstr>Niin kauan kun naisvaltaisen  sosiaali- ja terveysalan palkkatasoa ei nosteta, palkkatasa-arvo  ei etene. 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Hoitotyön ymmärryksen pitää näkyä johtamisessa – muuten sote-uudistus ei onnistu.</dc:title>
  <dc:creator>Antti Luostarinen</dc:creator>
  <cp:lastModifiedBy>Mäntylä Mirka</cp:lastModifiedBy>
  <cp:revision>69</cp:revision>
  <dcterms:created xsi:type="dcterms:W3CDTF">2018-04-11T10:36:03Z</dcterms:created>
  <dcterms:modified xsi:type="dcterms:W3CDTF">2019-01-24T12:36:11Z</dcterms:modified>
</cp:coreProperties>
</file>